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52" r:id="rId3"/>
    <p:sldId id="258" r:id="rId5"/>
    <p:sldId id="772" r:id="rId6"/>
    <p:sldId id="261" r:id="rId7"/>
    <p:sldId id="1931" r:id="rId8"/>
    <p:sldId id="259" r:id="rId9"/>
    <p:sldId id="2168" r:id="rId10"/>
    <p:sldId id="269" r:id="rId11"/>
    <p:sldId id="2169" r:id="rId12"/>
    <p:sldId id="2171" r:id="rId13"/>
    <p:sldId id="268" r:id="rId14"/>
    <p:sldId id="267" r:id="rId15"/>
    <p:sldId id="266" r:id="rId16"/>
    <p:sldId id="362" r:id="rId17"/>
    <p:sldId id="265" r:id="rId18"/>
    <p:sldId id="264" r:id="rId19"/>
    <p:sldId id="263" r:id="rId20"/>
    <p:sldId id="270" r:id="rId21"/>
    <p:sldId id="271" r:id="rId22"/>
    <p:sldId id="877" r:id="rId23"/>
    <p:sldId id="273" r:id="rId24"/>
    <p:sldId id="274" r:id="rId25"/>
    <p:sldId id="275" r:id="rId26"/>
    <p:sldId id="324" r:id="rId27"/>
    <p:sldId id="280" r:id="rId28"/>
    <p:sldId id="277" r:id="rId29"/>
    <p:sldId id="281" r:id="rId30"/>
    <p:sldId id="358" r:id="rId31"/>
    <p:sldId id="1688" r:id="rId32"/>
    <p:sldId id="2057" r:id="rId33"/>
    <p:sldId id="359" r:id="rId34"/>
    <p:sldId id="365" r:id="rId35"/>
    <p:sldId id="282" r:id="rId36"/>
    <p:sldId id="366" r:id="rId37"/>
    <p:sldId id="367" r:id="rId38"/>
    <p:sldId id="368" r:id="rId39"/>
    <p:sldId id="371" r:id="rId40"/>
    <p:sldId id="369" r:id="rId41"/>
    <p:sldId id="370" r:id="rId42"/>
    <p:sldId id="360" r:id="rId43"/>
    <p:sldId id="372" r:id="rId44"/>
    <p:sldId id="283" r:id="rId45"/>
    <p:sldId id="399" r:id="rId46"/>
    <p:sldId id="427" r:id="rId47"/>
    <p:sldId id="400" r:id="rId48"/>
    <p:sldId id="428" r:id="rId49"/>
    <p:sldId id="401" r:id="rId50"/>
    <p:sldId id="402" r:id="rId51"/>
    <p:sldId id="403" r:id="rId52"/>
    <p:sldId id="408" r:id="rId53"/>
    <p:sldId id="409" r:id="rId54"/>
    <p:sldId id="404" r:id="rId55"/>
    <p:sldId id="405" r:id="rId56"/>
    <p:sldId id="406" r:id="rId57"/>
    <p:sldId id="284" r:id="rId58"/>
    <p:sldId id="1076" r:id="rId59"/>
    <p:sldId id="1075" r:id="rId60"/>
    <p:sldId id="1244" r:id="rId61"/>
    <p:sldId id="1133" r:id="rId62"/>
    <p:sldId id="1134" r:id="rId63"/>
    <p:sldId id="1849" r:id="rId64"/>
    <p:sldId id="1850" r:id="rId65"/>
    <p:sldId id="1851" r:id="rId66"/>
    <p:sldId id="1852" r:id="rId67"/>
    <p:sldId id="1853" r:id="rId68"/>
    <p:sldId id="1858" r:id="rId69"/>
    <p:sldId id="1857" r:id="rId70"/>
    <p:sldId id="1934" r:id="rId71"/>
    <p:sldId id="1935" r:id="rId72"/>
    <p:sldId id="1936" r:id="rId73"/>
    <p:sldId id="1937" r:id="rId74"/>
    <p:sldId id="1938" r:id="rId75"/>
    <p:sldId id="1939" r:id="rId76"/>
    <p:sldId id="1940" r:id="rId77"/>
    <p:sldId id="1941" r:id="rId78"/>
    <p:sldId id="1942" r:id="rId79"/>
    <p:sldId id="1943" r:id="rId80"/>
    <p:sldId id="1189" r:id="rId81"/>
    <p:sldId id="412" r:id="rId82"/>
    <p:sldId id="413" r:id="rId83"/>
    <p:sldId id="415" r:id="rId84"/>
    <p:sldId id="363" r:id="rId85"/>
    <p:sldId id="411" r:id="rId86"/>
    <p:sldId id="287" r:id="rId87"/>
    <p:sldId id="581" r:id="rId88"/>
    <p:sldId id="580" r:id="rId89"/>
    <p:sldId id="582" r:id="rId90"/>
    <p:sldId id="583" r:id="rId91"/>
    <p:sldId id="584" r:id="rId92"/>
    <p:sldId id="585" r:id="rId93"/>
    <p:sldId id="586" r:id="rId94"/>
    <p:sldId id="663" r:id="rId95"/>
    <p:sldId id="677" r:id="rId96"/>
    <p:sldId id="678" r:id="rId97"/>
    <p:sldId id="593" r:id="rId98"/>
    <p:sldId id="589" r:id="rId99"/>
    <p:sldId id="594" r:id="rId100"/>
    <p:sldId id="595" r:id="rId101"/>
    <p:sldId id="687" r:id="rId102"/>
    <p:sldId id="688" r:id="rId103"/>
    <p:sldId id="689" r:id="rId104"/>
    <p:sldId id="596" r:id="rId105"/>
    <p:sldId id="691" r:id="rId106"/>
    <p:sldId id="739" r:id="rId107"/>
    <p:sldId id="693" r:id="rId108"/>
    <p:sldId id="683" r:id="rId109"/>
    <p:sldId id="692" r:id="rId110"/>
    <p:sldId id="686" r:id="rId111"/>
    <p:sldId id="682" r:id="rId112"/>
    <p:sldId id="597" r:id="rId113"/>
    <p:sldId id="730" r:id="rId114"/>
    <p:sldId id="736" r:id="rId115"/>
    <p:sldId id="731" r:id="rId116"/>
    <p:sldId id="732" r:id="rId117"/>
    <p:sldId id="733" r:id="rId118"/>
    <p:sldId id="737" r:id="rId119"/>
    <p:sldId id="681" r:id="rId120"/>
    <p:sldId id="710" r:id="rId121"/>
    <p:sldId id="713" r:id="rId122"/>
    <p:sldId id="711" r:id="rId123"/>
    <p:sldId id="712" r:id="rId124"/>
    <p:sldId id="708" r:id="rId125"/>
    <p:sldId id="728" r:id="rId126"/>
    <p:sldId id="709" r:id="rId127"/>
    <p:sldId id="592" r:id="rId128"/>
    <p:sldId id="729" r:id="rId129"/>
    <p:sldId id="715" r:id="rId130"/>
    <p:sldId id="2161" r:id="rId131"/>
    <p:sldId id="291" r:id="rId132"/>
    <p:sldId id="290" r:id="rId133"/>
    <p:sldId id="770" r:id="rId134"/>
    <p:sldId id="1932" r:id="rId135"/>
    <p:sldId id="1135" r:id="rId136"/>
    <p:sldId id="292" r:id="rId137"/>
  </p:sldIdLst>
  <p:sldSz cx="12192000" cy="6858000"/>
  <p:notesSz cx="6858000" cy="9144000"/>
  <p:custDataLst>
    <p:tags r:id="rId1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37"/>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2" Type="http://schemas.openxmlformats.org/officeDocument/2006/relationships/tags" Target="tags/tag75.xml"/><Relationship Id="rId141" Type="http://schemas.openxmlformats.org/officeDocument/2006/relationships/commentAuthors" Target="commentAuthors.xml"/><Relationship Id="rId140" Type="http://schemas.openxmlformats.org/officeDocument/2006/relationships/tableStyles" Target="tableStyles.xml"/><Relationship Id="rId14" Type="http://schemas.openxmlformats.org/officeDocument/2006/relationships/slide" Target="slides/slide11.xml"/><Relationship Id="rId139" Type="http://schemas.openxmlformats.org/officeDocument/2006/relationships/viewProps" Target="viewProps.xml"/><Relationship Id="rId138" Type="http://schemas.openxmlformats.org/officeDocument/2006/relationships/presProps" Target="presProps.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ln>
            <a:solidFill>
              <a:srgbClr val="000000">
                <a:alpha val="100000"/>
              </a:srgbClr>
            </a:solidFill>
            <a:miter lim="800000"/>
          </a:ln>
        </p:spPr>
      </p:sp>
      <p:sp>
        <p:nvSpPr>
          <p:cNvPr id="614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defTabSz="342900"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342900">
              <a:defRPr>
                <a:solidFill>
                  <a:schemeClr val="tx1"/>
                </a:solidFill>
                <a:latin typeface="Calibri" panose="020F0502020204030204" charset="0"/>
                <a:ea typeface="宋体" panose="02010600030101010101" pitchFamily="2" charset="-122"/>
              </a:defRPr>
            </a:lvl1pPr>
            <a:lvl2pPr marL="742950" indent="-285750" defTabSz="342900">
              <a:defRPr>
                <a:solidFill>
                  <a:schemeClr val="tx1"/>
                </a:solidFill>
                <a:latin typeface="Calibri" panose="020F0502020204030204" charset="0"/>
                <a:ea typeface="宋体" panose="02010600030101010101" pitchFamily="2" charset="-122"/>
              </a:defRPr>
            </a:lvl2pPr>
            <a:lvl3pPr marL="1143000" indent="-228600" defTabSz="342900">
              <a:defRPr>
                <a:solidFill>
                  <a:schemeClr val="tx1"/>
                </a:solidFill>
                <a:latin typeface="Calibri" panose="020F0502020204030204" charset="0"/>
                <a:ea typeface="宋体" panose="02010600030101010101" pitchFamily="2" charset="-122"/>
              </a:defRPr>
            </a:lvl3pPr>
            <a:lvl4pPr marL="1600200" indent="-228600" defTabSz="342900">
              <a:defRPr>
                <a:solidFill>
                  <a:schemeClr val="tx1"/>
                </a:solidFill>
                <a:latin typeface="Calibri" panose="020F0502020204030204" charset="0"/>
                <a:ea typeface="宋体" panose="02010600030101010101" pitchFamily="2" charset="-122"/>
              </a:defRPr>
            </a:lvl4pPr>
            <a:lvl5pPr marL="2057400" indent="-228600" defTabSz="342900">
              <a:defRPr>
                <a:solidFill>
                  <a:schemeClr val="tx1"/>
                </a:solidFill>
                <a:latin typeface="Calibri" panose="020F0502020204030204" charset="0"/>
                <a:ea typeface="宋体" panose="02010600030101010101" pitchFamily="2" charset="-122"/>
              </a:defRPr>
            </a:lvl5pPr>
            <a:lvl6pPr marL="25146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Tx/>
              <a:buNone/>
            </a:pPr>
            <a:fld id="{A4FBE0FE-7774-4E34-AB29-B4E4E09EA953}" type="slidenum">
              <a:rPr kumimoji="1" lang="zh-CN" altLang="en-US" smtClean="0">
                <a:solidFill>
                  <a:srgbClr val="000000"/>
                </a:solidFill>
              </a:rPr>
            </a:fld>
            <a:endParaRPr kumimoji="1" lang="zh-CN" altLang="en-US">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a:solidFill>
              <a:srgbClr val="000000">
                <a:alpha val="100000"/>
              </a:srgbClr>
            </a:solidFill>
            <a:miter lim="800000"/>
          </a:ln>
        </p:spPr>
      </p:sp>
      <p:sp>
        <p:nvSpPr>
          <p:cNvPr id="819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819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defTabSz="342900"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ln>
            <a:solidFill>
              <a:srgbClr val="000000">
                <a:alpha val="100000"/>
              </a:srgbClr>
            </a:solidFill>
            <a:miter lim="800000"/>
          </a:ln>
        </p:spPr>
      </p:sp>
      <p:sp>
        <p:nvSpPr>
          <p:cNvPr id="614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defTabSz="342900"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342900">
              <a:defRPr>
                <a:solidFill>
                  <a:schemeClr val="tx1"/>
                </a:solidFill>
                <a:latin typeface="Calibri" panose="020F0502020204030204" charset="0"/>
                <a:ea typeface="宋体" panose="02010600030101010101" pitchFamily="2" charset="-122"/>
              </a:defRPr>
            </a:lvl1pPr>
            <a:lvl2pPr marL="742950" indent="-285750" defTabSz="342900">
              <a:defRPr>
                <a:solidFill>
                  <a:schemeClr val="tx1"/>
                </a:solidFill>
                <a:latin typeface="Calibri" panose="020F0502020204030204" charset="0"/>
                <a:ea typeface="宋体" panose="02010600030101010101" pitchFamily="2" charset="-122"/>
              </a:defRPr>
            </a:lvl2pPr>
            <a:lvl3pPr marL="1143000" indent="-228600" defTabSz="342900">
              <a:defRPr>
                <a:solidFill>
                  <a:schemeClr val="tx1"/>
                </a:solidFill>
                <a:latin typeface="Calibri" panose="020F0502020204030204" charset="0"/>
                <a:ea typeface="宋体" panose="02010600030101010101" pitchFamily="2" charset="-122"/>
              </a:defRPr>
            </a:lvl3pPr>
            <a:lvl4pPr marL="1600200" indent="-228600" defTabSz="342900">
              <a:defRPr>
                <a:solidFill>
                  <a:schemeClr val="tx1"/>
                </a:solidFill>
                <a:latin typeface="Calibri" panose="020F0502020204030204" charset="0"/>
                <a:ea typeface="宋体" panose="02010600030101010101" pitchFamily="2" charset="-122"/>
              </a:defRPr>
            </a:lvl4pPr>
            <a:lvl5pPr marL="2057400" indent="-228600" defTabSz="342900">
              <a:defRPr>
                <a:solidFill>
                  <a:schemeClr val="tx1"/>
                </a:solidFill>
                <a:latin typeface="Calibri" panose="020F0502020204030204" charset="0"/>
                <a:ea typeface="宋体" panose="02010600030101010101" pitchFamily="2" charset="-122"/>
              </a:defRPr>
            </a:lvl5pPr>
            <a:lvl6pPr marL="25146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Tx/>
              <a:buNone/>
            </a:pPr>
            <a:fld id="{A4FBE0FE-7774-4E34-AB29-B4E4E09EA953}" type="slidenum">
              <a:rPr kumimoji="1" lang="zh-CN" altLang="en-US" smtClean="0">
                <a:solidFill>
                  <a:srgbClr val="000000"/>
                </a:solidFill>
              </a:rPr>
            </a:fld>
            <a:endParaRPr kumimoji="1" lang="zh-CN"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342900">
              <a:defRPr>
                <a:solidFill>
                  <a:schemeClr val="tx1"/>
                </a:solidFill>
                <a:latin typeface="Calibri" panose="020F0502020204030204" charset="0"/>
                <a:ea typeface="宋体" panose="02010600030101010101" pitchFamily="2" charset="-122"/>
              </a:defRPr>
            </a:lvl1pPr>
            <a:lvl2pPr marL="742950" indent="-285750" defTabSz="342900">
              <a:defRPr>
                <a:solidFill>
                  <a:schemeClr val="tx1"/>
                </a:solidFill>
                <a:latin typeface="Calibri" panose="020F0502020204030204" charset="0"/>
                <a:ea typeface="宋体" panose="02010600030101010101" pitchFamily="2" charset="-122"/>
              </a:defRPr>
            </a:lvl2pPr>
            <a:lvl3pPr marL="1143000" indent="-228600" defTabSz="342900">
              <a:defRPr>
                <a:solidFill>
                  <a:schemeClr val="tx1"/>
                </a:solidFill>
                <a:latin typeface="Calibri" panose="020F0502020204030204" charset="0"/>
                <a:ea typeface="宋体" panose="02010600030101010101" pitchFamily="2" charset="-122"/>
              </a:defRPr>
            </a:lvl3pPr>
            <a:lvl4pPr marL="1600200" indent="-228600" defTabSz="342900">
              <a:defRPr>
                <a:solidFill>
                  <a:schemeClr val="tx1"/>
                </a:solidFill>
                <a:latin typeface="Calibri" panose="020F0502020204030204" charset="0"/>
                <a:ea typeface="宋体" panose="02010600030101010101" pitchFamily="2" charset="-122"/>
              </a:defRPr>
            </a:lvl4pPr>
            <a:lvl5pPr marL="2057400" indent="-228600" defTabSz="342900">
              <a:defRPr>
                <a:solidFill>
                  <a:schemeClr val="tx1"/>
                </a:solidFill>
                <a:latin typeface="Calibri" panose="020F0502020204030204" charset="0"/>
                <a:ea typeface="宋体" panose="02010600030101010101" pitchFamily="2" charset="-122"/>
              </a:defRPr>
            </a:lvl5pPr>
            <a:lvl6pPr marL="25146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3429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Tx/>
              <a:buNone/>
            </a:pPr>
            <a:fld id="{A4FBE0FE-7774-4E34-AB29-B4E4E09EA953}" type="slidenum">
              <a:rPr kumimoji="1" lang="zh-CN" altLang="en-US" smtClean="0">
                <a:solidFill>
                  <a:srgbClr val="000000"/>
                </a:solidFill>
              </a:rPr>
            </a:fld>
            <a:endParaRPr kumimoji="1" lang="zh-CN"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4.png"/><Relationship Id="rId1" Type="http://schemas.openxmlformats.org/officeDocument/2006/relationships/image" Target="../media/image117.png"/></Relationships>
</file>

<file path=ppt/slides/_rels/slide10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4.png"/><Relationship Id="rId3" Type="http://schemas.openxmlformats.org/officeDocument/2006/relationships/tags" Target="../tags/tag73.xml"/><Relationship Id="rId2" Type="http://schemas.openxmlformats.org/officeDocument/2006/relationships/image" Target="../media/image118.png"/><Relationship Id="rId1" Type="http://schemas.openxmlformats.org/officeDocument/2006/relationships/tags" Target="../tags/tag7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jpe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23.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jpeg"/><Relationship Id="rId3" Type="http://schemas.openxmlformats.org/officeDocument/2006/relationships/tags" Target="../tags/tag64.xml"/><Relationship Id="rId2" Type="http://schemas.openxmlformats.org/officeDocument/2006/relationships/image" Target="../media/image14.jpeg"/><Relationship Id="rId1" Type="http://schemas.openxmlformats.org/officeDocument/2006/relationships/tags" Target="../tags/tag63.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jpeg"/><Relationship Id="rId1" Type="http://schemas.openxmlformats.org/officeDocument/2006/relationships/hyperlink" Target="https://www.bilibili.com/video/BV1L4411X7Nq?spm_id_from=333.337.search-card.all.click"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25.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26.jpe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8.jpe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1.jpeg"/><Relationship Id="rId1" Type="http://schemas.openxmlformats.org/officeDocument/2006/relationships/image" Target="../media/image130.jpeg"/></Relationships>
</file>

<file path=ppt/slides/_rels/slide1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135.jpeg"/><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image" Target="../media/image132.jpe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6.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7.jpe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8.jpe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0.jpeg"/><Relationship Id="rId1" Type="http://schemas.openxmlformats.org/officeDocument/2006/relationships/image" Target="../media/image139.jpeg"/></Relationships>
</file>

<file path=ppt/slides/_rels/slide1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3.jpeg"/><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image" Target="../media/image110.jpe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4.jpeg"/><Relationship Id="rId1" Type="http://schemas.openxmlformats.org/officeDocument/2006/relationships/tags" Target="../tags/tag7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5.jpeg"/></Relationships>
</file>

<file path=ppt/slides/_rels/slide131.xml.rels><?xml version="1.0" encoding="UTF-8" standalone="yes"?>
<Relationships xmlns="http://schemas.openxmlformats.org/package/2006/relationships"><Relationship Id="rId9" Type="http://schemas.openxmlformats.org/officeDocument/2006/relationships/image" Target="../media/image152.jpeg"/><Relationship Id="rId8" Type="http://schemas.openxmlformats.org/officeDocument/2006/relationships/image" Target="../media/image151.jpeg"/><Relationship Id="rId7" Type="http://schemas.openxmlformats.org/officeDocument/2006/relationships/image" Target="../media/image150.jpeg"/><Relationship Id="rId6" Type="http://schemas.openxmlformats.org/officeDocument/2006/relationships/image" Target="../media/image149.jpeg"/><Relationship Id="rId5" Type="http://schemas.openxmlformats.org/officeDocument/2006/relationships/image" Target="../media/image77.jpeg"/><Relationship Id="rId4" Type="http://schemas.openxmlformats.org/officeDocument/2006/relationships/image" Target="../media/image76.jpeg"/><Relationship Id="rId3" Type="http://schemas.openxmlformats.org/officeDocument/2006/relationships/image" Target="../media/image148.jpeg"/><Relationship Id="rId2" Type="http://schemas.openxmlformats.org/officeDocument/2006/relationships/image" Target="../media/image147.jpeg"/><Relationship Id="rId12" Type="http://schemas.openxmlformats.org/officeDocument/2006/relationships/notesSlide" Target="../notesSlides/notesSlide19.xml"/><Relationship Id="rId11" Type="http://schemas.openxmlformats.org/officeDocument/2006/relationships/slideLayout" Target="../slideLayouts/slideLayout7.xml"/><Relationship Id="rId10" Type="http://schemas.openxmlformats.org/officeDocument/2006/relationships/image" Target="../media/image153.jpeg"/><Relationship Id="rId1" Type="http://schemas.openxmlformats.org/officeDocument/2006/relationships/image" Target="../media/image146.jpe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55.png"/><Relationship Id="rId1" Type="http://schemas.openxmlformats.org/officeDocument/2006/relationships/image" Target="../media/image154.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5.jpeg"/><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43.jpeg"/><Relationship Id="rId4" Type="http://schemas.openxmlformats.org/officeDocument/2006/relationships/image" Target="../media/image42.jpe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image" Target="../media/image48.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GI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5.png"/><Relationship Id="rId3" Type="http://schemas.openxmlformats.org/officeDocument/2006/relationships/tags" Target="../tags/tag65.xml"/><Relationship Id="rId2" Type="http://schemas.openxmlformats.org/officeDocument/2006/relationships/image" Target="../media/image54.png"/><Relationship Id="rId1"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jpeg"/><Relationship Id="rId1" Type="http://schemas.openxmlformats.org/officeDocument/2006/relationships/image" Target="../media/image64.jpe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 Id="rId3" Type="http://schemas.openxmlformats.org/officeDocument/2006/relationships/image" Target="../media/image66.jpeg"/><Relationship Id="rId2" Type="http://schemas.openxmlformats.org/officeDocument/2006/relationships/image" Target="../media/image10.jpeg"/><Relationship Id="rId1" Type="http://schemas.openxmlformats.org/officeDocument/2006/relationships/image" Target="../media/image9.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71.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jpe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8.jpeg"/><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43.jpeg"/><Relationship Id="rId3" Type="http://schemas.openxmlformats.org/officeDocument/2006/relationships/image" Target="../media/image80.jpeg"/><Relationship Id="rId2" Type="http://schemas.openxmlformats.org/officeDocument/2006/relationships/image" Target="../media/image73.png"/><Relationship Id="rId1" Type="http://schemas.openxmlformats.org/officeDocument/2006/relationships/tags" Target="../tags/tag6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jpeg"/><Relationship Id="rId2" Type="http://schemas.openxmlformats.org/officeDocument/2006/relationships/image" Target="../media/image88.jpeg"/><Relationship Id="rId1" Type="http://schemas.openxmlformats.org/officeDocument/2006/relationships/tags" Target="../tags/tag6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5.jpeg"/><Relationship Id="rId4" Type="http://schemas.openxmlformats.org/officeDocument/2006/relationships/image" Target="../media/image94.jpeg"/><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91.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7.jpeg"/><Relationship Id="rId1" Type="http://schemas.openxmlformats.org/officeDocument/2006/relationships/tags" Target="../tags/tag6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0.jpeg"/><Relationship Id="rId1" Type="http://schemas.openxmlformats.org/officeDocument/2006/relationships/image" Target="../media/image99.jpe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88.jpeg"/></Relationships>
</file>

<file path=ppt/slides/_rels/slide8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tags" Target="../tags/tag71.xml"/><Relationship Id="rId4" Type="http://schemas.openxmlformats.org/officeDocument/2006/relationships/image" Target="../media/image103.jpeg"/><Relationship Id="rId3" Type="http://schemas.openxmlformats.org/officeDocument/2006/relationships/tags" Target="../tags/tag70.xml"/><Relationship Id="rId2" Type="http://schemas.openxmlformats.org/officeDocument/2006/relationships/image" Target="../media/image102.jpeg"/><Relationship Id="rId1" Type="http://schemas.openxmlformats.org/officeDocument/2006/relationships/tags" Target="../tags/tag6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9.jpeg"/><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image" Target="../media/image106.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10.jpe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2.jpeg"/><Relationship Id="rId1" Type="http://schemas.openxmlformats.org/officeDocument/2006/relationships/image" Target="../media/image111.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3.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jpe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4.png"/><Relationship Id="rId1"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4.png"/><Relationship Id="rId1"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rcRect b="2931"/>
          <a:stretch>
            <a:fillRect/>
          </a:stretch>
        </p:blipFill>
        <p:spPr>
          <a:xfrm>
            <a:off x="0" y="0"/>
            <a:ext cx="12190730" cy="6858000"/>
          </a:xfrm>
          <a:prstGeom prst="rect">
            <a:avLst/>
          </a:prstGeom>
          <a:noFill/>
          <a:ln w="9525">
            <a:noFill/>
          </a:ln>
        </p:spPr>
      </p:pic>
      <p:sp>
        <p:nvSpPr>
          <p:cNvPr id="93" name="矩形 92"/>
          <p:cNvSpPr/>
          <p:nvPr/>
        </p:nvSpPr>
        <p:spPr>
          <a:xfrm>
            <a:off x="8890" y="-635"/>
            <a:ext cx="12182475" cy="6858000"/>
          </a:xfrm>
          <a:prstGeom prst="rect">
            <a:avLst/>
          </a:prstGeom>
          <a:solidFill>
            <a:schemeClr val="bg1">
              <a:alpha val="75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40"/>
          <p:cNvSpPr>
            <a:spLocks noChangeArrowheads="1"/>
          </p:cNvSpPr>
          <p:nvPr/>
        </p:nvSpPr>
        <p:spPr bwMode="auto">
          <a:xfrm>
            <a:off x="3644900" y="4946650"/>
            <a:ext cx="558038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1219200" rtl="0" eaLnBrk="1" fontAlgn="base" latinLnBrk="0" hangingPunct="1">
              <a:lnSpc>
                <a:spcPct val="150000"/>
              </a:lnSpc>
              <a:spcBef>
                <a:spcPct val="0"/>
              </a:spcBef>
              <a:spcAft>
                <a:spcPct val="0"/>
              </a:spcAft>
              <a:buClrTx/>
              <a:buSzTx/>
              <a:buFont typeface="Arial" panose="020B0604020202020204" pitchFamily="34" charset="0"/>
              <a:buNone/>
              <a:defRPr/>
            </a:pPr>
            <a:r>
              <a:rPr lang="en-US" altLang="zh-CN" sz="2400" b="1" kern="0" noProof="0" dirty="0" smtClean="0">
                <a:ln>
                  <a:noFill/>
                </a:ln>
                <a:solidFill>
                  <a:srgbClr val="071F65"/>
                </a:solidFill>
                <a:effectLst/>
                <a:uLnTx/>
                <a:uFillTx/>
                <a:latin typeface="华文楷体" panose="02010600040101010101" pitchFamily="2" charset="-122"/>
                <a:ea typeface="华文楷体" panose="02010600040101010101" pitchFamily="2" charset="-122"/>
                <a:sym typeface="+mn-ea"/>
              </a:rPr>
              <a:t> </a:t>
            </a:r>
            <a:r>
              <a:rPr lang="zh-CN" altLang="en-US" sz="2400" b="1" kern="0" noProof="0" dirty="0" smtClean="0">
                <a:ln>
                  <a:noFill/>
                </a:ln>
                <a:solidFill>
                  <a:schemeClr val="accent4">
                    <a:lumMod val="50000"/>
                  </a:schemeClr>
                </a:solidFill>
                <a:effectLst/>
                <a:uLnTx/>
                <a:uFillTx/>
                <a:latin typeface="华文楷体" panose="02010600040101010101" pitchFamily="2" charset="-122"/>
                <a:ea typeface="华文楷体" panose="02010600040101010101" pitchFamily="2" charset="-122"/>
                <a:sym typeface="+mn-ea"/>
              </a:rPr>
              <a:t>张帅</a:t>
            </a:r>
            <a:endParaRPr kumimoji="0" lang="zh-CN" altLang="en-US" sz="2400" b="1" i="0" u="none" strike="noStrike" kern="0" cap="none" spc="0" normalizeH="0" baseline="0" noProof="0" dirty="0" smtClean="0">
              <a:ln>
                <a:noFill/>
              </a:ln>
              <a:solidFill>
                <a:schemeClr val="accent4">
                  <a:lumMod val="50000"/>
                </a:schemeClr>
              </a:solidFill>
              <a:effectLst/>
              <a:uLnTx/>
              <a:uFillTx/>
              <a:latin typeface="华文楷体" panose="02010600040101010101" pitchFamily="2" charset="-122"/>
              <a:ea typeface="华文楷体" panose="02010600040101010101" pitchFamily="2" charset="-122"/>
              <a:cs typeface="+mn-cs"/>
            </a:endParaRPr>
          </a:p>
          <a:p>
            <a:pPr marL="0" marR="0" lvl="0" indent="0" algn="ctr" defTabSz="12192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0" dirty="0" smtClean="0">
                <a:ln>
                  <a:noFill/>
                </a:ln>
                <a:solidFill>
                  <a:schemeClr val="accent4">
                    <a:lumMod val="50000"/>
                  </a:schemeClr>
                </a:solidFill>
                <a:effectLst/>
                <a:uLnTx/>
                <a:uFillTx/>
                <a:latin typeface="华文楷体" panose="02010600040101010101" pitchFamily="2" charset="-122"/>
                <a:ea typeface="华文楷体" panose="02010600040101010101" pitchFamily="2" charset="-122"/>
                <a:cs typeface="+mn-cs"/>
              </a:rPr>
              <a:t>上海理工大学</a:t>
            </a:r>
            <a:r>
              <a:rPr kumimoji="0" lang="en-US" altLang="zh-CN" sz="2400" b="1" i="0" u="none" strike="noStrike" kern="0" cap="none" spc="0" normalizeH="0" baseline="0" noProof="0" dirty="0" smtClean="0">
                <a:ln>
                  <a:noFill/>
                </a:ln>
                <a:solidFill>
                  <a:schemeClr val="accent4">
                    <a:lumMod val="50000"/>
                  </a:schemeClr>
                </a:solidFill>
                <a:effectLst/>
                <a:uLnTx/>
                <a:uFillTx/>
                <a:latin typeface="华文楷体" panose="02010600040101010101" pitchFamily="2" charset="-122"/>
                <a:ea typeface="华文楷体" panose="02010600040101010101" pitchFamily="2" charset="-122"/>
                <a:cs typeface="+mn-cs"/>
              </a:rPr>
              <a:t> </a:t>
            </a:r>
            <a:r>
              <a:rPr kumimoji="0" lang="zh-CN" altLang="en-US" sz="2400" b="1" i="0" u="none" strike="noStrike" kern="0" cap="none" spc="0" normalizeH="0" baseline="0" noProof="0" dirty="0" smtClean="0">
                <a:ln>
                  <a:noFill/>
                </a:ln>
                <a:solidFill>
                  <a:schemeClr val="accent4">
                    <a:lumMod val="50000"/>
                  </a:schemeClr>
                </a:solidFill>
                <a:effectLst/>
                <a:uLnTx/>
                <a:uFillTx/>
                <a:latin typeface="华文楷体" panose="02010600040101010101" pitchFamily="2" charset="-122"/>
                <a:ea typeface="华文楷体" panose="02010600040101010101" pitchFamily="2" charset="-122"/>
                <a:cs typeface="+mn-cs"/>
              </a:rPr>
              <a:t>马克思主义学院</a:t>
            </a:r>
            <a:endParaRPr kumimoji="0" lang="zh-CN" altLang="en-US" sz="2400" b="1" i="0" u="none" strike="noStrike" kern="0" cap="none" spc="0" normalizeH="0" baseline="0" noProof="0" dirty="0" smtClean="0">
              <a:ln>
                <a:noFill/>
              </a:ln>
              <a:solidFill>
                <a:schemeClr val="accent4">
                  <a:lumMod val="50000"/>
                </a:schemeClr>
              </a:solidFill>
              <a:effectLst/>
              <a:uLnTx/>
              <a:uFillTx/>
              <a:latin typeface="华文楷体" panose="02010600040101010101" pitchFamily="2" charset="-122"/>
              <a:ea typeface="华文楷体" panose="02010600040101010101" pitchFamily="2" charset="-122"/>
              <a:cs typeface="+mn-cs"/>
            </a:endParaRPr>
          </a:p>
        </p:txBody>
      </p:sp>
      <p:sp>
        <p:nvSpPr>
          <p:cNvPr id="18" name="等腰三角形 17"/>
          <p:cNvSpPr/>
          <p:nvPr/>
        </p:nvSpPr>
        <p:spPr>
          <a:xfrm>
            <a:off x="7620" y="1827530"/>
            <a:ext cx="2524125" cy="1498600"/>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等腰三角形 16"/>
          <p:cNvSpPr/>
          <p:nvPr/>
        </p:nvSpPr>
        <p:spPr>
          <a:xfrm flipV="1">
            <a:off x="7620" y="3380105"/>
            <a:ext cx="2524125" cy="1498600"/>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2961005" y="2145665"/>
            <a:ext cx="6948805" cy="1106805"/>
          </a:xfrm>
          <a:prstGeom prst="rect">
            <a:avLst/>
          </a:prstGeom>
          <a:noFill/>
          <a:ln w="9525">
            <a:noFill/>
          </a:ln>
        </p:spPr>
        <p:txBody>
          <a:bodyPr wrap="square">
            <a:spAutoFit/>
          </a:bodyPr>
          <a:p>
            <a:pPr algn="r" defTabSz="455930" eaLnBrk="1" hangingPunct="1">
              <a:spcBef>
                <a:spcPts val="1800"/>
              </a:spcBef>
              <a:buFont typeface="Arial" panose="020B0604020202020204" pitchFamily="34" charset="0"/>
            </a:pPr>
            <a:r>
              <a:rPr lang="zh-CN" altLang="en-US" sz="6600" b="1" dirty="0">
                <a:solidFill>
                  <a:srgbClr val="C00000"/>
                </a:solidFill>
                <a:latin typeface="微软雅黑" panose="020B0503020204020204" charset="-122"/>
                <a:ea typeface="微软雅黑" panose="020B0503020204020204" charset="-122"/>
              </a:rPr>
              <a:t>中国共产党历史</a:t>
            </a:r>
            <a:endParaRPr lang="zh-CN" altLang="en-US" sz="6600" b="1" dirty="0">
              <a:solidFill>
                <a:srgbClr val="C00000"/>
              </a:solidFill>
              <a:latin typeface="微软雅黑" panose="020B0503020204020204" charset="-122"/>
              <a:ea typeface="微软雅黑" panose="020B0503020204020204" charset="-122"/>
            </a:endParaRPr>
          </a:p>
        </p:txBody>
      </p:sp>
      <p:cxnSp>
        <p:nvCxnSpPr>
          <p:cNvPr id="6" name="直接连接符 5"/>
          <p:cNvCxnSpPr/>
          <p:nvPr/>
        </p:nvCxnSpPr>
        <p:spPr>
          <a:xfrm flipH="1" flipV="1">
            <a:off x="2700020" y="3380105"/>
            <a:ext cx="8301038" cy="1588"/>
          </a:xfrm>
          <a:prstGeom prst="line">
            <a:avLst/>
          </a:prstGeom>
          <a:ln>
            <a:solidFill>
              <a:srgbClr val="071F65"/>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572760" y="3509645"/>
            <a:ext cx="1597660" cy="829945"/>
          </a:xfrm>
          <a:prstGeom prst="rect">
            <a:avLst/>
          </a:prstGeom>
          <a:noFill/>
          <a:ln w="9525">
            <a:noFill/>
          </a:ln>
        </p:spPr>
        <p:txBody>
          <a:bodyPr wrap="square">
            <a:spAutoFit/>
          </a:bodyPr>
          <a:p>
            <a:pPr algn="r" defTabSz="455930" eaLnBrk="1" hangingPunct="1">
              <a:spcBef>
                <a:spcPts val="1800"/>
              </a:spcBef>
              <a:buFont typeface="Arial" panose="020B0604020202020204" pitchFamily="34" charset="0"/>
            </a:pPr>
            <a:r>
              <a:rPr lang="zh-CN" altLang="en-US" sz="4800" b="1" dirty="0">
                <a:solidFill>
                  <a:srgbClr val="C00000"/>
                </a:solidFill>
                <a:latin typeface="微软雅黑" panose="020B0503020204020204" charset="-122"/>
                <a:ea typeface="微软雅黑" panose="020B0503020204020204" charset="-122"/>
              </a:rPr>
              <a:t>专题</a:t>
            </a:r>
            <a:endParaRPr lang="zh-CN" altLang="en-US" sz="4800" b="1" dirty="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10" grpId="0"/>
      <p:bldP spid="17" grpId="0" animBg="1"/>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占位符 2"/>
          <p:cNvSpPr>
            <a:spLocks noGrp="1"/>
          </p:cNvSpPr>
          <p:nvPr/>
        </p:nvSpPr>
        <p:spPr>
          <a:xfrm>
            <a:off x="232410" y="741045"/>
            <a:ext cx="10758170" cy="2016125"/>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nSpc>
                <a:spcPct val="150000"/>
              </a:lnSpc>
            </a:pPr>
            <a:r>
              <a:rPr lang="zh-CN" altLang="en-US" sz="1800" b="1" dirty="0" smtClean="0">
                <a:solidFill>
                  <a:srgbClr val="C00000"/>
                </a:solidFill>
                <a:latin typeface="楷体" panose="02010609060101010101" charset="-122"/>
                <a:ea typeface="楷体" panose="02010609060101010101" charset="-122"/>
                <a:cs typeface="楷体" panose="02010609060101010101" charset="-122"/>
                <a:sym typeface="+mn-ea"/>
              </a:rPr>
              <a:t>（一）近代救亡图存主题与各阶级的努力和失败</a:t>
            </a:r>
            <a:r>
              <a:rPr lang="zh-CN" altLang="en-US" sz="1900" b="1" dirty="0" smtClean="0">
                <a:solidFill>
                  <a:srgbClr val="002060"/>
                </a:solidFill>
                <a:latin typeface="楷体" panose="02010609060101010101" charset="-122"/>
                <a:ea typeface="楷体" panose="02010609060101010101" charset="-122"/>
                <a:cs typeface="楷体" panose="02010609060101010101" charset="-122"/>
              </a:rPr>
              <a:t>    </a:t>
            </a:r>
            <a:endParaRPr lang="zh-CN" altLang="en-US" sz="1900"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sz="1900" b="1" dirty="0" smtClean="0">
                <a:solidFill>
                  <a:srgbClr val="C00000"/>
                </a:solidFill>
                <a:latin typeface="楷体" panose="02010609060101010101" charset="-122"/>
                <a:ea typeface="楷体" panose="02010609060101010101" charset="-122"/>
                <a:cs typeface="楷体" panose="02010609060101010101" charset="-122"/>
              </a:rPr>
              <a:t>    </a:t>
            </a:r>
            <a:endParaRPr lang="zh-CN" altLang="en-US" sz="1900" b="1" dirty="0" smtClean="0">
              <a:solidFill>
                <a:srgbClr val="002060"/>
              </a:solidFill>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130175" y="1189990"/>
            <a:ext cx="11932285" cy="4038600"/>
          </a:xfrm>
          <a:prstGeom prst="rect">
            <a:avLst/>
          </a:prstGeom>
          <a:noFill/>
        </p:spPr>
        <p:txBody>
          <a:bodyPr wrap="square" rtlCol="0">
            <a:spAutoFit/>
          </a:bodyPr>
          <a:p>
            <a:pPr>
              <a:lnSpc>
                <a:spcPct val="150000"/>
              </a:lnSpc>
            </a:pPr>
            <a:r>
              <a:rPr lang="zh-CN" altLang="en-US" sz="1900" b="1" dirty="0">
                <a:solidFill>
                  <a:srgbClr val="002060"/>
                </a:solidFill>
                <a:latin typeface="黑体" panose="02010609060101010101" charset="-122"/>
                <a:ea typeface="黑体" panose="02010609060101010101" charset="-122"/>
                <a:cs typeface="楷体" panose="02010609060101010101" charset="-122"/>
              </a:rPr>
              <a:t>从要素视角看近代中国艰辛的救国之路</a:t>
            </a:r>
            <a:endParaRPr lang="zh-CN" altLang="en-US" sz="1900" b="1" dirty="0">
              <a:solidFill>
                <a:srgbClr val="002060"/>
              </a:solidFill>
              <a:latin typeface="黑体" panose="02010609060101010101" charset="-122"/>
              <a:ea typeface="黑体" panose="02010609060101010101" charset="-122"/>
              <a:cs typeface="楷体" panose="02010609060101010101" charset="-122"/>
            </a:endParaRPr>
          </a:p>
          <a:p>
            <a:pPr>
              <a:lnSpc>
                <a:spcPct val="15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中国的落后，是因为：</a:t>
            </a:r>
            <a:r>
              <a:rPr lang="en-US" altLang="zh-CN" sz="1900" b="1" dirty="0">
                <a:solidFill>
                  <a:srgbClr val="002060"/>
                </a:solidFill>
                <a:latin typeface="楷体" panose="02010609060101010101" charset="-122"/>
                <a:ea typeface="楷体" panose="02010609060101010101" charset="-122"/>
                <a:cs typeface="楷体" panose="02010609060101010101" charset="-122"/>
              </a:rPr>
              <a:t> </a:t>
            </a:r>
            <a:endParaRPr lang="en-US" altLang="zh-CN" sz="1900" b="1" dirty="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技术不行？——地主阶级洋务派：洋务运动（失败）</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制度不行？——资产阶级维新派：戊戌变法；资产阶级改良派：辛亥革命（失败）</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文化不行？——无产阶级和资产阶级知识分子：新文化运动</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sz="1900" b="1" dirty="0">
                <a:solidFill>
                  <a:srgbClr val="C00000"/>
                </a:solidFill>
                <a:latin typeface="楷体" panose="02010609060101010101" charset="-122"/>
                <a:ea typeface="楷体" panose="02010609060101010101" charset="-122"/>
                <a:cs typeface="楷体" panose="02010609060101010101" charset="-122"/>
              </a:rPr>
              <a:t>    </a:t>
            </a:r>
            <a:r>
              <a:rPr lang="zh-CN" altLang="en-US" sz="1900" b="1" dirty="0">
                <a:solidFill>
                  <a:srgbClr val="C00000"/>
                </a:solidFill>
                <a:latin typeface="楷体" panose="02010609060101010101" charset="-122"/>
                <a:ea typeface="楷体" panose="02010609060101010101" charset="-122"/>
                <a:cs typeface="楷体" panose="02010609060101010101" charset="-122"/>
              </a:rPr>
              <a:t>在</a:t>
            </a:r>
            <a:r>
              <a:rPr lang="en-US" altLang="zh-CN" sz="1900" b="1" dirty="0">
                <a:solidFill>
                  <a:srgbClr val="C00000"/>
                </a:solidFill>
                <a:latin typeface="楷体" panose="02010609060101010101" charset="-122"/>
                <a:ea typeface="楷体" panose="02010609060101010101" charset="-122"/>
                <a:cs typeface="楷体" panose="02010609060101010101" charset="-122"/>
              </a:rPr>
              <a:t>“</a:t>
            </a:r>
            <a:r>
              <a:rPr lang="zh-CN" altLang="en-US" sz="1900" b="1" dirty="0">
                <a:solidFill>
                  <a:srgbClr val="C00000"/>
                </a:solidFill>
                <a:latin typeface="楷体" panose="02010609060101010101" charset="-122"/>
                <a:ea typeface="楷体" panose="02010609060101010101" charset="-122"/>
                <a:cs typeface="楷体" panose="02010609060101010101" charset="-122"/>
              </a:rPr>
              <a:t>马克思主义传播</a:t>
            </a:r>
            <a:r>
              <a:rPr lang="en-US" altLang="zh-CN" sz="1900" b="1" dirty="0">
                <a:solidFill>
                  <a:srgbClr val="C00000"/>
                </a:solidFill>
                <a:latin typeface="楷体" panose="02010609060101010101" charset="-122"/>
                <a:ea typeface="楷体" panose="02010609060101010101" charset="-122"/>
                <a:cs typeface="楷体" panose="02010609060101010101" charset="-122"/>
              </a:rPr>
              <a:t>”</a:t>
            </a:r>
            <a:r>
              <a:rPr lang="zh-CN" altLang="en-US" sz="1900" b="1" dirty="0">
                <a:solidFill>
                  <a:srgbClr val="C00000"/>
                </a:solidFill>
                <a:latin typeface="楷体" panose="02010609060101010101" charset="-122"/>
                <a:ea typeface="楷体" panose="02010609060101010101" charset="-122"/>
                <a:cs typeface="楷体" panose="02010609060101010101" charset="-122"/>
              </a:rPr>
              <a:t>、</a:t>
            </a:r>
            <a:r>
              <a:rPr lang="en-US" altLang="zh-CN" sz="1900" b="1" dirty="0">
                <a:solidFill>
                  <a:srgbClr val="C00000"/>
                </a:solidFill>
                <a:latin typeface="楷体" panose="02010609060101010101" charset="-122"/>
                <a:ea typeface="楷体" panose="02010609060101010101" charset="-122"/>
                <a:cs typeface="楷体" panose="02010609060101010101" charset="-122"/>
              </a:rPr>
              <a:t>“</a:t>
            </a:r>
            <a:r>
              <a:rPr lang="zh-CN" altLang="en-US" sz="1900" b="1" dirty="0">
                <a:solidFill>
                  <a:srgbClr val="C00000"/>
                </a:solidFill>
                <a:latin typeface="楷体" panose="02010609060101010101" charset="-122"/>
                <a:ea typeface="楷体" panose="02010609060101010101" charset="-122"/>
                <a:cs typeface="楷体" panose="02010609060101010101" charset="-122"/>
              </a:rPr>
              <a:t>五四运动爆发工人登上政治舞台</a:t>
            </a:r>
            <a:r>
              <a:rPr lang="en-US" altLang="zh-CN" sz="1900" b="1" dirty="0">
                <a:solidFill>
                  <a:srgbClr val="C00000"/>
                </a:solidFill>
                <a:latin typeface="楷体" panose="02010609060101010101" charset="-122"/>
                <a:ea typeface="楷体" panose="02010609060101010101" charset="-122"/>
                <a:cs typeface="楷体" panose="02010609060101010101" charset="-122"/>
              </a:rPr>
              <a:t>”</a:t>
            </a:r>
            <a:r>
              <a:rPr lang="zh-CN" altLang="en-US" sz="1900" b="1" dirty="0">
                <a:solidFill>
                  <a:srgbClr val="C00000"/>
                </a:solidFill>
                <a:latin typeface="楷体" panose="02010609060101010101" charset="-122"/>
                <a:ea typeface="楷体" panose="02010609060101010101" charset="-122"/>
                <a:cs typeface="楷体" panose="02010609060101010101" charset="-122"/>
              </a:rPr>
              <a:t>、</a:t>
            </a:r>
            <a:r>
              <a:rPr lang="en-US" altLang="zh-CN" sz="1900" b="1" dirty="0">
                <a:solidFill>
                  <a:srgbClr val="C00000"/>
                </a:solidFill>
                <a:latin typeface="楷体" panose="02010609060101010101" charset="-122"/>
                <a:ea typeface="楷体" panose="02010609060101010101" charset="-122"/>
                <a:cs typeface="楷体" panose="02010609060101010101" charset="-122"/>
              </a:rPr>
              <a:t>“</a:t>
            </a:r>
            <a:r>
              <a:rPr lang="zh-CN" altLang="en-US" sz="1900" b="1" dirty="0">
                <a:solidFill>
                  <a:srgbClr val="C00000"/>
                </a:solidFill>
                <a:latin typeface="楷体" panose="02010609060101010101" charset="-122"/>
                <a:ea typeface="楷体" panose="02010609060101010101" charset="-122"/>
                <a:cs typeface="楷体" panose="02010609060101010101" charset="-122"/>
              </a:rPr>
              <a:t>俄国十月革命胜利榜样力量</a:t>
            </a:r>
            <a:r>
              <a:rPr lang="en-US" altLang="zh-CN" sz="1900" b="1" dirty="0">
                <a:solidFill>
                  <a:srgbClr val="C00000"/>
                </a:solidFill>
                <a:latin typeface="楷体" panose="02010609060101010101" charset="-122"/>
                <a:ea typeface="楷体" panose="02010609060101010101" charset="-122"/>
                <a:cs typeface="楷体" panose="02010609060101010101" charset="-122"/>
              </a:rPr>
              <a:t>”</a:t>
            </a:r>
            <a:r>
              <a:rPr lang="zh-CN" altLang="en-US" sz="1900" b="1" dirty="0">
                <a:solidFill>
                  <a:srgbClr val="C00000"/>
                </a:solidFill>
                <a:latin typeface="楷体" panose="02010609060101010101" charset="-122"/>
                <a:ea typeface="楷体" panose="02010609060101010101" charset="-122"/>
                <a:cs typeface="楷体" panose="02010609060101010101" charset="-122"/>
              </a:rPr>
              <a:t>等因素共同作用下，一批信奉马克思</a:t>
            </a:r>
            <a:r>
              <a:rPr lang="zh-CN" altLang="en-US" sz="1900" b="1" dirty="0">
                <a:solidFill>
                  <a:srgbClr val="C00000"/>
                </a:solidFill>
                <a:latin typeface="楷体" panose="02010609060101010101" charset="-122"/>
                <a:ea typeface="楷体" panose="02010609060101010101" charset="-122"/>
                <a:cs typeface="楷体" panose="02010609060101010101" charset="-122"/>
              </a:rPr>
              <a:t>主义的知识分子在共产国际帮助下组建中国共产党，效法俄国式革命，推动中国走上新民主主义革命道路，最终取得革命胜利，完成了近代中国救亡图存的历史使命。（</a:t>
            </a:r>
            <a:r>
              <a:rPr lang="en-US" altLang="zh-CN" sz="1900" b="1" dirty="0">
                <a:solidFill>
                  <a:srgbClr val="C00000"/>
                </a:solidFill>
                <a:latin typeface="楷体" panose="02010609060101010101" charset="-122"/>
                <a:ea typeface="楷体" panose="02010609060101010101" charset="-122"/>
                <a:cs typeface="楷体" panose="02010609060101010101" charset="-122"/>
              </a:rPr>
              <a:t>“</a:t>
            </a:r>
            <a:r>
              <a:rPr lang="zh-CN" altLang="en-US" sz="1900" b="1" dirty="0">
                <a:solidFill>
                  <a:srgbClr val="C00000"/>
                </a:solidFill>
                <a:latin typeface="楷体" panose="02010609060101010101" charset="-122"/>
                <a:ea typeface="楷体" panose="02010609060101010101" charset="-122"/>
                <a:cs typeface="楷体" panose="02010609060101010101" charset="-122"/>
              </a:rPr>
              <a:t>告别革命</a:t>
            </a:r>
            <a:r>
              <a:rPr lang="en-US" altLang="zh-CN" sz="1900" b="1" dirty="0">
                <a:solidFill>
                  <a:srgbClr val="C00000"/>
                </a:solidFill>
                <a:latin typeface="楷体" panose="02010609060101010101" charset="-122"/>
                <a:ea typeface="楷体" panose="02010609060101010101" charset="-122"/>
                <a:cs typeface="楷体" panose="02010609060101010101" charset="-122"/>
              </a:rPr>
              <a:t>”</a:t>
            </a:r>
            <a:r>
              <a:rPr lang="zh-CN" altLang="en-US" sz="1900" b="1" dirty="0">
                <a:solidFill>
                  <a:srgbClr val="C00000"/>
                </a:solidFill>
                <a:latin typeface="楷体" panose="02010609060101010101" charset="-122"/>
                <a:ea typeface="楷体" panose="02010609060101010101" charset="-122"/>
                <a:cs typeface="楷体" panose="02010609060101010101" charset="-122"/>
              </a:rPr>
              <a:t>论？）</a:t>
            </a:r>
            <a:endParaRPr lang="zh-CN" altLang="en-US" sz="1900"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p:txBody>
      </p:sp>
      <p:pic>
        <p:nvPicPr>
          <p:cNvPr id="106" name="图片 105"/>
          <p:cNvPicPr/>
          <p:nvPr/>
        </p:nvPicPr>
        <p:blipFill>
          <a:blip r:embed="rId1"/>
          <a:stretch>
            <a:fillRect/>
          </a:stretch>
        </p:blipFill>
        <p:spPr>
          <a:xfrm>
            <a:off x="9703435" y="4959985"/>
            <a:ext cx="1586230" cy="1752600"/>
          </a:xfrm>
          <a:prstGeom prst="rect">
            <a:avLst/>
          </a:prstGeom>
          <a:noFill/>
          <a:ln w="9525">
            <a:noFill/>
          </a:ln>
        </p:spPr>
      </p:pic>
      <p:sp>
        <p:nvSpPr>
          <p:cNvPr id="6" name="文本框 5"/>
          <p:cNvSpPr txBox="1"/>
          <p:nvPr/>
        </p:nvSpPr>
        <p:spPr>
          <a:xfrm>
            <a:off x="1189990" y="4959350"/>
            <a:ext cx="7966710" cy="1753235"/>
          </a:xfrm>
          <a:prstGeom prst="rect">
            <a:avLst/>
          </a:prstGeom>
          <a:noFill/>
        </p:spPr>
        <p:txBody>
          <a:bodyPr wrap="square" rtlCol="0" anchor="t">
            <a:spAutoFit/>
          </a:bodyPr>
          <a:p>
            <a:pPr>
              <a:lnSpc>
                <a:spcPct val="150000"/>
              </a:lnSpc>
            </a:pP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毛泽东：</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“绝对的自由主义、无政府主义，以及德谟克拉西主义，依我现在之看法，都只认为理论上说得好听，事实上是做不到的。”“我看俄国式革命，是无可如何的</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山穷水尽皆路走不通了的一个变计</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，并不是有更好的办法弃而不采，单要采这个恐怖的方法。”</a:t>
            </a:r>
            <a:endParaRPr lang="zh-CN" altLang="en-US"/>
          </a:p>
        </p:txBody>
      </p:sp>
      <p:sp>
        <p:nvSpPr>
          <p:cNvPr id="7" name="圆角矩形 3"/>
          <p:cNvSpPr>
            <a:spLocks noChangeArrowheads="1"/>
          </p:cNvSpPr>
          <p:nvPr/>
        </p:nvSpPr>
        <p:spPr bwMode="auto">
          <a:xfrm>
            <a:off x="1132840" y="4959350"/>
            <a:ext cx="8023860" cy="1753235"/>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邓小平在上海讲话的精神，通过《解放日报》“皇甫平”的评论文章传向全国。</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327025" y="2358390"/>
            <a:ext cx="8085455" cy="2999740"/>
          </a:xfrm>
          <a:prstGeom prst="rect">
            <a:avLst/>
          </a:prstGeom>
          <a:noFill/>
        </p:spPr>
        <p:txBody>
          <a:bodyPr wrap="square" rtlCol="0" anchor="t">
            <a:spAutoFit/>
          </a:bodyPr>
          <a:p>
            <a:pPr>
              <a:lnSpc>
                <a:spcPct val="150000"/>
              </a:lnSpc>
            </a:pPr>
            <a:r>
              <a:rPr lang="zh-CN" altLang="en-US" b="1" dirty="0" smtClean="0">
                <a:latin typeface="楷体" panose="02010609060101010101" charset="-122"/>
                <a:ea typeface="楷体" panose="02010609060101010101" charset="-122"/>
                <a:cs typeface="楷体" panose="02010609060101010101" charset="-122"/>
              </a:rPr>
              <a:t>1991年</a:t>
            </a:r>
            <a:r>
              <a:rPr lang="en-US" altLang="zh-CN" b="1" dirty="0" smtClean="0">
                <a:latin typeface="楷体" panose="02010609060101010101" charset="-122"/>
                <a:ea typeface="楷体" panose="02010609060101010101" charset="-122"/>
                <a:cs typeface="楷体" panose="02010609060101010101" charset="-122"/>
              </a:rPr>
              <a:t>3</a:t>
            </a:r>
            <a:r>
              <a:rPr lang="zh-CN" altLang="en-US" b="1" dirty="0" smtClean="0">
                <a:latin typeface="楷体" panose="02010609060101010101" charset="-122"/>
                <a:ea typeface="楷体" panose="02010609060101010101" charset="-122"/>
                <a:cs typeface="楷体" panose="02010609060101010101" charset="-122"/>
              </a:rPr>
              <a:t>月</a:t>
            </a:r>
            <a:r>
              <a:rPr lang="en-US" altLang="zh-CN" b="1" dirty="0" smtClean="0">
                <a:latin typeface="楷体" panose="02010609060101010101" charset="-122"/>
                <a:ea typeface="楷体" panose="02010609060101010101" charset="-122"/>
                <a:cs typeface="楷体" panose="02010609060101010101" charset="-122"/>
              </a:rPr>
              <a:t>22</a:t>
            </a:r>
            <a:r>
              <a:rPr lang="zh-CN" altLang="en-US" b="1" dirty="0" smtClean="0">
                <a:latin typeface="楷体" panose="02010609060101010101" charset="-122"/>
                <a:ea typeface="楷体" panose="02010609060101010101" charset="-122"/>
                <a:cs typeface="楷体" panose="02010609060101010101" charset="-122"/>
              </a:rPr>
              <a:t>日，《解放日报》发表评论文章《</a:t>
            </a:r>
            <a:r>
              <a:rPr lang="zh-CN" altLang="en-US" b="1" dirty="0" smtClean="0">
                <a:solidFill>
                  <a:srgbClr val="C00000"/>
                </a:solidFill>
                <a:latin typeface="黑体" panose="02010609060101010101" charset="-122"/>
                <a:ea typeface="黑体" panose="02010609060101010101" charset="-122"/>
                <a:cs typeface="黑体" panose="02010609060101010101" charset="-122"/>
              </a:rPr>
              <a:t>扩大开放的意识要更强些</a:t>
            </a:r>
            <a:r>
              <a:rPr lang="zh-CN" altLang="en-US" b="1" dirty="0" smtClean="0">
                <a:latin typeface="楷体" panose="02010609060101010101" charset="-122"/>
                <a:ea typeface="楷体" panose="02010609060101010101" charset="-122"/>
                <a:cs typeface="楷体" panose="02010609060101010101" charset="-122"/>
              </a:rPr>
              <a:t>》。</a:t>
            </a:r>
            <a:endParaRPr lang="zh-CN" altLang="en-US" b="1" dirty="0" smtClean="0">
              <a:latin typeface="楷体" panose="02010609060101010101" charset="-122"/>
              <a:ea typeface="楷体" panose="02010609060101010101" charset="-122"/>
              <a:cs typeface="楷体" panose="02010609060101010101" charset="-122"/>
            </a:endParaRPr>
          </a:p>
          <a:p>
            <a:pPr>
              <a:lnSpc>
                <a:spcPct val="15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90年代上海的开放要迈大步子，必须要有一系列崭新的思路，敢于冒点风险，做前人没有做过的事，这对我们的开放意识，更是一个严峻的考验，例如开发浦东，设立保税区，实行进出自由，免征出口税等带有自由港性质的特殊政策。对于这类被称为造就社会主义香港的尝试，如果我们仍然围于</a:t>
            </a:r>
            <a:r>
              <a:rPr lang="zh-CN" altLang="en-US" b="1" dirty="0" smtClean="0">
                <a:solidFill>
                  <a:srgbClr val="C00000"/>
                </a:solidFill>
                <a:latin typeface="楷体" panose="02010609060101010101" charset="-122"/>
                <a:ea typeface="楷体" panose="02010609060101010101" charset="-122"/>
                <a:cs typeface="楷体" panose="02010609060101010101" charset="-122"/>
              </a:rPr>
              <a:t>“姓社还是姓资</a:t>
            </a:r>
            <a:r>
              <a:rPr lang="en-US" altLang="zh-CN" b="1" dirty="0" smtClean="0">
                <a:solidFill>
                  <a:srgbClr val="C00000"/>
                </a:solidFill>
                <a:latin typeface="楷体" panose="02010609060101010101" charset="-122"/>
                <a:ea typeface="楷体" panose="02010609060101010101" charset="-122"/>
                <a:cs typeface="楷体" panose="02010609060101010101" charset="-122"/>
              </a:rPr>
              <a:t>”</a:t>
            </a:r>
            <a:r>
              <a:rPr lang="zh-CN" altLang="en-US" b="1" dirty="0" smtClean="0">
                <a:solidFill>
                  <a:srgbClr val="C00000"/>
                </a:solidFill>
                <a:latin typeface="楷体" panose="02010609060101010101" charset="-122"/>
                <a:ea typeface="楷体" panose="02010609060101010101" charset="-122"/>
                <a:cs typeface="楷体" panose="02010609060101010101" charset="-122"/>
              </a:rPr>
              <a:t>的诘难</a:t>
            </a:r>
            <a:r>
              <a:rPr lang="zh-CN" altLang="en-US" b="1" dirty="0" smtClean="0">
                <a:latin typeface="楷体" panose="02010609060101010101" charset="-122"/>
                <a:ea typeface="楷体" panose="02010609060101010101" charset="-122"/>
                <a:cs typeface="楷体" panose="02010609060101010101" charset="-122"/>
              </a:rPr>
              <a:t>，那就只能坐失良机。</a:t>
            </a:r>
            <a:endParaRPr lang="zh-CN" altLang="en-US" b="1" dirty="0" smtClean="0">
              <a:latin typeface="楷体" panose="02010609060101010101" charset="-122"/>
              <a:ea typeface="楷体" panose="02010609060101010101" charset="-122"/>
              <a:cs typeface="楷体" panose="02010609060101010101" charset="-122"/>
            </a:endParaRPr>
          </a:p>
        </p:txBody>
      </p:sp>
      <p:pic>
        <p:nvPicPr>
          <p:cNvPr id="112" name="图片 111"/>
          <p:cNvPicPr/>
          <p:nvPr/>
        </p:nvPicPr>
        <p:blipFill>
          <a:blip r:embed="rId1"/>
          <a:stretch>
            <a:fillRect/>
          </a:stretch>
        </p:blipFill>
        <p:spPr>
          <a:xfrm>
            <a:off x="8561070" y="2070735"/>
            <a:ext cx="3128645" cy="4398010"/>
          </a:xfrm>
          <a:prstGeom prst="rect">
            <a:avLst/>
          </a:prstGeom>
          <a:noFill/>
          <a:ln w="9525">
            <a:noFill/>
          </a:ln>
        </p:spPr>
      </p:pic>
      <p:sp>
        <p:nvSpPr>
          <p:cNvPr id="8" name="文本框 7"/>
          <p:cNvSpPr txBox="1"/>
          <p:nvPr/>
        </p:nvSpPr>
        <p:spPr>
          <a:xfrm>
            <a:off x="1864360" y="5622290"/>
            <a:ext cx="5010150" cy="368300"/>
          </a:xfrm>
          <a:prstGeom prst="rect">
            <a:avLst/>
          </a:prstGeom>
          <a:noFill/>
        </p:spPr>
        <p:txBody>
          <a:bodyPr wrap="none" rtlCol="0" anchor="t">
            <a:spAutoFit/>
          </a:bodyPr>
          <a:p>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“新的思想僵滞”是指</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“姓社还是姓资</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的诘难</a:t>
            </a:r>
            <a:endPar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p:txBody>
      </p:sp>
      <p:pic>
        <p:nvPicPr>
          <p:cNvPr id="114" name="图片 113"/>
          <p:cNvPicPr/>
          <p:nvPr/>
        </p:nvPicPr>
        <p:blipFill>
          <a:blip r:embed="rId2">
            <a:clrChange>
              <a:clrFrom>
                <a:srgbClr val="FFFFFF">
                  <a:alpha val="100000"/>
                </a:srgbClr>
              </a:clrFrom>
              <a:clrTo>
                <a:srgbClr val="FFFFFF">
                  <a:alpha val="100000"/>
                  <a:alpha val="0"/>
                </a:srgbClr>
              </a:clrTo>
            </a:clrChange>
          </a:blip>
          <a:srcRect l="10145" t="6132" r="10127" b="14296"/>
          <a:stretch>
            <a:fillRect/>
          </a:stretch>
        </p:blipFill>
        <p:spPr>
          <a:xfrm>
            <a:off x="9698990" y="4952365"/>
            <a:ext cx="1990090" cy="1452880"/>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邓小平在上海讲话的精神，通过《解放日报》“皇甫平”的评论文章传向全国。</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72720" y="2358390"/>
            <a:ext cx="8616315" cy="2584450"/>
          </a:xfrm>
          <a:prstGeom prst="rect">
            <a:avLst/>
          </a:prstGeom>
          <a:noFill/>
        </p:spPr>
        <p:txBody>
          <a:bodyPr wrap="square" rtlCol="0" anchor="t">
            <a:spAutoFit/>
          </a:bodyPr>
          <a:p>
            <a:pPr>
              <a:lnSpc>
                <a:spcPct val="150000"/>
              </a:lnSpc>
            </a:pPr>
            <a:r>
              <a:rPr lang="zh-CN" altLang="en-US" b="1" dirty="0" smtClean="0">
                <a:latin typeface="楷体" panose="02010609060101010101" charset="-122"/>
                <a:ea typeface="楷体" panose="02010609060101010101" charset="-122"/>
                <a:cs typeface="楷体" panose="02010609060101010101" charset="-122"/>
              </a:rPr>
              <a:t>1991年</a:t>
            </a:r>
            <a:r>
              <a:rPr lang="en-US" altLang="zh-CN" b="1" dirty="0" smtClean="0">
                <a:latin typeface="楷体" panose="02010609060101010101" charset="-122"/>
                <a:ea typeface="楷体" panose="02010609060101010101" charset="-122"/>
                <a:cs typeface="楷体" panose="02010609060101010101" charset="-122"/>
              </a:rPr>
              <a:t>4</a:t>
            </a:r>
            <a:r>
              <a:rPr lang="zh-CN" altLang="en-US" b="1" dirty="0" smtClean="0">
                <a:latin typeface="楷体" panose="02010609060101010101" charset="-122"/>
                <a:ea typeface="楷体" panose="02010609060101010101" charset="-122"/>
                <a:cs typeface="楷体" panose="02010609060101010101" charset="-122"/>
              </a:rPr>
              <a:t>月</a:t>
            </a:r>
            <a:r>
              <a:rPr lang="en-US" altLang="zh-CN" b="1" dirty="0" smtClean="0">
                <a:latin typeface="楷体" panose="02010609060101010101" charset="-122"/>
                <a:ea typeface="楷体" panose="02010609060101010101" charset="-122"/>
                <a:cs typeface="楷体" panose="02010609060101010101" charset="-122"/>
              </a:rPr>
              <a:t>12</a:t>
            </a:r>
            <a:r>
              <a:rPr lang="zh-CN" altLang="en-US" b="1" dirty="0" smtClean="0">
                <a:latin typeface="楷体" panose="02010609060101010101" charset="-122"/>
                <a:ea typeface="楷体" panose="02010609060101010101" charset="-122"/>
                <a:cs typeface="楷体" panose="02010609060101010101" charset="-122"/>
              </a:rPr>
              <a:t>日，《解放日报》发表评论文章《</a:t>
            </a:r>
            <a:r>
              <a:rPr lang="zh-CN" altLang="en-US" b="1" dirty="0" smtClean="0">
                <a:solidFill>
                  <a:srgbClr val="C00000"/>
                </a:solidFill>
                <a:latin typeface="黑体" panose="02010609060101010101" charset="-122"/>
                <a:ea typeface="黑体" panose="02010609060101010101" charset="-122"/>
                <a:cs typeface="黑体" panose="02010609060101010101" charset="-122"/>
              </a:rPr>
              <a:t>改革开放需要大批德才兼备的干部</a:t>
            </a:r>
            <a:r>
              <a:rPr lang="zh-CN" altLang="en-US" b="1" dirty="0" smtClean="0">
                <a:latin typeface="楷体" panose="02010609060101010101" charset="-122"/>
                <a:ea typeface="楷体" panose="02010609060101010101" charset="-122"/>
                <a:cs typeface="楷体" panose="02010609060101010101" charset="-122"/>
              </a:rPr>
              <a:t>》。</a:t>
            </a:r>
            <a:endParaRPr lang="zh-CN" altLang="en-US" b="1" dirty="0" smtClean="0">
              <a:latin typeface="楷体" panose="02010609060101010101" charset="-122"/>
              <a:ea typeface="楷体" panose="02010609060101010101" charset="-122"/>
              <a:cs typeface="楷体" panose="02010609060101010101" charset="-122"/>
            </a:endParaRPr>
          </a:p>
          <a:p>
            <a:pPr>
              <a:lnSpc>
                <a:spcPct val="15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要选好用好大批德才兼备的干部，</a:t>
            </a:r>
            <a:r>
              <a:rPr lang="zh-CN" altLang="en-US" b="1" dirty="0" smtClean="0">
                <a:solidFill>
                  <a:srgbClr val="C00000"/>
                </a:solidFill>
                <a:latin typeface="楷体" panose="02010609060101010101" charset="-122"/>
                <a:ea typeface="楷体" panose="02010609060101010101" charset="-122"/>
                <a:cs typeface="楷体" panose="02010609060101010101" charset="-122"/>
              </a:rPr>
              <a:t>首先要大胆。</a:t>
            </a:r>
            <a:endParaRPr lang="zh-CN" altLang="en-US" b="1" dirty="0" smtClean="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改革开放要大胆，使用干部也要大胆。各级党委和组织人事部门要解放思想，克服障碍，勇敢改革那些不合时宜的组织、人事制度，大力培养、大胆使用优秀人才。</a:t>
            </a:r>
            <a:endParaRPr lang="zh-CN" altLang="en-US" b="1" dirty="0" smtClean="0">
              <a:latin typeface="楷体" panose="02010609060101010101" charset="-122"/>
              <a:ea typeface="楷体" panose="02010609060101010101" charset="-122"/>
              <a:cs typeface="楷体" panose="02010609060101010101" charset="-122"/>
            </a:endParaRPr>
          </a:p>
        </p:txBody>
      </p:sp>
      <p:pic>
        <p:nvPicPr>
          <p:cNvPr id="113" name="图片 112"/>
          <p:cNvPicPr/>
          <p:nvPr>
            <p:custDataLst>
              <p:tags r:id="rId1"/>
            </p:custDataLst>
          </p:nvPr>
        </p:nvPicPr>
        <p:blipFill>
          <a:blip r:embed="rId2"/>
          <a:stretch>
            <a:fillRect/>
          </a:stretch>
        </p:blipFill>
        <p:spPr>
          <a:xfrm>
            <a:off x="8789035" y="2221230"/>
            <a:ext cx="3038475" cy="4166870"/>
          </a:xfrm>
          <a:prstGeom prst="rect">
            <a:avLst/>
          </a:prstGeom>
          <a:noFill/>
          <a:ln w="9525">
            <a:noFill/>
          </a:ln>
        </p:spPr>
      </p:pic>
      <p:pic>
        <p:nvPicPr>
          <p:cNvPr id="114" name="图片 113"/>
          <p:cNvPicPr/>
          <p:nvPr>
            <p:custDataLst>
              <p:tags r:id="rId3"/>
            </p:custDataLst>
          </p:nvPr>
        </p:nvPicPr>
        <p:blipFill>
          <a:blip r:embed="rId4">
            <a:clrChange>
              <a:clrFrom>
                <a:srgbClr val="FFFFFF">
                  <a:alpha val="100000"/>
                </a:srgbClr>
              </a:clrFrom>
              <a:clrTo>
                <a:srgbClr val="FFFFFF">
                  <a:alpha val="100000"/>
                  <a:alpha val="0"/>
                </a:srgbClr>
              </a:clrTo>
            </a:clrChange>
          </a:blip>
          <a:srcRect l="10145" t="6132" r="10127" b="14296"/>
          <a:stretch>
            <a:fillRect/>
          </a:stretch>
        </p:blipFill>
        <p:spPr>
          <a:xfrm>
            <a:off x="9471025" y="5161915"/>
            <a:ext cx="1619885" cy="1225550"/>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0820" y="872490"/>
            <a:ext cx="11771630" cy="598551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a:t>
            </a:r>
            <a:r>
              <a:rPr lang="en-US" altLang="zh-CN" b="1" dirty="0" smtClean="0">
                <a:latin typeface="楷体" panose="02010609060101010101" charset="-122"/>
                <a:ea typeface="楷体" panose="02010609060101010101" charset="-122"/>
                <a:cs typeface="楷体" panose="02010609060101010101" charset="-122"/>
                <a:sym typeface="+mn-ea"/>
              </a:rPr>
              <a:t>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对“皇甫平系列评论”的大批判</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和</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“姓资姓社”的大争论</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a:p>
            <a:pPr>
              <a:lnSpc>
                <a:spcPct val="14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1991</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年</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4</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月，《当代思潮》第</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期发表《</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改革开放可以不问姓</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社</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姓</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资</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吗？</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“在自由化思潮严重泛滥的日子里，曾有过一个时髦口号，叫做不问姓社姓资。”“结果呢</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在不问姓社姓资的排斥下，有人确实把改革开放引向了资本主义化的邪路。”“在不问姓社姓资的口号流行时，主张经济上私有化、市场化，政治上多党制议会制，意识形态上多元化的思潮，曾把社会主义改革开放事业拖上绝路。”</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1991年6月5日</a:t>
            </a:r>
            <a:r>
              <a:rPr lang="zh-CN" altLang="en-US" b="1" dirty="0" smtClean="0">
                <a:latin typeface="楷体" panose="02010609060101010101" charset="-122"/>
                <a:ea typeface="楷体" panose="02010609060101010101" charset="-122"/>
                <a:cs typeface="楷体" panose="02010609060101010101" charset="-122"/>
                <a:sym typeface="+mn-ea"/>
              </a:rPr>
              <a:t>，</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人民日报</a:t>
            </a:r>
            <a:r>
              <a:rPr lang="en-US" altLang="zh-CN" b="1" dirty="0" smtClean="0">
                <a:latin typeface="楷体" panose="02010609060101010101" charset="-122"/>
                <a:ea typeface="楷体" panose="02010609060101010101" charset="-122"/>
                <a:cs typeface="楷体" panose="02010609060101010101" charset="-122"/>
                <a:sym typeface="+mn-ea"/>
              </a:rPr>
              <a:t>》发表长篇文章《</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坚持人民民主专政，反对和防止“和平演变”</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a:t>
            </a:r>
            <a:r>
              <a:rPr lang="en-US" altLang="zh-CN" b="1" dirty="0" smtClean="0">
                <a:latin typeface="楷体" panose="02010609060101010101" charset="-122"/>
                <a:ea typeface="楷体" panose="02010609060101010101" charset="-122"/>
                <a:cs typeface="楷体" panose="02010609060101010101" charset="-122"/>
                <a:sym typeface="+mn-ea"/>
              </a:rPr>
              <a:t>全党和全国人民现在有“双重任务——阶级斗争和全面建设”。</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1991</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8</a:t>
            </a:r>
            <a:r>
              <a:rPr lang="zh-CN" altLang="en-US" b="1" dirty="0" smtClean="0">
                <a:latin typeface="楷体" panose="02010609060101010101" charset="-122"/>
                <a:ea typeface="楷体" panose="02010609060101010101" charset="-122"/>
                <a:cs typeface="楷体" panose="02010609060101010101" charset="-122"/>
                <a:sym typeface="+mn-ea"/>
              </a:rPr>
              <a:t>月</a:t>
            </a:r>
            <a:r>
              <a:rPr lang="en-US" altLang="zh-CN" b="1" dirty="0" smtClean="0">
                <a:latin typeface="楷体" panose="02010609060101010101" charset="-122"/>
                <a:ea typeface="楷体" panose="02010609060101010101" charset="-122"/>
                <a:cs typeface="楷体" panose="02010609060101010101" charset="-122"/>
                <a:sym typeface="+mn-ea"/>
              </a:rPr>
              <a:t>7</a:t>
            </a:r>
            <a:r>
              <a:rPr lang="zh-CN" altLang="en-US" b="1" dirty="0" smtClean="0">
                <a:latin typeface="楷体" panose="02010609060101010101" charset="-122"/>
                <a:ea typeface="楷体" panose="02010609060101010101" charset="-122"/>
                <a:cs typeface="楷体" panose="02010609060101010101" charset="-122"/>
                <a:sym typeface="+mn-ea"/>
              </a:rPr>
              <a:t>日，</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光明日报</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》转载</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《高校理论战线》第3期</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的</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文章《</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问一问“姓社还是姓资”</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“实行改革开放还要不要问姓社还是姓资</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这是一个被资产阶级自由化思潮弄乱了的重要是非问题。至今仍有些论者把姓社姓资的诘问指责为保守、封闭的观点，主张予以抛弃。看来，姓社还是姓资究竟该不该问，是一个值得讨论的问题。”“实行改革开放必须区分姓社还是姓资，原因很简单，因为现实生活中确实存在着姓社还是姓资两种不同的改革观和改革。”“对于那种不许问姓社还是姓资的观点</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人们也不妨问一问</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它所代表的思想倾向究竟是姓社还是姓资?”</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466153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a:t>
            </a:r>
            <a:r>
              <a:rPr lang="en-US" altLang="zh-CN" b="1" dirty="0" smtClean="0">
                <a:latin typeface="楷体" panose="02010609060101010101" charset="-122"/>
                <a:ea typeface="楷体" panose="02010609060101010101" charset="-122"/>
                <a:cs typeface="楷体" panose="02010609060101010101" charset="-122"/>
                <a:sym typeface="+mn-ea"/>
              </a:rPr>
              <a:t>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对“皇甫平系列评论”的大批判</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和</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“姓资姓社”的大争论</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1991</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年</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8</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月，</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求是</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》杂志第16期发表《</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沿着社会主义方向继续推进改革开放</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我们划清两种改革开放观的界限，一个很重要的方面，是要在事关改开放的大政方针、基本政策措施等重大原则问题上，看看是否有利于社会主义事业的发展。通俗的说法，就是问一问姓社姓资。只有这样，才能保证我们的改革开放始终坚社会主义方向，避免重大错误。”</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1991</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年</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9月2日，《</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人民日报</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》发表《</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当前改革的三个问题</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“我们的同志中，有的也在抹杀两种改革观的分野，忌言姓资姓社。”“</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在</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改革问题上的两种主张、两个方向即两条道路的斗争，仍以不同的形式在继续。”</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1991年10月23日,《</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人民日报</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》发表重头文章《</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正确认识社会主义社会的矛盾,掌握处理矛盾的主动权</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当前我国的阶级矛盾和阶级斗争“比建国以来任何时期都要鲜明、激烈、尖锐”。</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507746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a:t>
            </a:r>
            <a:r>
              <a:rPr lang="en-US" altLang="zh-CN" b="1" dirty="0" smtClean="0">
                <a:latin typeface="楷体" panose="02010609060101010101" charset="-122"/>
                <a:ea typeface="楷体" panose="02010609060101010101" charset="-122"/>
                <a:cs typeface="楷体" panose="02010609060101010101" charset="-122"/>
                <a:sym typeface="+mn-ea"/>
              </a:rPr>
              <a:t>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对“皇甫平系列评论”的大批判</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和</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“姓资姓社”的大争论</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1991</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年</a:t>
            </a:r>
            <a:r>
              <a:rPr lang="en-US" b="1" dirty="0" smtClean="0">
                <a:solidFill>
                  <a:schemeClr val="tx1"/>
                </a:solidFill>
                <a:latin typeface="楷体" panose="02010609060101010101" charset="-122"/>
                <a:ea typeface="楷体" panose="02010609060101010101" charset="-122"/>
                <a:cs typeface="楷体" panose="02010609060101010101" charset="-122"/>
                <a:sym typeface="+mn-ea"/>
              </a:rPr>
              <a:t>12</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月</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10</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日《关于树立社会主义改革观的七个问题》（中央政策研究室研究员）</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改革开放必须问一问姓资姓社。</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2.</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反对僵化，实质上是反对社会主义制度。</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3.</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是否有利于生产力发展不是检验改革的唯一标准。</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4.</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要注意克服过分夸大改革作用的倾向。</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5.</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应当把调动人民群众积极性作为改革的一项重要任务。</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6.“</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经济搞好了，充分显示了社会主义制度的优越性，就能保证改革的社会主义方向，就不会发生什么政治风波</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的说法站不住脚。</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7.</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应该注意限制改革的消极作用。</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0185" y="8807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“南方谈话”：邓小平的天鹅之舞</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00965" y="2116455"/>
            <a:ext cx="8387080" cy="4741545"/>
          </a:xfrm>
          <a:prstGeom prst="rect">
            <a:avLst/>
          </a:prstGeom>
          <a:noFill/>
        </p:spPr>
        <p:txBody>
          <a:bodyPr wrap="square" rtlCol="0" anchor="t">
            <a:spAutoFit/>
          </a:bodyPr>
          <a:p>
            <a:pPr>
              <a:lnSpc>
                <a:spcPct val="12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1992年1月初，中央办公厅给广东省委一份绝密电报，上面只有两行字：</a:t>
            </a:r>
            <a:endParaRPr lang="zh-CN" altLang="en-US" b="1">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en-US" altLang="zh-CN" b="1">
                <a:solidFill>
                  <a:srgbClr val="C00000"/>
                </a:solidFill>
                <a:latin typeface="楷体" panose="02010609060101010101" charset="-122"/>
                <a:ea typeface="楷体" panose="02010609060101010101" charset="-122"/>
                <a:cs typeface="楷体" panose="02010609060101010101" charset="-122"/>
              </a:rPr>
              <a:t>“</a:t>
            </a:r>
            <a:r>
              <a:rPr lang="zh-CN" altLang="en-US" b="1">
                <a:solidFill>
                  <a:srgbClr val="C00000"/>
                </a:solidFill>
                <a:latin typeface="楷体" panose="02010609060101010101" charset="-122"/>
                <a:ea typeface="楷体" panose="02010609060101010101" charset="-122"/>
                <a:cs typeface="楷体" panose="02010609060101010101" charset="-122"/>
              </a:rPr>
              <a:t>小平同志要到南方休息，请做好安全接待工作。</a:t>
            </a:r>
            <a:r>
              <a:rPr lang="en-US" altLang="zh-CN" b="1">
                <a:solidFill>
                  <a:srgbClr val="C00000"/>
                </a:solidFill>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1992</a:t>
            </a:r>
            <a:r>
              <a:rPr lang="zh-CN" altLang="en-US" b="1">
                <a:latin typeface="楷体" panose="02010609060101010101" charset="-122"/>
                <a:ea typeface="楷体" panose="02010609060101010101" charset="-122"/>
                <a:cs typeface="楷体" panose="02010609060101010101" charset="-122"/>
              </a:rPr>
              <a:t>年</a:t>
            </a:r>
            <a:r>
              <a:rPr lang="en-US" altLang="zh-CN" b="1">
                <a:latin typeface="楷体" panose="02010609060101010101" charset="-122"/>
                <a:ea typeface="楷体" panose="02010609060101010101" charset="-122"/>
                <a:cs typeface="楷体" panose="02010609060101010101" charset="-122"/>
              </a:rPr>
              <a:t>1</a:t>
            </a:r>
            <a:r>
              <a:rPr lang="zh-CN" altLang="en-US" b="1">
                <a:latin typeface="楷体" panose="02010609060101010101" charset="-122"/>
                <a:ea typeface="楷体" panose="02010609060101010101" charset="-122"/>
                <a:cs typeface="楷体" panose="02010609060101010101" charset="-122"/>
              </a:rPr>
              <a:t>月</a:t>
            </a:r>
            <a:r>
              <a:rPr lang="en-US" altLang="zh-CN" b="1">
                <a:latin typeface="楷体" panose="02010609060101010101" charset="-122"/>
                <a:ea typeface="楷体" panose="02010609060101010101" charset="-122"/>
                <a:cs typeface="楷体" panose="02010609060101010101" charset="-122"/>
              </a:rPr>
              <a:t>17</a:t>
            </a:r>
            <a:r>
              <a:rPr lang="zh-CN" altLang="en-US" b="1">
                <a:latin typeface="楷体" panose="02010609060101010101" charset="-122"/>
                <a:ea typeface="楷体" panose="02010609060101010101" charset="-122"/>
                <a:cs typeface="楷体" panose="02010609060101010101" charset="-122"/>
              </a:rPr>
              <a:t>日，一列火车从北京开出，向着南方奔驰而去</a:t>
            </a:r>
            <a:r>
              <a:rPr lang="en-US" altLang="zh-CN"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a:t>
            </a:r>
            <a:r>
              <a:rPr lang="en-US" altLang="zh-CN" b="1">
                <a:solidFill>
                  <a:srgbClr val="C00000"/>
                </a:solidFill>
                <a:latin typeface="楷体" panose="02010609060101010101" charset="-122"/>
                <a:ea typeface="楷体" panose="02010609060101010101" charset="-122"/>
                <a:cs typeface="楷体" panose="02010609060101010101" charset="-122"/>
              </a:rPr>
              <a:t>直面思想上的</a:t>
            </a:r>
            <a:r>
              <a:rPr lang="en-US" altLang="zh-CN" b="1">
                <a:solidFill>
                  <a:srgbClr val="C00000"/>
                </a:solidFill>
                <a:latin typeface="楷体" panose="02010609060101010101" charset="-122"/>
                <a:ea typeface="楷体" panose="02010609060101010101" charset="-122"/>
                <a:cs typeface="楷体" panose="02010609060101010101" charset="-122"/>
                <a:sym typeface="+mn-ea"/>
              </a:rPr>
              <a:t>“</a:t>
            </a:r>
            <a:r>
              <a:rPr lang="en-US" altLang="zh-CN" b="1">
                <a:solidFill>
                  <a:srgbClr val="C00000"/>
                </a:solidFill>
                <a:latin typeface="楷体" panose="02010609060101010101" charset="-122"/>
                <a:ea typeface="楷体" panose="02010609060101010101" charset="-122"/>
                <a:cs typeface="楷体" panose="02010609060101010101" charset="-122"/>
              </a:rPr>
              <a:t>左</a:t>
            </a:r>
            <a:r>
              <a:rPr lang="en-US" altLang="zh-CN" b="1">
                <a:solidFill>
                  <a:srgbClr val="C00000"/>
                </a:solidFill>
                <a:latin typeface="楷体" panose="02010609060101010101" charset="-122"/>
                <a:ea typeface="楷体" panose="02010609060101010101" charset="-122"/>
                <a:cs typeface="楷体" panose="02010609060101010101" charset="-122"/>
                <a:sym typeface="+mn-ea"/>
              </a:rPr>
              <a:t>”</a:t>
            </a:r>
            <a:r>
              <a:rPr lang="en-US" altLang="zh-CN" b="1">
                <a:solidFill>
                  <a:srgbClr val="C00000"/>
                </a:solidFill>
                <a:latin typeface="楷体" panose="02010609060101010101" charset="-122"/>
                <a:ea typeface="楷体" panose="02010609060101010101" charset="-122"/>
                <a:cs typeface="楷体" panose="02010609060101010101" charset="-122"/>
              </a:rPr>
              <a:t>和右问题。</a:t>
            </a:r>
            <a:r>
              <a:rPr lang="zh-CN" altLang="en-US" b="1">
                <a:latin typeface="楷体" panose="02010609060101010101" charset="-122"/>
                <a:ea typeface="楷体" panose="02010609060101010101" charset="-122"/>
                <a:cs typeface="楷体" panose="02010609060101010101" charset="-122"/>
              </a:rPr>
              <a:t>邓小平说：</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现在，有右的东西影响我们，也有</a:t>
            </a:r>
            <a:r>
              <a:rPr lang="en-US" altLang="zh-CN" b="1">
                <a:latin typeface="楷体" panose="02010609060101010101" charset="-122"/>
                <a:ea typeface="楷体" panose="02010609060101010101" charset="-122"/>
                <a:cs typeface="楷体" panose="02010609060101010101" charset="-122"/>
                <a:sym typeface="+mn-ea"/>
              </a:rPr>
              <a:t>‘</a:t>
            </a:r>
            <a:r>
              <a:rPr lang="zh-CN" altLang="en-US" b="1">
                <a:latin typeface="楷体" panose="02010609060101010101" charset="-122"/>
                <a:ea typeface="楷体" panose="02010609060101010101" charset="-122"/>
                <a:cs typeface="楷体" panose="02010609060101010101" charset="-122"/>
              </a:rPr>
              <a:t>左’的东西影响我们。根深蒂固的还是</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左</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的东西有些理论家、政治家，拿大帽子吓唬人的、不是右，而是</a:t>
            </a:r>
            <a:r>
              <a:rPr lang="en-US" altLang="zh-CN" b="1">
                <a:latin typeface="楷体" panose="02010609060101010101" charset="-122"/>
                <a:ea typeface="楷体" panose="02010609060101010101" charset="-122"/>
                <a:cs typeface="楷体" panose="02010609060101010101" charset="-122"/>
                <a:sym typeface="+mn-ea"/>
              </a:rPr>
              <a:t>‘</a:t>
            </a:r>
            <a:r>
              <a:rPr lang="zh-CN" altLang="en-US" b="1">
                <a:latin typeface="楷体" panose="02010609060101010101" charset="-122"/>
                <a:ea typeface="楷体" panose="02010609060101010101" charset="-122"/>
                <a:cs typeface="楷体" panose="02010609060101010101" charset="-122"/>
              </a:rPr>
              <a:t>左’。</a:t>
            </a:r>
            <a:r>
              <a:rPr lang="en-US" altLang="zh-CN" b="1">
                <a:latin typeface="楷体" panose="02010609060101010101" charset="-122"/>
                <a:ea typeface="楷体" panose="02010609060101010101" charset="-122"/>
                <a:cs typeface="楷体" panose="02010609060101010101" charset="-122"/>
                <a:sym typeface="+mn-ea"/>
              </a:rPr>
              <a:t>‘</a:t>
            </a:r>
            <a:r>
              <a:rPr lang="zh-CN" altLang="en-US" b="1">
                <a:latin typeface="楷体" panose="02010609060101010101" charset="-122"/>
                <a:ea typeface="楷体" panose="02010609060101010101" charset="-122"/>
                <a:cs typeface="楷体" panose="02010609060101010101" charset="-122"/>
              </a:rPr>
              <a:t>左’带有革命的色彩，好像越</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左’越革命。</a:t>
            </a:r>
            <a:r>
              <a:rPr lang="en-US" altLang="zh-CN" b="1">
                <a:latin typeface="楷体" panose="02010609060101010101" charset="-122"/>
                <a:ea typeface="楷体" panose="02010609060101010101" charset="-122"/>
                <a:cs typeface="楷体" panose="02010609060101010101" charset="-122"/>
                <a:sym typeface="+mn-ea"/>
              </a:rPr>
              <a:t>‘</a:t>
            </a:r>
            <a:r>
              <a:rPr lang="zh-CN" altLang="en-US" b="1">
                <a:latin typeface="楷体" panose="02010609060101010101" charset="-122"/>
                <a:ea typeface="楷体" panose="02010609060101010101" charset="-122"/>
                <a:cs typeface="楷体" panose="02010609060101010101" charset="-122"/>
              </a:rPr>
              <a:t>左’的东西在我们历史上可怕呀！一个好好的东西，一下子被它搞掉了。</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右可以葬送社会主义，</a:t>
            </a:r>
            <a:r>
              <a:rPr lang="en-US" altLang="zh-CN" b="1">
                <a:solidFill>
                  <a:schemeClr val="accent1">
                    <a:lumMod val="75000"/>
                  </a:schemeClr>
                </a:solidFill>
                <a:latin typeface="楷体" panose="02010609060101010101" charset="-122"/>
                <a:ea typeface="楷体" panose="02010609060101010101" charset="-122"/>
                <a:cs typeface="楷体" panose="02010609060101010101" charset="-122"/>
                <a:sym typeface="+mn-ea"/>
              </a:rPr>
              <a:t>‘</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左’也可以葬送社会主义。中国要警惕右，但主要是防止</a:t>
            </a:r>
            <a:r>
              <a:rPr lang="en-US" altLang="zh-CN" b="1">
                <a:solidFill>
                  <a:schemeClr val="accent1">
                    <a:lumMod val="75000"/>
                  </a:schemeClr>
                </a:solidFill>
                <a:latin typeface="楷体" panose="02010609060101010101" charset="-122"/>
                <a:ea typeface="楷体" panose="02010609060101010101" charset="-122"/>
                <a:cs typeface="楷体" panose="02010609060101010101" charset="-122"/>
              </a:rPr>
              <a:t>‘</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左’……把改革开放说成是引进和发展资本主义，认为和平演变的主要危险来自经济领域，这些就是</a:t>
            </a:r>
            <a:r>
              <a:rPr lang="en-US" altLang="zh-CN" b="1">
                <a:solidFill>
                  <a:schemeClr val="accent1">
                    <a:lumMod val="75000"/>
                  </a:schemeClr>
                </a:solidFill>
                <a:latin typeface="楷体" panose="02010609060101010101" charset="-122"/>
                <a:ea typeface="楷体" panose="02010609060101010101" charset="-122"/>
                <a:cs typeface="楷体" panose="02010609060101010101" charset="-122"/>
              </a:rPr>
              <a:t>‘</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左’。</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a:t>
            </a:r>
            <a:r>
              <a:rPr lang="zh-CN" altLang="en-US" b="1">
                <a:solidFill>
                  <a:srgbClr val="C00000"/>
                </a:solidFill>
                <a:latin typeface="楷体" panose="02010609060101010101" charset="-122"/>
                <a:ea typeface="楷体" panose="02010609060101010101" charset="-122"/>
                <a:cs typeface="楷体" panose="02010609060101010101" charset="-122"/>
              </a:rPr>
              <a:t>指出</a:t>
            </a:r>
            <a:r>
              <a:rPr lang="en-US" altLang="zh-CN" b="1">
                <a:solidFill>
                  <a:srgbClr val="C00000"/>
                </a:solidFill>
                <a:latin typeface="楷体" panose="02010609060101010101" charset="-122"/>
                <a:ea typeface="楷体" panose="02010609060101010101" charset="-122"/>
                <a:cs typeface="楷体" panose="02010609060101010101" charset="-122"/>
              </a:rPr>
              <a:t>“姓社姓资”</a:t>
            </a:r>
            <a:r>
              <a:rPr lang="zh-CN" altLang="en-US" b="1">
                <a:solidFill>
                  <a:srgbClr val="C00000"/>
                </a:solidFill>
                <a:latin typeface="楷体" panose="02010609060101010101" charset="-122"/>
                <a:ea typeface="楷体" panose="02010609060101010101" charset="-122"/>
                <a:cs typeface="楷体" panose="02010609060101010101" charset="-122"/>
              </a:rPr>
              <a:t>判断</a:t>
            </a:r>
            <a:r>
              <a:rPr lang="en-US" altLang="zh-CN" b="1">
                <a:solidFill>
                  <a:srgbClr val="C00000"/>
                </a:solidFill>
                <a:latin typeface="楷体" panose="02010609060101010101" charset="-122"/>
                <a:ea typeface="楷体" panose="02010609060101010101" charset="-122"/>
                <a:cs typeface="楷体" panose="02010609060101010101" charset="-122"/>
              </a:rPr>
              <a:t>的</a:t>
            </a:r>
            <a:r>
              <a:rPr lang="zh-CN" altLang="en-US" b="1">
                <a:solidFill>
                  <a:srgbClr val="C00000"/>
                </a:solidFill>
                <a:latin typeface="楷体" panose="02010609060101010101" charset="-122"/>
                <a:ea typeface="楷体" panose="02010609060101010101" charset="-122"/>
                <a:cs typeface="楷体" panose="02010609060101010101" charset="-122"/>
              </a:rPr>
              <a:t>标准</a:t>
            </a:r>
            <a:r>
              <a:rPr lang="en-US" altLang="zh-CN" b="1">
                <a:solidFill>
                  <a:srgbClr val="C00000"/>
                </a:solidFill>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邓小平说:“改革开放迈不开步子，不敢闯，说来说去就是怕资本主义的东西多了，走了资本主义道路。要害是姓'资’还是姓'社’的问题。</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判断的标准，应该主要看是否有利于发展社会主义社会的生产力，是否有利于增强社会主义国家的综合国力，是否有利于提高人民的生活水平。</a:t>
            </a:r>
            <a:r>
              <a:rPr lang="zh-CN" altLang="en-US" b="1">
                <a:latin typeface="楷体" panose="02010609060101010101" charset="-122"/>
                <a:ea typeface="楷体" panose="02010609060101010101" charset="-122"/>
                <a:cs typeface="楷体" panose="02010609060101010101" charset="-122"/>
              </a:rPr>
              <a:t>”</a:t>
            </a:r>
            <a:r>
              <a:rPr lang="en-US" altLang="zh-CN" b="1">
                <a:latin typeface="楷体" panose="02010609060101010101" charset="-122"/>
                <a:ea typeface="楷体" panose="02010609060101010101" charset="-122"/>
                <a:cs typeface="楷体" panose="02010609060101010101" charset="-122"/>
              </a:rPr>
              <a:t>        </a:t>
            </a:r>
            <a:endParaRPr lang="zh-CN" altLang="en-US" b="1">
              <a:latin typeface="楷体" panose="02010609060101010101" charset="-122"/>
              <a:ea typeface="楷体" panose="02010609060101010101" charset="-122"/>
              <a:cs typeface="楷体" panose="02010609060101010101" charset="-122"/>
            </a:endParaRPr>
          </a:p>
        </p:txBody>
      </p:sp>
      <p:pic>
        <p:nvPicPr>
          <p:cNvPr id="116" name="图片 115"/>
          <p:cNvPicPr/>
          <p:nvPr/>
        </p:nvPicPr>
        <p:blipFill>
          <a:blip r:embed="rId1"/>
          <a:srcRect l="3274"/>
          <a:stretch>
            <a:fillRect/>
          </a:stretch>
        </p:blipFill>
        <p:spPr>
          <a:xfrm>
            <a:off x="8555355" y="2218055"/>
            <a:ext cx="3426460" cy="4047490"/>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“南方谈话”：邓小平的天鹅之舞</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400050" y="2358390"/>
            <a:ext cx="7649210" cy="3692525"/>
          </a:xfrm>
          <a:prstGeom prst="rect">
            <a:avLst/>
          </a:prstGeom>
          <a:noFill/>
        </p:spPr>
        <p:txBody>
          <a:bodyPr wrap="square" rtlCol="0" anchor="t">
            <a:spAutoFit/>
          </a:bodyPr>
          <a:p>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en-US" altLang="zh-CN" b="1">
                <a:solidFill>
                  <a:srgbClr val="C00000"/>
                </a:solidFill>
                <a:latin typeface="楷体" panose="02010609060101010101" charset="-122"/>
                <a:ea typeface="楷体" panose="02010609060101010101" charset="-122"/>
                <a:cs typeface="楷体" panose="02010609060101010101" charset="-122"/>
              </a:rPr>
              <a:t>为中国确定了新的经济体制</a:t>
            </a:r>
            <a:r>
              <a:rPr lang="zh-CN" altLang="en-US" b="1">
                <a:solidFill>
                  <a:srgbClr val="C00000"/>
                </a:solidFill>
                <a:latin typeface="楷体" panose="02010609060101010101" charset="-122"/>
                <a:ea typeface="楷体" panose="02010609060101010101" charset="-122"/>
                <a:cs typeface="楷体" panose="02010609060101010101" charset="-122"/>
              </a:rPr>
              <a:t>：</a:t>
            </a:r>
            <a:r>
              <a:rPr lang="en-US" altLang="zh-CN" b="1">
                <a:solidFill>
                  <a:srgbClr val="C00000"/>
                </a:solidFill>
                <a:latin typeface="楷体" panose="02010609060101010101" charset="-122"/>
                <a:ea typeface="楷体" panose="02010609060101010101" charset="-122"/>
                <a:cs typeface="楷体" panose="02010609060101010101" charset="-122"/>
              </a:rPr>
              <a:t>市场经济。</a:t>
            </a:r>
            <a:r>
              <a:rPr lang="zh-CN" altLang="en-US" b="1">
                <a:latin typeface="楷体" panose="02010609060101010101" charset="-122"/>
                <a:ea typeface="楷体" panose="02010609060101010101" charset="-122"/>
                <a:cs typeface="楷体" panose="02010609060101010101" charset="-122"/>
              </a:rPr>
              <a:t>邓小平说：“</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计划多一点还是市场多一点，不是社会主义与资本主义的本质区别。计划经济不等于社会主义，资本主义也有计划；市场经济不等于资本主义，社会主义也有市场。计划和市场都是经济手段。</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en-US" altLang="zh-CN" b="1">
                <a:solidFill>
                  <a:srgbClr val="C00000"/>
                </a:solidFill>
                <a:latin typeface="楷体" panose="02010609060101010101" charset="-122"/>
                <a:ea typeface="楷体" panose="02010609060101010101" charset="-122"/>
                <a:cs typeface="楷体" panose="02010609060101010101" charset="-122"/>
              </a:rPr>
              <a:t>催促国人大胆改革开放。</a:t>
            </a:r>
            <a:r>
              <a:rPr lang="zh-CN" altLang="en-US" b="1">
                <a:latin typeface="楷体" panose="02010609060101010101" charset="-122"/>
                <a:ea typeface="楷体" panose="02010609060101010101" charset="-122"/>
                <a:cs typeface="楷体" panose="02010609060101010101" charset="-122"/>
              </a:rPr>
              <a:t>邓小平说：“</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改革开放胆子要大一些，敢于试验，不能像小脚女人一样，看准了的，就大胆地试大胆地闯。</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“抓住时机，发展自己，关键是发展经济。现在，周边一些国家和地区经济发展比我们快，如果我们不发展或发展太慢，老百姓一比较就有问题了。</a:t>
            </a:r>
            <a:endParaRPr lang="zh-CN" altLang="en-US" b="1">
              <a:latin typeface="楷体" panose="02010609060101010101" charset="-122"/>
              <a:ea typeface="楷体" panose="02010609060101010101" charset="-122"/>
              <a:cs typeface="楷体" panose="02010609060101010101" charset="-122"/>
            </a:endParaRPr>
          </a:p>
        </p:txBody>
      </p:sp>
      <p:pic>
        <p:nvPicPr>
          <p:cNvPr id="117" name="图片 116"/>
          <p:cNvPicPr/>
          <p:nvPr/>
        </p:nvPicPr>
        <p:blipFill>
          <a:blip r:embed="rId1"/>
          <a:srcRect l="1789" t="2116" r="2016" b="2421"/>
          <a:stretch>
            <a:fillRect/>
          </a:stretch>
        </p:blipFill>
        <p:spPr>
          <a:xfrm>
            <a:off x="8049260" y="2255520"/>
            <a:ext cx="3802380" cy="3795395"/>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“南方谈话”：邓小平的天鹅之舞</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309245" y="2358390"/>
            <a:ext cx="7575550" cy="4407535"/>
          </a:xfrm>
          <a:prstGeom prst="rect">
            <a:avLst/>
          </a:prstGeom>
          <a:noFill/>
        </p:spPr>
        <p:txBody>
          <a:bodyPr wrap="square" rtlCol="0" anchor="t">
            <a:spAutoFit/>
          </a:bodyPr>
          <a:p>
            <a:pPr>
              <a:lnSpc>
                <a:spcPct val="13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有人说，南方谈话是邓小平的“天鹅之舞”。</a:t>
            </a:r>
            <a:endParaRPr lang="zh-CN" altLang="en-US" b="1" dirty="0" smtClean="0">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有人说，南方谈话开启的新时期，是经济体制上脱胎换骨的时期，这就比80年代的改革更加深刻更加全面地改变了中国的面貌，因为它是在经济体制上再造了中国。</a:t>
            </a:r>
            <a:endParaRPr lang="zh-CN" altLang="en-US" b="1" dirty="0" smtClean="0">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有人说，老人在垂暮之年，凝聚起自己的全部气力，最后推了中国一把。从某种意义上来说，这是邓小平有生以来对中国的突破与发展做出最大贡献的时刻。</a:t>
            </a:r>
            <a:endParaRPr lang="zh-CN" altLang="en-US" b="1" dirty="0" smtClean="0">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有人说，南方谈话（</a:t>
            </a:r>
            <a:r>
              <a:rPr lang="zh-CN" altLang="en-US" b="1" dirty="0" smtClean="0">
                <a:solidFill>
                  <a:srgbClr val="C00000"/>
                </a:solidFill>
                <a:latin typeface="楷体" panose="02010609060101010101" charset="-122"/>
                <a:ea typeface="楷体" panose="02010609060101010101" charset="-122"/>
                <a:cs typeface="楷体" panose="02010609060101010101" charset="-122"/>
              </a:rPr>
              <a:t>《在武昌、深圳、珠海、上海等地的谈话要点》</a:t>
            </a:r>
            <a:r>
              <a:rPr lang="zh-CN" altLang="en-US" b="1" dirty="0" smtClean="0">
                <a:latin typeface="楷体" panose="02010609060101010101" charset="-122"/>
                <a:ea typeface="楷体" panose="02010609060101010101" charset="-122"/>
                <a:cs typeface="楷体" panose="02010609060101010101" charset="-122"/>
              </a:rPr>
              <a:t>）被确定为《邓小平文选》第三卷的终卷篇，</a:t>
            </a:r>
            <a:r>
              <a:rPr lang="zh-CN" altLang="en-US" b="1" dirty="0" smtClean="0">
                <a:solidFill>
                  <a:srgbClr val="C00000"/>
                </a:solidFill>
                <a:latin typeface="楷体" panose="02010609060101010101" charset="-122"/>
                <a:ea typeface="楷体" panose="02010609060101010101" charset="-122"/>
                <a:cs typeface="楷体" panose="02010609060101010101" charset="-122"/>
              </a:rPr>
              <a:t>是代表邓小平理论走向成熟的集大成之作，是标志着新时期的历史发展进入新阶段的解放思想的宣言书。</a:t>
            </a:r>
            <a:endParaRPr lang="zh-CN" altLang="en-US" b="1" dirty="0" smtClean="0">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endParaRPr lang="zh-CN" altLang="en-US" b="1" dirty="0" smtClean="0">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rPr>
              <a:t>   </a:t>
            </a:r>
            <a:r>
              <a:rPr lang="en-US" altLang="zh-CN" b="1" dirty="0" smtClean="0">
                <a:solidFill>
                  <a:srgbClr val="C00000"/>
                </a:solidFill>
                <a:latin typeface="楷体" panose="02010609060101010101" charset="-122"/>
                <a:ea typeface="楷体" panose="02010609060101010101" charset="-122"/>
                <a:cs typeface="楷体" panose="02010609060101010101" charset="-122"/>
              </a:rPr>
              <a:t>1992</a:t>
            </a:r>
            <a:r>
              <a:rPr lang="zh-CN" altLang="en-US" b="1" dirty="0" smtClean="0">
                <a:solidFill>
                  <a:srgbClr val="C00000"/>
                </a:solidFill>
                <a:latin typeface="楷体" panose="02010609060101010101" charset="-122"/>
                <a:ea typeface="楷体" panose="02010609060101010101" charset="-122"/>
                <a:cs typeface="楷体" panose="02010609060101010101" charset="-122"/>
              </a:rPr>
              <a:t>年</a:t>
            </a:r>
            <a:r>
              <a:rPr lang="en-US" altLang="zh-CN" b="1" dirty="0" smtClean="0">
                <a:solidFill>
                  <a:srgbClr val="C00000"/>
                </a:solidFill>
                <a:latin typeface="楷体" panose="02010609060101010101" charset="-122"/>
                <a:ea typeface="楷体" panose="02010609060101010101" charset="-122"/>
                <a:cs typeface="楷体" panose="02010609060101010101" charset="-122"/>
              </a:rPr>
              <a:t>6</a:t>
            </a:r>
            <a:r>
              <a:rPr lang="zh-CN" altLang="en-US" b="1" dirty="0" smtClean="0">
                <a:solidFill>
                  <a:srgbClr val="C00000"/>
                </a:solidFill>
                <a:latin typeface="楷体" panose="02010609060101010101" charset="-122"/>
                <a:ea typeface="楷体" panose="02010609060101010101" charset="-122"/>
                <a:cs typeface="楷体" panose="02010609060101010101" charset="-122"/>
              </a:rPr>
              <a:t>月</a:t>
            </a:r>
            <a:r>
              <a:rPr lang="en-US" altLang="zh-CN" b="1" dirty="0" smtClean="0">
                <a:solidFill>
                  <a:srgbClr val="C00000"/>
                </a:solidFill>
                <a:latin typeface="楷体" panose="02010609060101010101" charset="-122"/>
                <a:ea typeface="楷体" panose="02010609060101010101" charset="-122"/>
                <a:cs typeface="楷体" panose="02010609060101010101" charset="-122"/>
              </a:rPr>
              <a:t>9</a:t>
            </a:r>
            <a:r>
              <a:rPr lang="zh-CN" altLang="en-US" b="1" dirty="0" smtClean="0">
                <a:solidFill>
                  <a:srgbClr val="C00000"/>
                </a:solidFill>
                <a:latin typeface="楷体" panose="02010609060101010101" charset="-122"/>
                <a:ea typeface="楷体" panose="02010609060101010101" charset="-122"/>
                <a:cs typeface="楷体" panose="02010609060101010101" charset="-122"/>
              </a:rPr>
              <a:t>日，中共中央总书记江泽民来到中共中央党校，发表讲话。</a:t>
            </a:r>
            <a:endParaRPr lang="zh-CN" altLang="en-US" b="1" dirty="0" smtClean="0">
              <a:solidFill>
                <a:srgbClr val="C00000"/>
              </a:solidFill>
              <a:latin typeface="楷体" panose="02010609060101010101" charset="-122"/>
              <a:ea typeface="楷体" panose="02010609060101010101" charset="-122"/>
              <a:cs typeface="楷体" panose="02010609060101010101" charset="-122"/>
            </a:endParaRPr>
          </a:p>
        </p:txBody>
      </p:sp>
      <p:pic>
        <p:nvPicPr>
          <p:cNvPr id="118" name="图片 117"/>
          <p:cNvPicPr/>
          <p:nvPr/>
        </p:nvPicPr>
        <p:blipFill>
          <a:blip r:embed="rId1"/>
          <a:stretch>
            <a:fillRect/>
          </a:stretch>
        </p:blipFill>
        <p:spPr>
          <a:xfrm>
            <a:off x="8042275" y="2694305"/>
            <a:ext cx="3777615" cy="3263900"/>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党的十四大：尘埃落定，市场经济全面启航</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pic>
        <p:nvPicPr>
          <p:cNvPr id="107" name="图片 106"/>
          <p:cNvPicPr/>
          <p:nvPr/>
        </p:nvPicPr>
        <p:blipFill>
          <a:blip r:embed="rId1"/>
          <a:stretch>
            <a:fillRect/>
          </a:stretch>
        </p:blipFill>
        <p:spPr>
          <a:xfrm>
            <a:off x="6944360" y="2697480"/>
            <a:ext cx="4641215" cy="3220720"/>
          </a:xfrm>
          <a:prstGeom prst="rect">
            <a:avLst/>
          </a:prstGeom>
          <a:noFill/>
          <a:ln w="9525">
            <a:noFill/>
          </a:ln>
        </p:spPr>
      </p:pic>
      <p:sp>
        <p:nvSpPr>
          <p:cNvPr id="4" name="文本框 3"/>
          <p:cNvSpPr txBox="1"/>
          <p:nvPr/>
        </p:nvSpPr>
        <p:spPr>
          <a:xfrm>
            <a:off x="392430" y="2823210"/>
            <a:ext cx="6292850" cy="2306955"/>
          </a:xfrm>
          <a:prstGeom prst="rect">
            <a:avLst/>
          </a:prstGeom>
          <a:noFill/>
        </p:spPr>
        <p:txBody>
          <a:bodyPr wrap="square" rtlCol="0">
            <a:spAutoFit/>
          </a:bodyPr>
          <a:p>
            <a:pPr>
              <a:lnSpc>
                <a:spcPct val="200000"/>
              </a:lnSpc>
            </a:pPr>
            <a:r>
              <a:rPr lang="en-US" altLang="zh-CN" b="1">
                <a:latin typeface="楷体" panose="02010609060101010101" charset="-122"/>
                <a:ea typeface="楷体" panose="02010609060101010101" charset="-122"/>
                <a:cs typeface="楷体" panose="02010609060101010101" charset="-122"/>
              </a:rPr>
              <a:t>    1992</a:t>
            </a:r>
            <a:r>
              <a:rPr lang="zh-CN" altLang="en-US" b="1">
                <a:latin typeface="楷体" panose="02010609060101010101" charset="-122"/>
                <a:ea typeface="楷体" panose="02010609060101010101" charset="-122"/>
                <a:cs typeface="楷体" panose="02010609060101010101" charset="-122"/>
              </a:rPr>
              <a:t>年</a:t>
            </a:r>
            <a:r>
              <a:rPr lang="en-US" altLang="zh-CN" b="1">
                <a:latin typeface="楷体" panose="02010609060101010101" charset="-122"/>
                <a:ea typeface="楷体" panose="02010609060101010101" charset="-122"/>
                <a:cs typeface="楷体" panose="02010609060101010101" charset="-122"/>
              </a:rPr>
              <a:t>10</a:t>
            </a:r>
            <a:r>
              <a:rPr lang="zh-CN" altLang="en-US" b="1">
                <a:latin typeface="楷体" panose="02010609060101010101" charset="-122"/>
                <a:ea typeface="楷体" panose="02010609060101010101" charset="-122"/>
                <a:cs typeface="楷体" panose="02010609060101010101" charset="-122"/>
              </a:rPr>
              <a:t>月</a:t>
            </a:r>
            <a:r>
              <a:rPr lang="en-US" altLang="zh-CN" b="1">
                <a:latin typeface="楷体" panose="02010609060101010101" charset="-122"/>
                <a:ea typeface="楷体" panose="02010609060101010101" charset="-122"/>
                <a:cs typeface="楷体" panose="02010609060101010101" charset="-122"/>
              </a:rPr>
              <a:t>12</a:t>
            </a:r>
            <a:r>
              <a:rPr lang="zh-CN" altLang="en-US" b="1">
                <a:latin typeface="楷体" panose="02010609060101010101" charset="-122"/>
                <a:ea typeface="楷体" panose="02010609060101010101" charset="-122"/>
                <a:cs typeface="楷体" panose="02010609060101010101" charset="-122"/>
              </a:rPr>
              <a:t>日，江泽民作《</a:t>
            </a:r>
            <a:r>
              <a:rPr lang="zh-CN" altLang="en-US" b="1">
                <a:solidFill>
                  <a:srgbClr val="C00000"/>
                </a:solidFill>
                <a:latin typeface="楷体" panose="02010609060101010101" charset="-122"/>
                <a:ea typeface="楷体" panose="02010609060101010101" charset="-122"/>
                <a:cs typeface="楷体" panose="02010609060101010101" charset="-122"/>
              </a:rPr>
              <a:t>加快改革开放和现代化建设步伐，夺取有中国特色社会主义事业的更大胜利</a:t>
            </a:r>
            <a:r>
              <a:rPr lang="zh-CN" altLang="en-US" b="1">
                <a:latin typeface="楷体" panose="02010609060101010101" charset="-122"/>
                <a:ea typeface="楷体" panose="02010609060101010101" charset="-122"/>
                <a:cs typeface="楷体" panose="02010609060101010101" charset="-122"/>
              </a:rPr>
              <a:t>》报告：</a:t>
            </a:r>
            <a:r>
              <a:rPr lang="en-US" altLang="zh-CN" b="1">
                <a:latin typeface="楷体" panose="02010609060101010101" charset="-122"/>
                <a:ea typeface="楷体" panose="02010609060101010101" charset="-122"/>
                <a:cs typeface="楷体" panose="02010609060101010101" charset="-122"/>
              </a:rPr>
              <a:t>“</a:t>
            </a:r>
            <a:r>
              <a:rPr lang="zh-CN" altLang="en-US" b="1">
                <a:solidFill>
                  <a:srgbClr val="C00000"/>
                </a:solidFill>
                <a:latin typeface="黑体" panose="02010609060101010101" charset="-122"/>
                <a:ea typeface="黑体" panose="02010609060101010101" charset="-122"/>
                <a:cs typeface="楷体" panose="02010609060101010101" charset="-122"/>
              </a:rPr>
              <a:t>我们明确提出，我国经济体制改革的目标是建立社会主义市场经济体制。</a:t>
            </a:r>
            <a:r>
              <a:rPr lang="en-US" altLang="zh-CN" b="1">
                <a:latin typeface="楷体" panose="02010609060101010101" charset="-122"/>
                <a:ea typeface="楷体" panose="02010609060101010101" charset="-122"/>
                <a:cs typeface="楷体" panose="02010609060101010101" charset="-122"/>
              </a:rPr>
              <a:t>”</a:t>
            </a:r>
            <a:endParaRPr lang="en-US" altLang="zh-CN" b="1">
              <a:latin typeface="楷体" panose="02010609060101010101" charset="-122"/>
              <a:ea typeface="楷体" panose="02010609060101010101" charset="-122"/>
              <a:cs typeface="楷体" panose="02010609060101010101" charset="-122"/>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75323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党的十四大：尘埃落定，市场经济全面启航</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a:p>
            <a:pPr>
              <a:lnSpc>
                <a:spcPct val="150000"/>
              </a:lnSpc>
            </a:pPr>
            <a:endParaRPr lang="zh-CN" altLang="en-US" b="1" dirty="0" smtClean="0">
              <a:latin typeface="楷体" panose="02010609060101010101" charset="-122"/>
              <a:ea typeface="楷体" panose="02010609060101010101" charset="-122"/>
              <a:cs typeface="楷体" panose="02010609060101010101" charset="-122"/>
              <a:sym typeface="+mn-ea"/>
            </a:endParaRPr>
          </a:p>
        </p:txBody>
      </p:sp>
      <p:pic>
        <p:nvPicPr>
          <p:cNvPr id="108" name="图片 107"/>
          <p:cNvPicPr/>
          <p:nvPr/>
        </p:nvPicPr>
        <p:blipFill>
          <a:blip r:embed="rId1">
            <a:lum bright="-12000" contrast="30000"/>
          </a:blip>
          <a:srcRect l="1653" t="735" r="1350" b="4170"/>
          <a:stretch>
            <a:fillRect/>
          </a:stretch>
        </p:blipFill>
        <p:spPr>
          <a:xfrm>
            <a:off x="7286625" y="2377440"/>
            <a:ext cx="4275455" cy="2941955"/>
          </a:xfrm>
          <a:prstGeom prst="rect">
            <a:avLst/>
          </a:prstGeom>
          <a:noFill/>
          <a:ln w="9525">
            <a:noFill/>
          </a:ln>
        </p:spPr>
      </p:pic>
      <p:sp>
        <p:nvSpPr>
          <p:cNvPr id="4" name="文本框 3"/>
          <p:cNvSpPr txBox="1"/>
          <p:nvPr/>
        </p:nvSpPr>
        <p:spPr>
          <a:xfrm>
            <a:off x="389890" y="2322830"/>
            <a:ext cx="6431280" cy="3415030"/>
          </a:xfrm>
          <a:prstGeom prst="rect">
            <a:avLst/>
          </a:prstGeom>
          <a:noFill/>
        </p:spPr>
        <p:txBody>
          <a:bodyPr wrap="square" rtlCol="0" anchor="t">
            <a:spAutoFit/>
          </a:bodyPr>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作为大会特邀代表的邓小平对十四大报告评价：“</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讲得不错，我要为这个报告鼓掌</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1992年10月19日，党的十四大闭幕当天，邓小平来到会场与两千多名代表和新当选的中央委员见面，表示</a:t>
            </a:r>
            <a:r>
              <a:rPr lang="zh-CN" altLang="en-US" b="1" dirty="0" smtClean="0">
                <a:latin typeface="楷体" panose="02010609060101010101" charset="-122"/>
                <a:ea typeface="楷体" panose="02010609060101010101" charset="-122"/>
                <a:cs typeface="楷体" panose="02010609060101010101" charset="-122"/>
              </a:rPr>
              <a:t>“</a:t>
            </a:r>
            <a:r>
              <a:rPr lang="zh-CN" altLang="en-US" b="1" dirty="0" smtClean="0">
                <a:solidFill>
                  <a:srgbClr val="C00000"/>
                </a:solidFill>
                <a:latin typeface="楷体" panose="02010609060101010101" charset="-122"/>
                <a:ea typeface="楷体" panose="02010609060101010101" charset="-122"/>
                <a:cs typeface="楷体" panose="02010609060101010101" charset="-122"/>
              </a:rPr>
              <a:t>这次大会开得很好，希望大家继续努力</a:t>
            </a:r>
            <a:r>
              <a:rPr lang="zh-CN" altLang="en-US" b="1" dirty="0" smtClean="0">
                <a:latin typeface="楷体" panose="02010609060101010101" charset="-122"/>
                <a:ea typeface="楷体" panose="02010609060101010101" charset="-122"/>
                <a:cs typeface="楷体" panose="02010609060101010101" charset="-122"/>
              </a:rPr>
              <a:t>”。</a:t>
            </a:r>
            <a:endParaRPr lang="zh-CN" altLang="en-US" b="1" dirty="0" smtClean="0">
              <a:latin typeface="楷体" panose="02010609060101010101" charset="-122"/>
              <a:ea typeface="楷体" panose="02010609060101010101" charset="-122"/>
              <a:cs typeface="楷体" panose="02010609060101010101" charset="-122"/>
            </a:endParaRPr>
          </a:p>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这是邓小平以某种方式对江泽民几个月来扭转中国航向的努力表示支持，也想中央委员会的新人道声“再见”。十四大取消中央顾问委员会。</a:t>
            </a:r>
            <a:endParaRPr lang="zh-CN" altLang="en-US" b="1" dirty="0" smtClean="0">
              <a:latin typeface="楷体" panose="02010609060101010101" charset="-122"/>
              <a:ea typeface="楷体" panose="02010609060101010101" charset="-122"/>
              <a:cs typeface="楷体" panose="02010609060101010101" charset="-122"/>
            </a:endParaRPr>
          </a:p>
        </p:txBody>
      </p:sp>
      <p:sp>
        <p:nvSpPr>
          <p:cNvPr id="5" name="文本框 4"/>
          <p:cNvSpPr txBox="1"/>
          <p:nvPr/>
        </p:nvSpPr>
        <p:spPr>
          <a:xfrm>
            <a:off x="389890" y="5628640"/>
            <a:ext cx="11353800" cy="1170305"/>
          </a:xfrm>
          <a:prstGeom prst="rect">
            <a:avLst/>
          </a:prstGeom>
          <a:noFill/>
        </p:spPr>
        <p:txBody>
          <a:bodyPr wrap="square" rtlCol="0">
            <a:spAutoFit/>
          </a:bodyPr>
          <a:p>
            <a:pPr>
              <a:lnSpc>
                <a:spcPct val="13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在邓小平南方谈话和党的十四大的共同影响下，</a:t>
            </a:r>
            <a:r>
              <a:rPr lang="en-US" altLang="zh-CN" b="1">
                <a:latin typeface="楷体" panose="02010609060101010101" charset="-122"/>
                <a:ea typeface="楷体" panose="02010609060101010101" charset="-122"/>
                <a:cs typeface="楷体" panose="02010609060101010101" charset="-122"/>
              </a:rPr>
              <a:t>1992</a:t>
            </a:r>
            <a:r>
              <a:rPr lang="zh-CN" altLang="en-US" b="1">
                <a:latin typeface="楷体" panose="02010609060101010101" charset="-122"/>
                <a:ea typeface="楷体" panose="02010609060101010101" charset="-122"/>
                <a:cs typeface="楷体" panose="02010609060101010101" charset="-122"/>
              </a:rPr>
              <a:t>年</a:t>
            </a:r>
            <a:r>
              <a:rPr lang="en-US" altLang="zh-CN" b="1">
                <a:latin typeface="楷体" panose="02010609060101010101" charset="-122"/>
                <a:ea typeface="楷体" panose="02010609060101010101" charset="-122"/>
                <a:cs typeface="楷体" panose="02010609060101010101" charset="-122"/>
              </a:rPr>
              <a:t>5</a:t>
            </a:r>
            <a:r>
              <a:rPr lang="zh-CN" altLang="en-US" b="1">
                <a:latin typeface="楷体" panose="02010609060101010101" charset="-122"/>
                <a:ea typeface="楷体" panose="02010609060101010101" charset="-122"/>
                <a:cs typeface="楷体" panose="02010609060101010101" charset="-122"/>
              </a:rPr>
              <a:t>月</a:t>
            </a:r>
            <a:r>
              <a:rPr lang="en-US" altLang="zh-CN" b="1">
                <a:latin typeface="楷体" panose="02010609060101010101" charset="-122"/>
                <a:ea typeface="楷体" panose="02010609060101010101" charset="-122"/>
                <a:cs typeface="楷体" panose="02010609060101010101" charset="-122"/>
              </a:rPr>
              <a:t>21</a:t>
            </a:r>
            <a:r>
              <a:rPr lang="zh-CN" altLang="en-US" b="1">
                <a:latin typeface="楷体" panose="02010609060101010101" charset="-122"/>
                <a:ea typeface="楷体" panose="02010609060101010101" charset="-122"/>
                <a:cs typeface="楷体" panose="02010609060101010101" charset="-122"/>
              </a:rPr>
              <a:t>日，上海股市交易价格限制全部取消，从</a:t>
            </a:r>
            <a:r>
              <a:rPr lang="en-US" altLang="zh-CN" b="1">
                <a:latin typeface="楷体" panose="02010609060101010101" charset="-122"/>
                <a:ea typeface="楷体" panose="02010609060101010101" charset="-122"/>
                <a:cs typeface="楷体" panose="02010609060101010101" charset="-122"/>
              </a:rPr>
              <a:t>21</a:t>
            </a:r>
            <a:r>
              <a:rPr lang="zh-CN" altLang="en-US" b="1">
                <a:latin typeface="楷体" panose="02010609060101010101" charset="-122"/>
                <a:ea typeface="楷体" panose="02010609060101010101" charset="-122"/>
                <a:cs typeface="楷体" panose="02010609060101010101" charset="-122"/>
              </a:rPr>
              <a:t>日到</a:t>
            </a:r>
            <a:r>
              <a:rPr lang="en-US" altLang="zh-CN" b="1">
                <a:latin typeface="楷体" panose="02010609060101010101" charset="-122"/>
                <a:ea typeface="楷体" panose="02010609060101010101" charset="-122"/>
                <a:cs typeface="楷体" panose="02010609060101010101" charset="-122"/>
              </a:rPr>
              <a:t>23</a:t>
            </a:r>
            <a:r>
              <a:rPr lang="zh-CN" altLang="en-US" b="1">
                <a:latin typeface="楷体" panose="02010609060101010101" charset="-122"/>
                <a:ea typeface="楷体" panose="02010609060101010101" charset="-122"/>
                <a:cs typeface="楷体" panose="02010609060101010101" charset="-122"/>
              </a:rPr>
              <a:t>日，股价暴涨</a:t>
            </a:r>
            <a:r>
              <a:rPr lang="en-US" altLang="zh-CN" b="1">
                <a:latin typeface="楷体" panose="02010609060101010101" charset="-122"/>
                <a:ea typeface="楷体" panose="02010609060101010101" charset="-122"/>
                <a:cs typeface="楷体" panose="02010609060101010101" charset="-122"/>
              </a:rPr>
              <a:t>570%</a:t>
            </a:r>
            <a:r>
              <a:rPr lang="zh-CN" altLang="en-US" b="1">
                <a:latin typeface="楷体" panose="02010609060101010101" charset="-122"/>
                <a:ea typeface="楷体" panose="02010609060101010101" charset="-122"/>
                <a:cs typeface="楷体" panose="02010609060101010101" charset="-122"/>
              </a:rPr>
              <a:t>。当年，批准开发浦东，进一步开放沿海沿边城市。国家指令性计划减少</a:t>
            </a:r>
            <a:r>
              <a:rPr lang="en-US" altLang="zh-CN" b="1">
                <a:latin typeface="楷体" panose="02010609060101010101" charset="-122"/>
                <a:ea typeface="楷体" panose="02010609060101010101" charset="-122"/>
                <a:cs typeface="楷体" panose="02010609060101010101" charset="-122"/>
              </a:rPr>
              <a:t>50%</a:t>
            </a:r>
            <a:r>
              <a:rPr lang="zh-CN" altLang="en-US" b="1">
                <a:latin typeface="楷体" panose="02010609060101010101" charset="-122"/>
                <a:ea typeface="楷体" panose="02010609060101010101" charset="-122"/>
                <a:cs typeface="楷体" panose="02010609060101010101" charset="-122"/>
              </a:rPr>
              <a:t>。</a:t>
            </a:r>
            <a:r>
              <a:rPr lang="en-US" altLang="zh-CN" b="1">
                <a:latin typeface="楷体" panose="02010609060101010101" charset="-122"/>
                <a:ea typeface="楷体" panose="02010609060101010101" charset="-122"/>
                <a:cs typeface="楷体" panose="02010609060101010101" charset="-122"/>
              </a:rPr>
              <a:t>1992</a:t>
            </a:r>
            <a:r>
              <a:rPr lang="zh-CN" altLang="en-US" b="1">
                <a:latin typeface="楷体" panose="02010609060101010101" charset="-122"/>
                <a:ea typeface="楷体" panose="02010609060101010101" charset="-122"/>
                <a:cs typeface="楷体" panose="02010609060101010101" charset="-122"/>
              </a:rPr>
              <a:t>年全年</a:t>
            </a:r>
            <a:r>
              <a:rPr lang="en-US" altLang="zh-CN" b="1">
                <a:latin typeface="楷体" panose="02010609060101010101" charset="-122"/>
                <a:ea typeface="楷体" panose="02010609060101010101" charset="-122"/>
                <a:cs typeface="楷体" panose="02010609060101010101" charset="-122"/>
              </a:rPr>
              <a:t>GDP</a:t>
            </a:r>
            <a:r>
              <a:rPr lang="zh-CN" altLang="en-US" b="1">
                <a:latin typeface="楷体" panose="02010609060101010101" charset="-122"/>
                <a:ea typeface="楷体" panose="02010609060101010101" charset="-122"/>
                <a:cs typeface="楷体" panose="02010609060101010101" charset="-122"/>
              </a:rPr>
              <a:t>比上年增长</a:t>
            </a:r>
            <a:r>
              <a:rPr lang="en-US" altLang="zh-CN" b="1">
                <a:latin typeface="楷体" panose="02010609060101010101" charset="-122"/>
                <a:ea typeface="楷体" panose="02010609060101010101" charset="-122"/>
                <a:cs typeface="楷体" panose="02010609060101010101" charset="-122"/>
              </a:rPr>
              <a:t>13.2%</a:t>
            </a:r>
            <a:r>
              <a:rPr lang="zh-CN" altLang="en-US" b="1">
                <a:latin typeface="楷体" panose="02010609060101010101" charset="-122"/>
                <a:ea typeface="楷体" panose="02010609060101010101" charset="-122"/>
                <a:cs typeface="楷体" panose="02010609060101010101" charset="-122"/>
              </a:rPr>
              <a:t>（</a:t>
            </a:r>
            <a:r>
              <a:rPr lang="en-US" altLang="zh-CN" b="1">
                <a:latin typeface="楷体" panose="02010609060101010101" charset="-122"/>
                <a:ea typeface="楷体" panose="02010609060101010101" charset="-122"/>
                <a:cs typeface="楷体" panose="02010609060101010101" charset="-122"/>
              </a:rPr>
              <a:t>1989</a:t>
            </a:r>
            <a:r>
              <a:rPr lang="zh-CN" altLang="en-US" b="1">
                <a:latin typeface="楷体" panose="02010609060101010101" charset="-122"/>
                <a:ea typeface="楷体" panose="02010609060101010101" charset="-122"/>
                <a:cs typeface="楷体" panose="02010609060101010101" charset="-122"/>
              </a:rPr>
              <a:t>和</a:t>
            </a:r>
            <a:r>
              <a:rPr lang="en-US" altLang="zh-CN" b="1">
                <a:latin typeface="楷体" panose="02010609060101010101" charset="-122"/>
                <a:ea typeface="楷体" panose="02010609060101010101" charset="-122"/>
                <a:cs typeface="楷体" panose="02010609060101010101" charset="-122"/>
              </a:rPr>
              <a:t>1990</a:t>
            </a:r>
            <a:r>
              <a:rPr lang="zh-CN" altLang="en-US" b="1">
                <a:latin typeface="楷体" panose="02010609060101010101" charset="-122"/>
                <a:ea typeface="楷体" panose="02010609060101010101" charset="-122"/>
                <a:cs typeface="楷体" panose="02010609060101010101" charset="-122"/>
              </a:rPr>
              <a:t>年</a:t>
            </a:r>
            <a:r>
              <a:rPr lang="en-US" altLang="zh-CN" b="1">
                <a:latin typeface="楷体" panose="02010609060101010101" charset="-122"/>
                <a:ea typeface="楷体" panose="02010609060101010101" charset="-122"/>
                <a:cs typeface="楷体" panose="02010609060101010101" charset="-122"/>
              </a:rPr>
              <a:t>GDP</a:t>
            </a:r>
            <a:r>
              <a:rPr lang="zh-CN" altLang="en-US" b="1">
                <a:latin typeface="楷体" panose="02010609060101010101" charset="-122"/>
                <a:ea typeface="楷体" panose="02010609060101010101" charset="-122"/>
                <a:cs typeface="楷体" panose="02010609060101010101" charset="-122"/>
              </a:rPr>
              <a:t>分别较上年增长</a:t>
            </a:r>
            <a:r>
              <a:rPr lang="en-US" altLang="zh-CN" b="1">
                <a:latin typeface="楷体" panose="02010609060101010101" charset="-122"/>
                <a:ea typeface="楷体" panose="02010609060101010101" charset="-122"/>
                <a:cs typeface="楷体" panose="02010609060101010101" charset="-122"/>
              </a:rPr>
              <a:t>4%</a:t>
            </a:r>
            <a:r>
              <a:rPr lang="zh-CN" altLang="en-US" b="1">
                <a:latin typeface="楷体" panose="02010609060101010101" charset="-122"/>
                <a:ea typeface="楷体" panose="02010609060101010101" charset="-122"/>
                <a:cs typeface="楷体" panose="02010609060101010101" charset="-122"/>
              </a:rPr>
              <a:t>和</a:t>
            </a:r>
            <a:r>
              <a:rPr lang="en-US" altLang="zh-CN" b="1">
                <a:latin typeface="楷体" panose="02010609060101010101" charset="-122"/>
                <a:ea typeface="楷体" panose="02010609060101010101" charset="-122"/>
                <a:cs typeface="楷体" panose="02010609060101010101" charset="-122"/>
              </a:rPr>
              <a:t>5%</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p:txBody>
      </p:sp>
      <p:sp>
        <p:nvSpPr>
          <p:cNvPr id="7"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4" name="矩形 3"/>
          <p:cNvSpPr/>
          <p:nvPr/>
        </p:nvSpPr>
        <p:spPr>
          <a:xfrm>
            <a:off x="501650" y="974725"/>
            <a:ext cx="11313795" cy="3465195"/>
          </a:xfrm>
          <a:prstGeom prst="rect">
            <a:avLst/>
          </a:prstGeom>
        </p:spPr>
        <p:txBody>
          <a:bodyPr wrap="square">
            <a:spAutoFit/>
          </a:bodyPr>
          <a:p>
            <a:pPr lvl="0" defTabSz="685800">
              <a:lnSpc>
                <a:spcPct val="120000"/>
              </a:lnSpc>
              <a:spcBef>
                <a:spcPts val="750"/>
              </a:spcBef>
              <a:spcAft>
                <a:spcPts val="0"/>
              </a:spcAft>
            </a:pPr>
            <a:r>
              <a:rPr lang="zh-CN" altLang="en-US" b="1" dirty="0" smtClean="0">
                <a:solidFill>
                  <a:srgbClr val="C00000"/>
                </a:solidFill>
                <a:latin typeface="楷体" panose="02010609060101010101" charset="-122"/>
                <a:ea typeface="楷体" panose="02010609060101010101" charset="-122"/>
                <a:cs typeface="楷体" panose="02010609060101010101" charset="-122"/>
              </a:rPr>
              <a:t>（二）救亡图存</a:t>
            </a:r>
            <a:r>
              <a:rPr lang="zh-CN" altLang="en-US" b="1" dirty="0">
                <a:solidFill>
                  <a:srgbClr val="C00000"/>
                </a:solidFill>
                <a:latin typeface="楷体" panose="02010609060101010101" charset="-122"/>
                <a:ea typeface="楷体" panose="02010609060101010101" charset="-122"/>
                <a:cs typeface="楷体" panose="02010609060101010101" charset="-122"/>
              </a:rPr>
              <a:t>重任历史地落于无产</a:t>
            </a:r>
            <a:r>
              <a:rPr lang="zh-CN" altLang="en-US" b="1" dirty="0" smtClean="0">
                <a:solidFill>
                  <a:srgbClr val="C00000"/>
                </a:solidFill>
                <a:latin typeface="楷体" panose="02010609060101010101" charset="-122"/>
                <a:ea typeface="楷体" panose="02010609060101010101" charset="-122"/>
                <a:cs typeface="楷体" panose="02010609060101010101" charset="-122"/>
              </a:rPr>
              <a:t>阶级</a:t>
            </a:r>
            <a:r>
              <a:rPr lang="zh-CN" altLang="en-US" b="1" dirty="0">
                <a:solidFill>
                  <a:srgbClr val="C00000"/>
                </a:solidFill>
                <a:latin typeface="楷体" panose="02010609060101010101" charset="-122"/>
                <a:ea typeface="楷体" panose="02010609060101010101" charset="-122"/>
                <a:cs typeface="楷体" panose="02010609060101010101" charset="-122"/>
              </a:rPr>
              <a:t>及其政党肩上</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lvl="0" defTabSz="685800">
              <a:lnSpc>
                <a:spcPct val="120000"/>
              </a:lnSpc>
              <a:spcBef>
                <a:spcPts val="750"/>
              </a:spcBef>
              <a:spcAft>
                <a:spcPts val="0"/>
              </a:spcAft>
            </a:pPr>
            <a:r>
              <a:rPr lang="en-US" altLang="zh-CN" b="1" dirty="0" smtClean="0">
                <a:solidFill>
                  <a:srgbClr val="002060"/>
                </a:solidFill>
                <a:latin typeface="楷体" panose="02010609060101010101" charset="-122"/>
                <a:ea typeface="楷体" panose="02010609060101010101" charset="-122"/>
                <a:cs typeface="楷体" panose="02010609060101010101" charset="-122"/>
              </a:rPr>
              <a:t>    </a:t>
            </a:r>
            <a:r>
              <a:rPr lang="zh-CN" altLang="en-US" b="1" dirty="0" smtClean="0">
                <a:solidFill>
                  <a:srgbClr val="002060"/>
                </a:solidFill>
                <a:latin typeface="楷体" panose="02010609060101010101" charset="-122"/>
                <a:ea typeface="楷体" panose="02010609060101010101" charset="-122"/>
                <a:cs typeface="楷体" panose="02010609060101010101" charset="-122"/>
              </a:rPr>
              <a:t>五四</a:t>
            </a:r>
            <a:r>
              <a:rPr lang="zh-CN" altLang="zh-CN" b="1" dirty="0" smtClean="0">
                <a:solidFill>
                  <a:srgbClr val="002060"/>
                </a:solidFill>
                <a:latin typeface="楷体" panose="02010609060101010101" charset="-122"/>
                <a:ea typeface="楷体" panose="02010609060101010101" charset="-122"/>
                <a:cs typeface="楷体" panose="02010609060101010101" charset="-122"/>
              </a:rPr>
              <a:t>新文化运动</a:t>
            </a:r>
            <a:r>
              <a:rPr lang="zh-CN" altLang="zh-CN" b="1" dirty="0">
                <a:solidFill>
                  <a:srgbClr val="002060"/>
                </a:solidFill>
                <a:latin typeface="楷体" panose="02010609060101010101" charset="-122"/>
                <a:ea typeface="楷体" panose="02010609060101010101" charset="-122"/>
                <a:cs typeface="楷体" panose="02010609060101010101" charset="-122"/>
              </a:rPr>
              <a:t>在思想文化</a:t>
            </a:r>
            <a:r>
              <a:rPr lang="zh-CN" altLang="zh-CN" b="1" dirty="0" smtClean="0">
                <a:solidFill>
                  <a:srgbClr val="002060"/>
                </a:solidFill>
                <a:latin typeface="楷体" panose="02010609060101010101" charset="-122"/>
                <a:ea typeface="楷体" panose="02010609060101010101" charset="-122"/>
                <a:cs typeface="楷体" panose="02010609060101010101" charset="-122"/>
              </a:rPr>
              <a:t>领域</a:t>
            </a:r>
            <a:r>
              <a:rPr lang="zh-CN" altLang="en-US" b="1" dirty="0" smtClean="0">
                <a:solidFill>
                  <a:srgbClr val="002060"/>
                </a:solidFill>
                <a:latin typeface="楷体" panose="02010609060101010101" charset="-122"/>
                <a:ea typeface="楷体" panose="02010609060101010101" charset="-122"/>
                <a:cs typeface="楷体" panose="02010609060101010101" charset="-122"/>
              </a:rPr>
              <a:t>开展</a:t>
            </a:r>
            <a:r>
              <a:rPr lang="zh-CN" altLang="zh-CN" b="1" dirty="0" smtClean="0">
                <a:solidFill>
                  <a:srgbClr val="002060"/>
                </a:solidFill>
                <a:latin typeface="楷体" panose="02010609060101010101" charset="-122"/>
                <a:ea typeface="楷体" panose="02010609060101010101" charset="-122"/>
                <a:cs typeface="楷体" panose="02010609060101010101" charset="-122"/>
              </a:rPr>
              <a:t>向</a:t>
            </a:r>
            <a:r>
              <a:rPr lang="zh-CN" altLang="zh-CN" b="1" dirty="0">
                <a:solidFill>
                  <a:srgbClr val="002060"/>
                </a:solidFill>
                <a:latin typeface="楷体" panose="02010609060101010101" charset="-122"/>
                <a:ea typeface="楷体" panose="02010609060101010101" charset="-122"/>
                <a:cs typeface="楷体" panose="02010609060101010101" charset="-122"/>
              </a:rPr>
              <a:t>传统</a:t>
            </a:r>
            <a:r>
              <a:rPr lang="zh-CN" altLang="en-US" b="1" dirty="0" smtClean="0">
                <a:solidFill>
                  <a:srgbClr val="002060"/>
                </a:solidFill>
                <a:latin typeface="楷体" panose="02010609060101010101" charset="-122"/>
                <a:ea typeface="楷体" panose="02010609060101010101" charset="-122"/>
                <a:cs typeface="楷体" panose="02010609060101010101" charset="-122"/>
              </a:rPr>
              <a:t>宣战，打开了</a:t>
            </a:r>
            <a:r>
              <a:rPr lang="zh-CN" altLang="zh-CN" b="1" dirty="0" smtClean="0">
                <a:solidFill>
                  <a:srgbClr val="002060"/>
                </a:solidFill>
                <a:latin typeface="楷体" panose="02010609060101010101" charset="-122"/>
                <a:ea typeface="楷体" panose="02010609060101010101" charset="-122"/>
                <a:cs typeface="楷体" panose="02010609060101010101" charset="-122"/>
              </a:rPr>
              <a:t>禁锢</a:t>
            </a:r>
            <a:r>
              <a:rPr lang="zh-CN" altLang="zh-CN" b="1" dirty="0">
                <a:solidFill>
                  <a:srgbClr val="002060"/>
                </a:solidFill>
                <a:latin typeface="楷体" panose="02010609060101010101" charset="-122"/>
                <a:ea typeface="楷体" panose="02010609060101010101" charset="-122"/>
                <a:cs typeface="楷体" panose="02010609060101010101" charset="-122"/>
              </a:rPr>
              <a:t>人们思想的</a:t>
            </a:r>
            <a:r>
              <a:rPr lang="zh-CN" altLang="zh-CN" b="1" dirty="0" smtClean="0">
                <a:solidFill>
                  <a:srgbClr val="002060"/>
                </a:solidFill>
                <a:latin typeface="楷体" panose="02010609060101010101" charset="-122"/>
                <a:ea typeface="楷体" panose="02010609060101010101" charset="-122"/>
                <a:cs typeface="楷体" panose="02010609060101010101" charset="-122"/>
              </a:rPr>
              <a:t>闸门，</a:t>
            </a:r>
            <a:r>
              <a:rPr lang="zh-CN" altLang="zh-CN" b="1" dirty="0">
                <a:solidFill>
                  <a:srgbClr val="002060"/>
                </a:solidFill>
                <a:latin typeface="楷体" panose="02010609060101010101" charset="-122"/>
                <a:ea typeface="楷体" panose="02010609060101010101" charset="-122"/>
                <a:cs typeface="楷体" panose="02010609060101010101" charset="-122"/>
              </a:rPr>
              <a:t>各种新</a:t>
            </a:r>
            <a:r>
              <a:rPr lang="zh-CN" altLang="zh-CN" b="1" dirty="0" smtClean="0">
                <a:solidFill>
                  <a:srgbClr val="002060"/>
                </a:solidFill>
                <a:latin typeface="楷体" panose="02010609060101010101" charset="-122"/>
                <a:ea typeface="楷体" panose="02010609060101010101" charset="-122"/>
                <a:cs typeface="楷体" panose="02010609060101010101" charset="-122"/>
              </a:rPr>
              <a:t>思潮</a:t>
            </a:r>
            <a:r>
              <a:rPr lang="zh-CN" altLang="en-US" b="1" dirty="0">
                <a:solidFill>
                  <a:srgbClr val="002060"/>
                </a:solidFill>
                <a:latin typeface="楷体" panose="02010609060101010101" charset="-122"/>
                <a:ea typeface="楷体" panose="02010609060101010101" charset="-122"/>
                <a:cs typeface="楷体" panose="02010609060101010101" charset="-122"/>
              </a:rPr>
              <a:t>涌入</a:t>
            </a:r>
            <a:r>
              <a:rPr lang="zh-CN" altLang="zh-CN" b="1" dirty="0" smtClean="0">
                <a:solidFill>
                  <a:srgbClr val="002060"/>
                </a:solidFill>
                <a:latin typeface="楷体" panose="02010609060101010101" charset="-122"/>
                <a:ea typeface="楷体" panose="02010609060101010101" charset="-122"/>
                <a:cs typeface="楷体" panose="02010609060101010101" charset="-122"/>
              </a:rPr>
              <a:t>。</a:t>
            </a:r>
            <a:r>
              <a:rPr lang="zh-CN" altLang="zh-CN" b="1" dirty="0">
                <a:solidFill>
                  <a:srgbClr val="002060"/>
                </a:solidFill>
                <a:latin typeface="楷体" panose="02010609060101010101" charset="-122"/>
                <a:ea typeface="楷体" panose="02010609060101010101" charset="-122"/>
                <a:cs typeface="楷体" panose="02010609060101010101" charset="-122"/>
              </a:rPr>
              <a:t>社会主义</a:t>
            </a:r>
            <a:r>
              <a:rPr lang="zh-CN" altLang="en-US" b="1" dirty="0" smtClean="0">
                <a:solidFill>
                  <a:srgbClr val="002060"/>
                </a:solidFill>
                <a:latin typeface="楷体" panose="02010609060101010101" charset="-122"/>
                <a:ea typeface="楷体" panose="02010609060101010101" charset="-122"/>
                <a:cs typeface="楷体" panose="02010609060101010101" charset="-122"/>
              </a:rPr>
              <a:t>思</a:t>
            </a:r>
            <a:r>
              <a:rPr lang="zh-CN" altLang="zh-CN" b="1" dirty="0" smtClean="0">
                <a:solidFill>
                  <a:srgbClr val="002060"/>
                </a:solidFill>
                <a:latin typeface="楷体" panose="02010609060101010101" charset="-122"/>
                <a:ea typeface="楷体" panose="02010609060101010101" charset="-122"/>
                <a:cs typeface="楷体" panose="02010609060101010101" charset="-122"/>
              </a:rPr>
              <a:t>潮</a:t>
            </a:r>
            <a:r>
              <a:rPr lang="zh-CN" altLang="en-US" b="1" dirty="0" smtClean="0">
                <a:solidFill>
                  <a:srgbClr val="002060"/>
                </a:solidFill>
                <a:latin typeface="楷体" panose="02010609060101010101" charset="-122"/>
                <a:ea typeface="楷体" panose="02010609060101010101" charset="-122"/>
                <a:cs typeface="楷体" panose="02010609060101010101" charset="-122"/>
              </a:rPr>
              <a:t>风起云涌，</a:t>
            </a:r>
            <a:r>
              <a:rPr lang="zh-CN" altLang="zh-CN" b="1" dirty="0">
                <a:solidFill>
                  <a:srgbClr val="002060"/>
                </a:solidFill>
                <a:latin typeface="楷体" panose="02010609060101010101" charset="-122"/>
                <a:ea typeface="楷体" panose="02010609060101010101" charset="-122"/>
                <a:cs typeface="楷体" panose="02010609060101010101" charset="-122"/>
              </a:rPr>
              <a:t>最终</a:t>
            </a:r>
            <a:r>
              <a:rPr lang="zh-CN" altLang="en-US" b="1" dirty="0">
                <a:solidFill>
                  <a:srgbClr val="002060"/>
                </a:solidFill>
                <a:latin typeface="楷体" panose="02010609060101010101" charset="-122"/>
                <a:ea typeface="楷体" panose="02010609060101010101" charset="-122"/>
                <a:cs typeface="楷体" panose="02010609060101010101" charset="-122"/>
              </a:rPr>
              <a:t>实现了</a:t>
            </a:r>
            <a:r>
              <a:rPr lang="zh-CN" altLang="en-US" b="1" dirty="0">
                <a:solidFill>
                  <a:srgbClr val="C00000"/>
                </a:solidFill>
                <a:latin typeface="楷体" panose="02010609060101010101" charset="-122"/>
                <a:ea typeface="楷体" panose="02010609060101010101" charset="-122"/>
                <a:cs typeface="楷体" panose="02010609060101010101" charset="-122"/>
              </a:rPr>
              <a:t>马克思主义（革命的社会主义、科学社会主义）的历史选择</a:t>
            </a:r>
            <a:r>
              <a:rPr lang="zh-CN" altLang="en-US" b="1" dirty="0">
                <a:solidFill>
                  <a:srgbClr val="002060"/>
                </a:solidFill>
                <a:latin typeface="楷体" panose="02010609060101010101" charset="-122"/>
                <a:ea typeface="楷体" panose="02010609060101010101" charset="-122"/>
                <a:cs typeface="楷体" panose="02010609060101010101" charset="-122"/>
              </a:rPr>
              <a:t>，</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为无产阶级力量的壮大</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提供了科学理论的指导，</a:t>
            </a:r>
            <a:r>
              <a:rPr lang="zh-CN" altLang="en-US" b="1" dirty="0">
                <a:solidFill>
                  <a:srgbClr val="002060"/>
                </a:solidFill>
                <a:latin typeface="楷体" panose="02010609060101010101" charset="-122"/>
                <a:ea typeface="楷体" panose="02010609060101010101" charset="-122"/>
                <a:cs typeface="楷体" panose="02010609060101010101" charset="-122"/>
              </a:rPr>
              <a:t>为中国共产党的成立</a:t>
            </a:r>
            <a:r>
              <a:rPr lang="zh-CN" altLang="en-US" b="1" dirty="0">
                <a:solidFill>
                  <a:srgbClr val="C00000"/>
                </a:solidFill>
                <a:latin typeface="楷体" panose="02010609060101010101" charset="-122"/>
                <a:ea typeface="楷体" panose="02010609060101010101" charset="-122"/>
                <a:cs typeface="楷体" panose="02010609060101010101" charset="-122"/>
              </a:rPr>
              <a:t>奠定了思想基础。</a:t>
            </a:r>
            <a:endParaRPr lang="en-US" altLang="zh-CN" b="1" dirty="0">
              <a:solidFill>
                <a:srgbClr val="002060"/>
              </a:solidFill>
              <a:latin typeface="楷体" panose="02010609060101010101" charset="-122"/>
              <a:ea typeface="楷体" panose="02010609060101010101" charset="-122"/>
              <a:cs typeface="楷体" panose="02010609060101010101" charset="-122"/>
            </a:endParaRPr>
          </a:p>
          <a:p>
            <a:pPr lvl="0" defTabSz="685800">
              <a:lnSpc>
                <a:spcPct val="120000"/>
              </a:lnSpc>
              <a:spcBef>
                <a:spcPts val="750"/>
              </a:spcBef>
              <a:spcAft>
                <a:spcPts val="0"/>
              </a:spcAft>
            </a:pPr>
            <a:r>
              <a:rPr lang="en-US" altLang="zh-CN" b="1" dirty="0" smtClean="0">
                <a:solidFill>
                  <a:srgbClr val="002060"/>
                </a:solidFill>
                <a:latin typeface="楷体" panose="02010609060101010101" charset="-122"/>
                <a:ea typeface="楷体" panose="02010609060101010101" charset="-122"/>
                <a:cs typeface="楷体" panose="02010609060101010101" charset="-122"/>
              </a:rPr>
              <a:t>    </a:t>
            </a:r>
            <a:r>
              <a:rPr lang="zh-CN" altLang="zh-CN" b="1" dirty="0" smtClean="0">
                <a:solidFill>
                  <a:srgbClr val="002060"/>
                </a:solidFill>
                <a:latin typeface="楷体" panose="02010609060101010101" charset="-122"/>
                <a:ea typeface="楷体" panose="02010609060101010101" charset="-122"/>
                <a:cs typeface="楷体" panose="02010609060101010101" charset="-122"/>
              </a:rPr>
              <a:t>近代</a:t>
            </a:r>
            <a:r>
              <a:rPr lang="zh-CN" altLang="zh-CN" b="1" dirty="0">
                <a:solidFill>
                  <a:srgbClr val="002060"/>
                </a:solidFill>
                <a:latin typeface="楷体" panose="02010609060101010101" charset="-122"/>
                <a:ea typeface="楷体" panose="02010609060101010101" charset="-122"/>
                <a:cs typeface="楷体" panose="02010609060101010101" charset="-122"/>
              </a:rPr>
              <a:t>中国</a:t>
            </a:r>
            <a:r>
              <a:rPr lang="zh-CN" altLang="en-US" b="1" dirty="0">
                <a:solidFill>
                  <a:srgbClr val="002060"/>
                </a:solidFill>
                <a:latin typeface="楷体" panose="02010609060101010101" charset="-122"/>
                <a:ea typeface="楷体" panose="02010609060101010101" charset="-122"/>
                <a:cs typeface="楷体" panose="02010609060101010101" charset="-122"/>
              </a:rPr>
              <a:t>工人阶级作为</a:t>
            </a:r>
            <a:r>
              <a:rPr lang="zh-CN" altLang="zh-CN" b="1" dirty="0">
                <a:solidFill>
                  <a:srgbClr val="002060"/>
                </a:solidFill>
                <a:latin typeface="楷体" panose="02010609060101010101" charset="-122"/>
                <a:ea typeface="楷体" panose="02010609060101010101" charset="-122"/>
                <a:cs typeface="楷体" panose="02010609060101010101" charset="-122"/>
              </a:rPr>
              <a:t>一个最进步、最革命、最有远大前途的阶级</a:t>
            </a:r>
            <a:r>
              <a:rPr lang="zh-CN" altLang="en-US" b="1" dirty="0">
                <a:solidFill>
                  <a:srgbClr val="002060"/>
                </a:solidFill>
                <a:latin typeface="楷体" panose="02010609060101010101" charset="-122"/>
                <a:ea typeface="楷体" panose="02010609060101010101" charset="-122"/>
                <a:cs typeface="楷体" panose="02010609060101010101" charset="-122"/>
              </a:rPr>
              <a:t>形成并</a:t>
            </a:r>
            <a:r>
              <a:rPr lang="zh-CN" altLang="zh-CN" b="1" dirty="0">
                <a:solidFill>
                  <a:srgbClr val="002060"/>
                </a:solidFill>
                <a:latin typeface="楷体" panose="02010609060101010101" charset="-122"/>
                <a:ea typeface="楷体" panose="02010609060101010101" charset="-122"/>
                <a:cs typeface="楷体" panose="02010609060101010101" charset="-122"/>
              </a:rPr>
              <a:t>发展壮大</a:t>
            </a:r>
            <a:r>
              <a:rPr lang="zh-CN" altLang="en-US" b="1" dirty="0">
                <a:solidFill>
                  <a:srgbClr val="002060"/>
                </a:solidFill>
                <a:latin typeface="楷体" panose="02010609060101010101" charset="-122"/>
                <a:ea typeface="楷体" panose="02010609060101010101" charset="-122"/>
                <a:cs typeface="楷体" panose="02010609060101010101" charset="-122"/>
              </a:rPr>
              <a:t>，</a:t>
            </a:r>
            <a:r>
              <a:rPr lang="zh-CN" altLang="zh-CN" b="1" dirty="0">
                <a:solidFill>
                  <a:srgbClr val="002060"/>
                </a:solidFill>
                <a:latin typeface="楷体" panose="02010609060101010101" charset="-122"/>
                <a:ea typeface="楷体" panose="02010609060101010101" charset="-122"/>
                <a:cs typeface="楷体" panose="02010609060101010101" charset="-122"/>
              </a:rPr>
              <a:t>为中国共产党的建立</a:t>
            </a:r>
            <a:r>
              <a:rPr lang="zh-CN" altLang="zh-CN" b="1" dirty="0">
                <a:solidFill>
                  <a:srgbClr val="C00000"/>
                </a:solidFill>
                <a:latin typeface="楷体" panose="02010609060101010101" charset="-122"/>
                <a:ea typeface="楷体" panose="02010609060101010101" charset="-122"/>
                <a:cs typeface="楷体" panose="02010609060101010101" charset="-122"/>
              </a:rPr>
              <a:t>奠定了阶级</a:t>
            </a:r>
            <a:r>
              <a:rPr lang="zh-CN" altLang="en-US" b="1" dirty="0">
                <a:solidFill>
                  <a:srgbClr val="C00000"/>
                </a:solidFill>
                <a:latin typeface="楷体" panose="02010609060101010101" charset="-122"/>
                <a:ea typeface="楷体" panose="02010609060101010101" charset="-122"/>
                <a:cs typeface="楷体" panose="02010609060101010101" charset="-122"/>
              </a:rPr>
              <a:t>基础。中国共产党</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领导工人阶级发挥革命力量。</a:t>
            </a:r>
            <a:endParaRPr lang="zh-CN" altLang="en-US" b="1" dirty="0">
              <a:solidFill>
                <a:srgbClr val="002060"/>
              </a:solidFill>
              <a:latin typeface="楷体" panose="02010609060101010101" charset="-122"/>
              <a:ea typeface="楷体" panose="02010609060101010101" charset="-122"/>
              <a:cs typeface="楷体" panose="02010609060101010101" charset="-122"/>
            </a:endParaRPr>
          </a:p>
          <a:p>
            <a:pPr lvl="0" defTabSz="685800">
              <a:lnSpc>
                <a:spcPct val="120000"/>
              </a:lnSpc>
              <a:spcBef>
                <a:spcPts val="750"/>
              </a:spcBef>
              <a:spcAft>
                <a:spcPts val="0"/>
              </a:spcAft>
            </a:pPr>
            <a:r>
              <a:rPr lang="en-US" altLang="zh-CN" b="1" dirty="0">
                <a:solidFill>
                  <a:srgbClr val="002060"/>
                </a:solidFill>
                <a:latin typeface="楷体" panose="02010609060101010101" charset="-122"/>
                <a:ea typeface="楷体" panose="02010609060101010101" charset="-122"/>
                <a:cs typeface="楷体" panose="02010609060101010101" charset="-122"/>
              </a:rPr>
              <a:t>    </a:t>
            </a:r>
            <a:r>
              <a:rPr lang="en-US" altLang="zh-CN" b="1" dirty="0">
                <a:solidFill>
                  <a:srgbClr val="C00000"/>
                </a:solidFill>
                <a:latin typeface="楷体" panose="02010609060101010101" charset="-122"/>
                <a:ea typeface="楷体" panose="02010609060101010101" charset="-122"/>
                <a:cs typeface="楷体" panose="02010609060101010101" charset="-122"/>
              </a:rPr>
              <a:t>马克</a:t>
            </a:r>
            <a:r>
              <a:rPr lang="zh-CN" altLang="en-US" b="1" dirty="0">
                <a:solidFill>
                  <a:srgbClr val="C00000"/>
                </a:solidFill>
                <a:latin typeface="楷体" panose="02010609060101010101" charset="-122"/>
                <a:ea typeface="楷体" panose="02010609060101010101" charset="-122"/>
                <a:cs typeface="楷体" panose="02010609060101010101" charset="-122"/>
              </a:rPr>
              <a:t>思主义与工人阶级的结合造就了中国共产党。（二者如何结合？</a:t>
            </a:r>
            <a:r>
              <a:rPr lang="en-US" altLang="zh-CN" b="1" dirty="0">
                <a:solidFill>
                  <a:srgbClr val="C00000"/>
                </a:solidFill>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早产论</a:t>
            </a:r>
            <a:r>
              <a:rPr lang="en-US" altLang="zh-CN" b="1" dirty="0">
                <a:solidFill>
                  <a:srgbClr val="C00000"/>
                </a:solidFill>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a:t>
            </a:r>
            <a:endParaRPr lang="en-US" altLang="zh-CN" b="1" dirty="0">
              <a:solidFill>
                <a:srgbClr val="002060"/>
              </a:solidFill>
              <a:latin typeface="楷体" panose="02010609060101010101" charset="-122"/>
              <a:ea typeface="楷体" panose="02010609060101010101" charset="-122"/>
              <a:cs typeface="楷体" panose="02010609060101010101" charset="-122"/>
            </a:endParaRPr>
          </a:p>
          <a:p>
            <a:pPr lvl="0" defTabSz="685800">
              <a:lnSpc>
                <a:spcPct val="120000"/>
              </a:lnSpc>
              <a:spcBef>
                <a:spcPts val="750"/>
              </a:spcBef>
              <a:spcAft>
                <a:spcPts val="0"/>
              </a:spcAft>
            </a:pPr>
            <a:r>
              <a:rPr lang="zh-CN" altLang="en-US" b="1" dirty="0" smtClean="0">
                <a:solidFill>
                  <a:srgbClr val="002060"/>
                </a:solidFill>
                <a:latin typeface="楷体" panose="02010609060101010101" charset="-122"/>
                <a:ea typeface="楷体" panose="02010609060101010101" charset="-122"/>
                <a:cs typeface="楷体" panose="02010609060101010101" charset="-122"/>
              </a:rPr>
              <a:t>    </a:t>
            </a:r>
            <a:r>
              <a:rPr lang="zh-CN" altLang="en-US" b="1" dirty="0" smtClean="0">
                <a:solidFill>
                  <a:srgbClr val="C00000"/>
                </a:solidFill>
                <a:latin typeface="黑体" panose="02010609060101010101" charset="-122"/>
                <a:ea typeface="黑体" panose="02010609060101010101" charset="-122"/>
                <a:cs typeface="楷体" panose="02010609060101010101" charset="-122"/>
              </a:rPr>
              <a:t>近代先进知识分子</a:t>
            </a:r>
            <a:r>
              <a:rPr lang="zh-CN" altLang="en-US" b="1" dirty="0">
                <a:solidFill>
                  <a:srgbClr val="C00000"/>
                </a:solidFill>
                <a:latin typeface="楷体" panose="02010609060101010101" charset="-122"/>
                <a:ea typeface="楷体" panose="02010609060101010101" charset="-122"/>
                <a:cs typeface="楷体" panose="02010609060101010101" charset="-122"/>
              </a:rPr>
              <a:t>是将马克思主义与工人阶级结合的桥梁。</a:t>
            </a:r>
            <a:r>
              <a:rPr lang="zh-CN" altLang="en-US" b="1" dirty="0">
                <a:solidFill>
                  <a:srgbClr val="002060"/>
                </a:solidFill>
                <a:latin typeface="楷体" panose="02010609060101010101" charset="-122"/>
                <a:ea typeface="楷体" panose="02010609060101010101" charset="-122"/>
                <a:cs typeface="楷体" panose="02010609060101010101" charset="-122"/>
              </a:rPr>
              <a:t>通过</a:t>
            </a:r>
            <a:r>
              <a:rPr lang="zh-CN" altLang="zh-CN" b="1" dirty="0">
                <a:solidFill>
                  <a:srgbClr val="002060"/>
                </a:solidFill>
                <a:latin typeface="楷体" panose="02010609060101010101" charset="-122"/>
                <a:ea typeface="楷体" panose="02010609060101010101" charset="-122"/>
                <a:cs typeface="楷体" panose="02010609060101010101" charset="-122"/>
              </a:rPr>
              <a:t>到工农群众中去宣讲</a:t>
            </a:r>
            <a:r>
              <a:rPr lang="zh-CN" altLang="zh-CN" b="1" dirty="0" smtClean="0">
                <a:solidFill>
                  <a:srgbClr val="002060"/>
                </a:solidFill>
                <a:latin typeface="楷体" panose="02010609060101010101" charset="-122"/>
                <a:ea typeface="楷体" panose="02010609060101010101" charset="-122"/>
                <a:cs typeface="楷体" panose="02010609060101010101" charset="-122"/>
              </a:rPr>
              <a:t>演说</a:t>
            </a:r>
            <a:r>
              <a:rPr lang="zh-CN" altLang="en-US" b="1" dirty="0" smtClean="0">
                <a:solidFill>
                  <a:srgbClr val="002060"/>
                </a:solidFill>
                <a:latin typeface="楷体" panose="02010609060101010101" charset="-122"/>
                <a:ea typeface="楷体" panose="02010609060101010101" charset="-122"/>
                <a:cs typeface="楷体" panose="02010609060101010101" charset="-122"/>
              </a:rPr>
              <a:t>、</a:t>
            </a:r>
            <a:r>
              <a:rPr lang="zh-CN" altLang="zh-CN" b="1" dirty="0" smtClean="0">
                <a:solidFill>
                  <a:srgbClr val="002060"/>
                </a:solidFill>
                <a:latin typeface="楷体" panose="02010609060101010101" charset="-122"/>
                <a:ea typeface="楷体" panose="02010609060101010101" charset="-122"/>
                <a:cs typeface="楷体" panose="02010609060101010101" charset="-122"/>
              </a:rPr>
              <a:t>调查研究</a:t>
            </a:r>
            <a:r>
              <a:rPr lang="zh-CN" altLang="en-US" b="1" dirty="0">
                <a:solidFill>
                  <a:srgbClr val="002060"/>
                </a:solidFill>
                <a:latin typeface="楷体" panose="02010609060101010101" charset="-122"/>
                <a:ea typeface="楷体" panose="02010609060101010101" charset="-122"/>
                <a:cs typeface="楷体" panose="02010609060101010101" charset="-122"/>
              </a:rPr>
              <a:t>、</a:t>
            </a:r>
            <a:r>
              <a:rPr lang="zh-CN" altLang="zh-CN" b="1" dirty="0" smtClean="0">
                <a:solidFill>
                  <a:srgbClr val="002060"/>
                </a:solidFill>
                <a:latin typeface="楷体" panose="02010609060101010101" charset="-122"/>
                <a:ea typeface="楷体" panose="02010609060101010101" charset="-122"/>
                <a:cs typeface="楷体" panose="02010609060101010101" charset="-122"/>
              </a:rPr>
              <a:t>创办</a:t>
            </a:r>
            <a:r>
              <a:rPr lang="zh-CN" altLang="zh-CN" b="1" dirty="0">
                <a:solidFill>
                  <a:srgbClr val="002060"/>
                </a:solidFill>
                <a:latin typeface="楷体" panose="02010609060101010101" charset="-122"/>
                <a:ea typeface="楷体" panose="02010609060101010101" charset="-122"/>
                <a:cs typeface="楷体" panose="02010609060101010101" charset="-122"/>
              </a:rPr>
              <a:t>工人</a:t>
            </a:r>
            <a:r>
              <a:rPr lang="zh-CN" altLang="zh-CN" b="1" dirty="0" smtClean="0">
                <a:solidFill>
                  <a:srgbClr val="002060"/>
                </a:solidFill>
                <a:latin typeface="楷体" panose="02010609060101010101" charset="-122"/>
                <a:ea typeface="楷体" panose="02010609060101010101" charset="-122"/>
                <a:cs typeface="楷体" panose="02010609060101010101" charset="-122"/>
              </a:rPr>
              <a:t>刊物</a:t>
            </a:r>
            <a:r>
              <a:rPr lang="zh-CN" altLang="en-US" b="1" dirty="0">
                <a:solidFill>
                  <a:srgbClr val="002060"/>
                </a:solidFill>
                <a:latin typeface="楷体" panose="02010609060101010101" charset="-122"/>
                <a:ea typeface="楷体" panose="02010609060101010101" charset="-122"/>
                <a:cs typeface="楷体" panose="02010609060101010101" charset="-122"/>
              </a:rPr>
              <a:t>、</a:t>
            </a:r>
            <a:r>
              <a:rPr lang="zh-CN" altLang="zh-CN" b="1" dirty="0" smtClean="0">
                <a:solidFill>
                  <a:srgbClr val="002060"/>
                </a:solidFill>
                <a:latin typeface="楷体" panose="02010609060101010101" charset="-122"/>
                <a:ea typeface="楷体" panose="02010609060101010101" charset="-122"/>
                <a:cs typeface="楷体" panose="02010609060101010101" charset="-122"/>
              </a:rPr>
              <a:t>工人</a:t>
            </a:r>
            <a:r>
              <a:rPr lang="zh-CN" altLang="zh-CN" b="1" dirty="0">
                <a:solidFill>
                  <a:srgbClr val="002060"/>
                </a:solidFill>
                <a:latin typeface="楷体" panose="02010609060101010101" charset="-122"/>
                <a:ea typeface="楷体" panose="02010609060101010101" charset="-122"/>
                <a:cs typeface="楷体" panose="02010609060101010101" charset="-122"/>
              </a:rPr>
              <a:t>补习</a:t>
            </a:r>
            <a:r>
              <a:rPr lang="zh-CN" altLang="zh-CN" b="1" dirty="0" smtClean="0">
                <a:solidFill>
                  <a:srgbClr val="002060"/>
                </a:solidFill>
                <a:latin typeface="楷体" panose="02010609060101010101" charset="-122"/>
                <a:ea typeface="楷体" panose="02010609060101010101" charset="-122"/>
                <a:cs typeface="楷体" panose="02010609060101010101" charset="-122"/>
              </a:rPr>
              <a:t>学校</a:t>
            </a:r>
            <a:r>
              <a:rPr lang="zh-CN" altLang="en-US" b="1" dirty="0">
                <a:solidFill>
                  <a:srgbClr val="002060"/>
                </a:solidFill>
                <a:latin typeface="楷体" panose="02010609060101010101" charset="-122"/>
                <a:ea typeface="楷体" panose="02010609060101010101" charset="-122"/>
                <a:cs typeface="楷体" panose="02010609060101010101" charset="-122"/>
              </a:rPr>
              <a:t>、</a:t>
            </a:r>
            <a:r>
              <a:rPr lang="zh-CN" altLang="zh-CN" b="1" dirty="0" smtClean="0">
                <a:solidFill>
                  <a:srgbClr val="002060"/>
                </a:solidFill>
                <a:latin typeface="楷体" panose="02010609060101010101" charset="-122"/>
                <a:ea typeface="楷体" panose="02010609060101010101" charset="-122"/>
                <a:cs typeface="楷体" panose="02010609060101010101" charset="-122"/>
              </a:rPr>
              <a:t>建立</a:t>
            </a:r>
            <a:r>
              <a:rPr lang="zh-CN" altLang="zh-CN" b="1" dirty="0">
                <a:solidFill>
                  <a:srgbClr val="002060"/>
                </a:solidFill>
                <a:latin typeface="楷体" panose="02010609060101010101" charset="-122"/>
                <a:ea typeface="楷体" panose="02010609060101010101" charset="-122"/>
                <a:cs typeface="楷体" panose="02010609060101010101" charset="-122"/>
              </a:rPr>
              <a:t>工会</a:t>
            </a:r>
            <a:r>
              <a:rPr lang="zh-CN" altLang="en-US" b="1" dirty="0">
                <a:solidFill>
                  <a:srgbClr val="002060"/>
                </a:solidFill>
                <a:latin typeface="楷体" panose="02010609060101010101" charset="-122"/>
                <a:ea typeface="楷体" panose="02010609060101010101" charset="-122"/>
                <a:cs typeface="楷体" panose="02010609060101010101" charset="-122"/>
              </a:rPr>
              <a:t>等，推进了马克思主义与工人运动历史性的</a:t>
            </a:r>
            <a:r>
              <a:rPr lang="zh-CN" altLang="en-US" b="1" dirty="0" smtClean="0">
                <a:solidFill>
                  <a:srgbClr val="002060"/>
                </a:solidFill>
                <a:latin typeface="楷体" panose="02010609060101010101" charset="-122"/>
                <a:ea typeface="楷体" panose="02010609060101010101" charset="-122"/>
                <a:cs typeface="楷体" panose="02010609060101010101" charset="-122"/>
              </a:rPr>
              <a:t>结合。</a:t>
            </a:r>
            <a:endParaRPr lang="zh-CN" altLang="en-US" b="1" dirty="0" smtClean="0">
              <a:solidFill>
                <a:srgbClr val="002060"/>
              </a:solidFill>
              <a:latin typeface="楷体" panose="02010609060101010101" charset="-122"/>
              <a:ea typeface="楷体" panose="02010609060101010101" charset="-122"/>
              <a:cs typeface="楷体" panose="02010609060101010101" charset="-122"/>
            </a:endParaRPr>
          </a:p>
        </p:txBody>
      </p:sp>
      <p:pic>
        <p:nvPicPr>
          <p:cNvPr id="105" name="图片 104"/>
          <p:cNvPicPr/>
          <p:nvPr>
            <p:custDataLst>
              <p:tags r:id="rId1"/>
            </p:custDataLst>
          </p:nvPr>
        </p:nvPicPr>
        <p:blipFill>
          <a:blip r:embed="rId2"/>
          <a:stretch>
            <a:fillRect/>
          </a:stretch>
        </p:blipFill>
        <p:spPr>
          <a:xfrm>
            <a:off x="7078980" y="4572000"/>
            <a:ext cx="2858135" cy="1927860"/>
          </a:xfrm>
          <a:prstGeom prst="rect">
            <a:avLst/>
          </a:prstGeom>
          <a:noFill/>
          <a:ln w="9525">
            <a:noFill/>
          </a:ln>
        </p:spPr>
      </p:pic>
      <p:pic>
        <p:nvPicPr>
          <p:cNvPr id="106" name="图片 105"/>
          <p:cNvPicPr/>
          <p:nvPr>
            <p:custDataLst>
              <p:tags r:id="rId3"/>
            </p:custDataLst>
          </p:nvPr>
        </p:nvPicPr>
        <p:blipFill>
          <a:blip r:embed="rId4"/>
          <a:srcRect l="2056" t="1301" r="-2056" b="-1301"/>
          <a:stretch>
            <a:fillRect/>
          </a:stretch>
        </p:blipFill>
        <p:spPr>
          <a:xfrm>
            <a:off x="1732915" y="4572000"/>
            <a:ext cx="2898140" cy="1927860"/>
          </a:xfrm>
          <a:prstGeom prst="rect">
            <a:avLst/>
          </a:prstGeom>
          <a:noFill/>
          <a:ln w="9525">
            <a:noFill/>
          </a:ln>
        </p:spPr>
      </p:pic>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0185" y="764540"/>
            <a:ext cx="11771630" cy="615188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sz="2400" b="1" dirty="0" smtClean="0">
                <a:solidFill>
                  <a:srgbClr val="C00000"/>
                </a:solidFill>
                <a:latin typeface="黑体" panose="02010609060101010101" charset="-122"/>
                <a:ea typeface="黑体" panose="02010609060101010101" charset="-122"/>
                <a:cs typeface="楷体" panose="02010609060101010101" charset="-122"/>
                <a:sym typeface="+mn-ea"/>
              </a:rPr>
              <a:t>《春天的故事》</a:t>
            </a:r>
            <a:r>
              <a:rPr lang="zh-CN" altLang="en-US" b="1" dirty="0" smtClean="0">
                <a:latin typeface="楷体" panose="02010609060101010101" charset="-122"/>
                <a:ea typeface="楷体" panose="02010609060101010101" charset="-122"/>
                <a:cs typeface="楷体" panose="02010609060101010101" charset="-122"/>
                <a:sym typeface="+mn-ea"/>
              </a:rPr>
              <a:t> （中国改革开放代表曲）</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1979年</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那是一个春天</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有一位老人在中国的南海边画了一个圈</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神话般地崛起座座城</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奇迹般聚起座座金山</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春雷啊唤醒了长城内外</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春晖啊暖透了大江两岸</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啊 中国 啊 中国</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你迈开了气壮山河的新步伐</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你迈开了气壮山河的新步伐</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走进万象更新的春天</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latin typeface="楷体" panose="02010609060101010101" charset="-122"/>
              <a:ea typeface="楷体" panose="02010609060101010101" charset="-122"/>
              <a:cs typeface="楷体" panose="02010609060101010101" charset="-122"/>
              <a:sym typeface="+mn-ea"/>
            </a:endParaRPr>
          </a:p>
        </p:txBody>
      </p:sp>
      <p:sp>
        <p:nvSpPr>
          <p:cNvPr id="4" name="文本框 3"/>
          <p:cNvSpPr txBox="1"/>
          <p:nvPr/>
        </p:nvSpPr>
        <p:spPr>
          <a:xfrm>
            <a:off x="4398010" y="1703705"/>
            <a:ext cx="3869690" cy="5154295"/>
          </a:xfrm>
          <a:prstGeom prst="rect">
            <a:avLst/>
          </a:prstGeom>
          <a:noFill/>
        </p:spPr>
        <p:txBody>
          <a:bodyPr wrap="square" rtlCol="0" anchor="t">
            <a:spAutoFit/>
          </a:bodyPr>
          <a:p>
            <a:pPr>
              <a:lnSpc>
                <a:spcPct val="150000"/>
              </a:lnSpc>
            </a:pP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1992年</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又是一个春天</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有一位老人在中国的南海边写下诗篇</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天地间荡起滚滚春潮</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征途上扬起浩浩风帆</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春风啊吹绿了东方神州</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春雨啊滋润了华夏故园</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啊 中国 啊 中国</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你展开了一幅百年的新画卷</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你展开了一幅百年的新画卷</a:t>
            </a:r>
            <a:endParaRPr lang="zh-CN" altLang="en-US" b="1" dirty="0" smtClean="0">
              <a:latin typeface="楷体" panose="02010609060101010101" charset="-122"/>
              <a:ea typeface="楷体" panose="02010609060101010101" charset="-122"/>
              <a:cs typeface="楷体" panose="02010609060101010101" charset="-122"/>
              <a:sym typeface="+mn-ea"/>
            </a:endParaRPr>
          </a:p>
          <a:p>
            <a:pPr algn="l">
              <a:lnSpc>
                <a:spcPct val="140000"/>
              </a:lnSpc>
              <a:spcBef>
                <a:spcPts val="0"/>
              </a:spcBef>
              <a:spcAft>
                <a:spcPts val="0"/>
              </a:spcAft>
              <a:buClrTx/>
              <a:buSzTx/>
              <a:buNone/>
            </a:pPr>
            <a:r>
              <a:rPr lang="zh-CN" altLang="en-US" b="1" dirty="0" smtClean="0">
                <a:latin typeface="楷体" panose="02010609060101010101" charset="-122"/>
                <a:ea typeface="楷体" panose="02010609060101010101" charset="-122"/>
                <a:cs typeface="楷体" panose="02010609060101010101" charset="-122"/>
                <a:sym typeface="+mn-ea"/>
              </a:rPr>
              <a:t>捧出万紫千红的春天</a:t>
            </a:r>
            <a:endParaRPr lang="zh-CN" altLang="en-US" b="1" dirty="0" smtClean="0">
              <a:latin typeface="楷体" panose="02010609060101010101" charset="-122"/>
              <a:ea typeface="楷体" panose="02010609060101010101" charset="-122"/>
              <a:cs typeface="楷体" panose="02010609060101010101" charset="-122"/>
              <a:sym typeface="+mn-ea"/>
            </a:endParaRPr>
          </a:p>
          <a:p>
            <a:pPr algn="l">
              <a:lnSpc>
                <a:spcPct val="140000"/>
              </a:lnSpc>
              <a:spcBef>
                <a:spcPts val="0"/>
              </a:spcBef>
              <a:spcAft>
                <a:spcPts val="0"/>
              </a:spcAft>
              <a:buClrTx/>
              <a:buSzTx/>
              <a:buNone/>
            </a:pPr>
            <a:r>
              <a:rPr lang="zh-CN" altLang="en-US" b="1" dirty="0" smtClean="0">
                <a:latin typeface="楷体" panose="02010609060101010101" charset="-122"/>
                <a:ea typeface="楷体" panose="02010609060101010101" charset="-122"/>
                <a:cs typeface="楷体" panose="02010609060101010101" charset="-122"/>
              </a:rPr>
              <a:t>啊</a:t>
            </a:r>
            <a:endParaRPr lang="zh-CN" altLang="en-US" b="1" dirty="0" smtClean="0">
              <a:latin typeface="楷体" panose="02010609060101010101" charset="-122"/>
              <a:ea typeface="楷体" panose="02010609060101010101" charset="-122"/>
              <a:cs typeface="楷体" panose="02010609060101010101" charset="-122"/>
            </a:endParaRPr>
          </a:p>
        </p:txBody>
      </p:sp>
      <p:pic>
        <p:nvPicPr>
          <p:cNvPr id="101" name="图片 100">
            <a:hlinkClick r:id="rId1" action="ppaction://hlinkfile"/>
          </p:cNvPr>
          <p:cNvPicPr/>
          <p:nvPr/>
        </p:nvPicPr>
        <p:blipFill>
          <a:blip r:embed="rId2"/>
          <a:stretch>
            <a:fillRect/>
          </a:stretch>
        </p:blipFill>
        <p:spPr>
          <a:xfrm>
            <a:off x="8385810" y="2428875"/>
            <a:ext cx="3596005" cy="3458210"/>
          </a:xfrm>
          <a:prstGeom prst="rect">
            <a:avLst/>
          </a:prstGeom>
          <a:noFill/>
          <a:ln w="9525">
            <a:noFill/>
          </a:ln>
        </p:spPr>
      </p:pic>
      <p:sp>
        <p:nvSpPr>
          <p:cNvPr id="5" name="文本框 4"/>
          <p:cNvSpPr txBox="1"/>
          <p:nvPr/>
        </p:nvSpPr>
        <p:spPr>
          <a:xfrm>
            <a:off x="7430770" y="6044565"/>
            <a:ext cx="4398010" cy="645160"/>
          </a:xfrm>
          <a:prstGeom prst="rect">
            <a:avLst/>
          </a:prstGeom>
          <a:noFill/>
        </p:spPr>
        <p:txBody>
          <a:bodyPr wrap="square" rtlCol="0" anchor="t">
            <a:spAutoFit/>
          </a:bodyPr>
          <a:p>
            <a:r>
              <a:rPr lang="zh-CN" altLang="en-US">
                <a:solidFill>
                  <a:schemeClr val="bg1"/>
                </a:solidFill>
              </a:rPr>
              <a:t>https://www.bilibili.com/video/BV1L4411X7Nq?share_source=copy_web</a:t>
            </a:r>
            <a:endParaRPr lang="zh-CN" altLang="en-US">
              <a:solidFill>
                <a:schemeClr val="bg1"/>
              </a:solidFill>
            </a:endParaRPr>
          </a:p>
        </p:txBody>
      </p:sp>
      <p:sp>
        <p:nvSpPr>
          <p:cNvPr id="7"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【3】1997</a:t>
            </a:r>
            <a:r>
              <a:rPr lang="zh-CN" altLang="en-US" b="1" dirty="0" smtClean="0">
                <a:latin typeface="楷体" panose="02010609060101010101" charset="-122"/>
                <a:ea typeface="楷体" panose="02010609060101010101" charset="-122"/>
                <a:cs typeface="楷体" panose="02010609060101010101" charset="-122"/>
                <a:sym typeface="+mn-ea"/>
              </a:rPr>
              <a:t>年党的十五</a:t>
            </a:r>
            <a:r>
              <a:rPr lang="zh-CN" altLang="en-US" b="1" dirty="0">
                <a:latin typeface="楷体" panose="02010609060101010101" charset="-122"/>
                <a:ea typeface="楷体" panose="02010609060101010101" charset="-122"/>
                <a:cs typeface="楷体" panose="02010609060101010101" charset="-122"/>
                <a:sym typeface="+mn-ea"/>
              </a:rPr>
              <a:t>大，冲破了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“姓公姓私”</a:t>
            </a:r>
            <a:r>
              <a:rPr lang="zh-CN" altLang="en-US" b="1" dirty="0">
                <a:latin typeface="楷体" panose="02010609060101010101" charset="-122"/>
                <a:ea typeface="楷体" panose="02010609060101010101" charset="-122"/>
                <a:cs typeface="楷体" panose="02010609060101010101" charset="-122"/>
                <a:sym typeface="+mn-ea"/>
              </a:rPr>
              <a:t>的束缚，提出公有制可以而且应当多样化。</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1995-1997</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年</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对私营经济的指责</a:t>
            </a:r>
            <a:endParaRPr lang="zh-CN" altLang="en-US" b="1" dirty="0" smtClean="0">
              <a:latin typeface="楷体" panose="02010609060101010101" charset="-122"/>
              <a:ea typeface="楷体" panose="02010609060101010101" charset="-122"/>
              <a:cs typeface="楷体" panose="02010609060101010101" charset="-122"/>
              <a:sym typeface="+mn-ea"/>
            </a:endParaRPr>
          </a:p>
        </p:txBody>
      </p:sp>
      <p:sp>
        <p:nvSpPr>
          <p:cNvPr id="4" name="文本框 3"/>
          <p:cNvSpPr txBox="1"/>
          <p:nvPr/>
        </p:nvSpPr>
        <p:spPr>
          <a:xfrm>
            <a:off x="367030" y="2535555"/>
            <a:ext cx="11457940" cy="3830955"/>
          </a:xfrm>
          <a:prstGeom prst="rect">
            <a:avLst/>
          </a:prstGeom>
          <a:noFill/>
        </p:spPr>
        <p:txBody>
          <a:bodyPr wrap="square" rtlCol="0" anchor="t">
            <a:spAutoFit/>
          </a:bodyPr>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1995</a:t>
            </a:r>
            <a:r>
              <a:rPr lang="zh-CN" altLang="en-US" b="1" dirty="0" smtClean="0">
                <a:latin typeface="楷体" panose="02010609060101010101" charset="-122"/>
                <a:ea typeface="楷体" panose="02010609060101010101" charset="-122"/>
                <a:cs typeface="楷体" panose="02010609060101010101" charset="-122"/>
                <a:sym typeface="+mn-ea"/>
              </a:rPr>
              <a:t>年春，《影响我国国家安全的若干因素》。近年来我国所有制结构发生变动，私营个体将升为未亡人分之一，</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私营经济的比重超过了一定的度，就会对我国经济基础的质产生严重的影响</a:t>
            </a:r>
            <a:r>
              <a:rPr lang="zh-CN" altLang="en-US"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资产阶级的形成是对我国无产阶级专政的潜在威胁</a:t>
            </a:r>
            <a:r>
              <a:rPr lang="zh-CN" altLang="en-US" b="1" dirty="0" smtClean="0">
                <a:latin typeface="楷体" panose="02010609060101010101" charset="-122"/>
                <a:ea typeface="楷体" panose="02010609060101010101" charset="-122"/>
                <a:cs typeface="楷体" panose="02010609060101010101" charset="-122"/>
                <a:sym typeface="+mn-ea"/>
              </a:rPr>
              <a:t>。在条件尚不具备时，资产阶级会积极介入共产党内部斗争，打击党内走社会主义道路的改革派，支持党内走资本主义道路的改革派。一旦条件成熟，就会在国际资产阶级的支持与配合下，把整个共产党连锅端，以直接的公开的资产阶级专政代替无产阶级专政。</a:t>
            </a:r>
            <a:endParaRPr lang="zh-CN" altLang="en-US" b="1" dirty="0" smtClean="0">
              <a:latin typeface="楷体" panose="02010609060101010101" charset="-122"/>
              <a:ea typeface="楷体" panose="02010609060101010101" charset="-122"/>
              <a:cs typeface="楷体" panose="02010609060101010101" charset="-122"/>
            </a:endParaRPr>
          </a:p>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rPr>
              <a:t>    1995</a:t>
            </a:r>
            <a:r>
              <a:rPr lang="zh-CN" altLang="en-US" b="1" dirty="0" smtClean="0">
                <a:latin typeface="楷体" panose="02010609060101010101" charset="-122"/>
                <a:ea typeface="楷体" panose="02010609060101010101" charset="-122"/>
                <a:cs typeface="楷体" panose="02010609060101010101" charset="-122"/>
              </a:rPr>
              <a:t>年夏秋之际，《未来一二十年我国国家安全的内外形势及主要威胁的初步探讨》。</a:t>
            </a:r>
            <a:r>
              <a:rPr lang="en-US" altLang="zh-CN" b="1" dirty="0" smtClean="0">
                <a:latin typeface="楷体" panose="02010609060101010101" charset="-122"/>
                <a:ea typeface="楷体" panose="02010609060101010101" charset="-122"/>
                <a:cs typeface="楷体" panose="02010609060101010101" charset="-122"/>
              </a:rPr>
              <a:t>近年来，在某些直接和间接的私有化口号和措施的鼓励支持下，</a:t>
            </a:r>
            <a:r>
              <a:rPr lang="en-US" altLang="zh-CN" b="1" dirty="0" smtClean="0">
                <a:solidFill>
                  <a:srgbClr val="C00000"/>
                </a:solidFill>
                <a:latin typeface="楷体" panose="02010609060101010101" charset="-122"/>
                <a:ea typeface="楷体" panose="02010609060101010101" charset="-122"/>
                <a:cs typeface="楷体" panose="02010609060101010101" charset="-122"/>
              </a:rPr>
              <a:t>我国私营企业迅猛发展，在南方数省已占据主体地位</a:t>
            </a:r>
            <a:r>
              <a:rPr lang="zh-CN" altLang="en-US" b="1" dirty="0" smtClean="0">
                <a:latin typeface="楷体" panose="02010609060101010101" charset="-122"/>
                <a:ea typeface="楷体" panose="02010609060101010101" charset="-122"/>
                <a:cs typeface="楷体" panose="02010609060101010101" charset="-122"/>
              </a:rPr>
              <a:t>。</a:t>
            </a:r>
            <a:r>
              <a:rPr lang="en-US" altLang="zh-CN" b="1" dirty="0" smtClean="0">
                <a:latin typeface="楷体" panose="02010609060101010101" charset="-122"/>
                <a:ea typeface="楷体" panose="02010609060101010101" charset="-122"/>
                <a:cs typeface="楷体" panose="02010609060101010101" charset="-122"/>
              </a:rPr>
              <a:t>社会财富向少数人手中迅速集中的事实再次表明，在我国，</a:t>
            </a:r>
            <a:r>
              <a:rPr lang="en-US" altLang="zh-CN" b="1" dirty="0" smtClean="0">
                <a:solidFill>
                  <a:srgbClr val="C00000"/>
                </a:solidFill>
                <a:latin typeface="楷体" panose="02010609060101010101" charset="-122"/>
                <a:ea typeface="楷体" panose="02010609060101010101" charset="-122"/>
                <a:cs typeface="楷体" panose="02010609060101010101" charset="-122"/>
              </a:rPr>
              <a:t>一个新的资产阶级已经或正在形成，阶级斗争有可能重新上升为我国社会的主要矛盾。</a:t>
            </a:r>
            <a:endParaRPr lang="en-US" altLang="zh-CN" b="1" dirty="0" smtClean="0">
              <a:solidFill>
                <a:srgbClr val="C00000"/>
              </a:solidFill>
              <a:latin typeface="楷体" panose="02010609060101010101" charset="-122"/>
              <a:ea typeface="楷体" panose="02010609060101010101" charset="-122"/>
              <a:cs typeface="楷体" panose="02010609060101010101" charset="-122"/>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【3】1997</a:t>
            </a:r>
            <a:r>
              <a:rPr lang="zh-CN" altLang="en-US" b="1" dirty="0" smtClean="0">
                <a:latin typeface="楷体" panose="02010609060101010101" charset="-122"/>
                <a:ea typeface="楷体" panose="02010609060101010101" charset="-122"/>
                <a:cs typeface="楷体" panose="02010609060101010101" charset="-122"/>
                <a:sym typeface="+mn-ea"/>
              </a:rPr>
              <a:t>年党的十五</a:t>
            </a:r>
            <a:r>
              <a:rPr lang="zh-CN" altLang="en-US" b="1" dirty="0">
                <a:latin typeface="楷体" panose="02010609060101010101" charset="-122"/>
                <a:ea typeface="楷体" panose="02010609060101010101" charset="-122"/>
                <a:cs typeface="楷体" panose="02010609060101010101" charset="-122"/>
                <a:sym typeface="+mn-ea"/>
              </a:rPr>
              <a:t>大，冲破了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“姓公姓私”</a:t>
            </a:r>
            <a:r>
              <a:rPr lang="zh-CN" altLang="en-US" b="1" dirty="0">
                <a:latin typeface="楷体" panose="02010609060101010101" charset="-122"/>
                <a:ea typeface="楷体" panose="02010609060101010101" charset="-122"/>
                <a:cs typeface="楷体" panose="02010609060101010101" charset="-122"/>
                <a:sym typeface="+mn-ea"/>
              </a:rPr>
              <a:t>的束缚，提出公有制可以而且应当多样化。</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1995-1997</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年</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对私营经济的指责</a:t>
            </a:r>
            <a:endParaRPr lang="zh-CN" altLang="en-US" b="1" dirty="0" smtClean="0">
              <a:latin typeface="楷体" panose="02010609060101010101" charset="-122"/>
              <a:ea typeface="楷体" panose="02010609060101010101" charset="-122"/>
              <a:cs typeface="楷体" panose="02010609060101010101" charset="-122"/>
              <a:sym typeface="+mn-ea"/>
            </a:endParaRPr>
          </a:p>
        </p:txBody>
      </p:sp>
      <p:sp>
        <p:nvSpPr>
          <p:cNvPr id="4" name="文本框 3"/>
          <p:cNvSpPr txBox="1"/>
          <p:nvPr/>
        </p:nvSpPr>
        <p:spPr>
          <a:xfrm>
            <a:off x="227965" y="2637790"/>
            <a:ext cx="11610975" cy="3830955"/>
          </a:xfrm>
          <a:prstGeom prst="rect">
            <a:avLst/>
          </a:prstGeom>
          <a:noFill/>
        </p:spPr>
        <p:txBody>
          <a:bodyPr wrap="square" rtlCol="0" anchor="t">
            <a:spAutoFit/>
          </a:bodyPr>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rPr>
              <a:t>    1996</a:t>
            </a:r>
            <a:r>
              <a:rPr lang="zh-CN" altLang="en-US" b="1" dirty="0" smtClean="0">
                <a:latin typeface="楷体" panose="02010609060101010101" charset="-122"/>
                <a:ea typeface="楷体" panose="02010609060101010101" charset="-122"/>
                <a:cs typeface="楷体" panose="02010609060101010101" charset="-122"/>
              </a:rPr>
              <a:t>年，《关于坚持公有制主体地位的若干理论和政策问题》。坚持公有制主体地位，就是要保住几十万个中、小国有企业的“国”字头，小企业也不能放。因为小企业占工业企业总数的96%。</a:t>
            </a:r>
            <a:r>
              <a:rPr lang="zh-CN" altLang="en-US" b="1" dirty="0" smtClean="0">
                <a:solidFill>
                  <a:srgbClr val="C00000"/>
                </a:solidFill>
                <a:latin typeface="楷体" panose="02010609060101010101" charset="-122"/>
                <a:ea typeface="楷体" panose="02010609060101010101" charset="-122"/>
                <a:cs typeface="楷体" panose="02010609060101010101" charset="-122"/>
              </a:rPr>
              <a:t>如果小企业私有化，就会使绝大多数职工生活在非公有经济关系中，工人阶级的绝大多数就成为雇佣劳动者。因此，党中央和国务院制定的“抓大放小”的方针有问题。</a:t>
            </a:r>
            <a:endParaRPr lang="zh-CN" altLang="en-US" b="1" dirty="0" smtClean="0">
              <a:solidFill>
                <a:srgbClr val="C00000"/>
              </a:solidFill>
              <a:latin typeface="楷体" panose="02010609060101010101" charset="-122"/>
              <a:ea typeface="楷体" panose="02010609060101010101" charset="-122"/>
              <a:cs typeface="楷体" panose="02010609060101010101" charset="-122"/>
            </a:endParaRPr>
          </a:p>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党中央认为，个体私营经济是有益的重要的补充。反对者认为，</a:t>
            </a:r>
            <a:r>
              <a:rPr lang="zh-CN" altLang="en-US" b="1" dirty="0" smtClean="0">
                <a:solidFill>
                  <a:srgbClr val="C00000"/>
                </a:solidFill>
                <a:latin typeface="楷体" panose="02010609060101010101" charset="-122"/>
                <a:ea typeface="楷体" panose="02010609060101010101" charset="-122"/>
                <a:cs typeface="楷体" panose="02010609060101010101" charset="-122"/>
              </a:rPr>
              <a:t>私有制经济将成为新生资产阶级政治要求的经济后盾。</a:t>
            </a:r>
            <a:endParaRPr lang="zh-CN" altLang="en-US" b="1" dirty="0" smtClean="0">
              <a:solidFill>
                <a:srgbClr val="C00000"/>
              </a:solidFill>
              <a:latin typeface="楷体" panose="02010609060101010101" charset="-122"/>
              <a:ea typeface="楷体" panose="02010609060101010101" charset="-122"/>
              <a:cs typeface="楷体" panose="02010609060101010101" charset="-122"/>
            </a:endParaRPr>
          </a:p>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党中央主张，股份只是现代企业的一种组织形式，资本主义可以用，社会主义也可以用。反对者认为，</a:t>
            </a:r>
            <a:r>
              <a:rPr lang="zh-CN" altLang="en-US" b="1" dirty="0" smtClean="0">
                <a:solidFill>
                  <a:srgbClr val="C00000"/>
                </a:solidFill>
                <a:latin typeface="楷体" panose="02010609060101010101" charset="-122"/>
                <a:ea typeface="楷体" panose="02010609060101010101" charset="-122"/>
                <a:cs typeface="楷体" panose="02010609060101010101" charset="-122"/>
              </a:rPr>
              <a:t>用股份制来改造社会主义公有制达到私有化的目的，这是历史的倒退。</a:t>
            </a:r>
            <a:endParaRPr lang="zh-CN" altLang="en-US" b="1" dirty="0" smtClean="0">
              <a:solidFill>
                <a:srgbClr val="C00000"/>
              </a:solidFill>
              <a:latin typeface="楷体" panose="02010609060101010101" charset="-122"/>
              <a:ea typeface="楷体" panose="02010609060101010101" charset="-122"/>
              <a:cs typeface="楷体" panose="02010609060101010101" charset="-122"/>
            </a:endParaRPr>
          </a:p>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批判者们力图通过舆论影响十五大决策，使私营经济政策发生倒退。</a:t>
            </a:r>
            <a:endParaRPr lang="zh-CN" altLang="en-US" b="1" dirty="0" smtClean="0">
              <a:latin typeface="楷体" panose="02010609060101010101" charset="-122"/>
              <a:ea typeface="楷体" panose="02010609060101010101" charset="-122"/>
              <a:cs typeface="楷体" panose="02010609060101010101" charset="-122"/>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889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0820" y="897890"/>
            <a:ext cx="11771630" cy="510286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【3】1997</a:t>
            </a:r>
            <a:r>
              <a:rPr lang="zh-CN" altLang="en-US" b="1" dirty="0" smtClean="0">
                <a:latin typeface="楷体" panose="02010609060101010101" charset="-122"/>
                <a:ea typeface="楷体" panose="02010609060101010101" charset="-122"/>
                <a:cs typeface="楷体" panose="02010609060101010101" charset="-122"/>
                <a:sym typeface="+mn-ea"/>
              </a:rPr>
              <a:t>年党的十五</a:t>
            </a:r>
            <a:r>
              <a:rPr lang="zh-CN" altLang="en-US" b="1" dirty="0">
                <a:latin typeface="楷体" panose="02010609060101010101" charset="-122"/>
                <a:ea typeface="楷体" panose="02010609060101010101" charset="-122"/>
                <a:cs typeface="楷体" panose="02010609060101010101" charset="-122"/>
                <a:sym typeface="+mn-ea"/>
              </a:rPr>
              <a:t>大，冲破了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“姓公姓私”</a:t>
            </a:r>
            <a:r>
              <a:rPr lang="zh-CN" altLang="en-US" b="1" dirty="0">
                <a:latin typeface="楷体" panose="02010609060101010101" charset="-122"/>
                <a:ea typeface="楷体" panose="02010609060101010101" charset="-122"/>
                <a:cs typeface="楷体" panose="02010609060101010101" charset="-122"/>
                <a:sym typeface="+mn-ea"/>
              </a:rPr>
              <a:t>的束缚，提出公有制可以而且应当多样化。</a:t>
            </a:r>
            <a:endParaRPr lang="zh-CN" altLang="en-US" b="1" dirty="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公有制</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就是社会主义</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、私有制</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就是资本主义</a:t>
            </a:r>
            <a:r>
              <a:rPr lang="en-US" altLang="zh-CN"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的观念根深蒂固</a:t>
            </a:r>
            <a:endPar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7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理论上，</a:t>
            </a:r>
            <a:r>
              <a:rPr lang="zh-CN" altLang="en-US" b="1" dirty="0" smtClean="0">
                <a:latin typeface="楷体" panose="02010609060101010101" charset="-122"/>
                <a:ea typeface="楷体" panose="02010609060101010101" charset="-122"/>
                <a:cs typeface="楷体" panose="02010609060101010101" charset="-122"/>
                <a:sym typeface="+mn-ea"/>
              </a:rPr>
              <a:t>马克思恩格斯关注生产资料所有制问题，认为谁占有生产资料，就会在生产过程中占据主导地位。消灭私有制。共产主义社会中的所有制是劳动者实现了与生产资料的直接结合，生产资料归社会共同所有，以此为基础建立生产资料归全体社会成员共同占有的公有制（即单一的全民所有制）。（注意：社会共同所有的公有制是以生产力高度发达和人的自由全面发展为前提，实践中暂不具备此条件）</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7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实践上，</a:t>
            </a:r>
            <a:r>
              <a:rPr lang="zh-CN" altLang="en-US" b="1" dirty="0" smtClean="0">
                <a:latin typeface="楷体" panose="02010609060101010101" charset="-122"/>
                <a:ea typeface="楷体" panose="02010609060101010101" charset="-122"/>
                <a:cs typeface="楷体" panose="02010609060101010101" charset="-122"/>
                <a:sym typeface="+mn-ea"/>
              </a:rPr>
              <a:t>苏联的社会主义实践：列宁根据俄国国情，建立了全民所有制和集体所有制。斯大林把国家所有制看做为全民所有制的唯一实现形式。中华人民共和国在改革开放以前强调</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灭资兴无</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，把全民所有制当做公有制的最高形式，把集体所有制当做过渡形式。</a:t>
            </a:r>
            <a:r>
              <a:rPr lang="en-US" altLang="zh-CN" b="1" dirty="0" smtClean="0">
                <a:latin typeface="楷体" panose="02010609060101010101" charset="-122"/>
                <a:ea typeface="楷体" panose="02010609060101010101" charset="-122"/>
                <a:cs typeface="楷体" panose="02010609060101010101" charset="-122"/>
                <a:sym typeface="+mn-ea"/>
              </a:rPr>
              <a:t>  </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7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形成</a:t>
            </a: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公有制</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社会主义；</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私有制</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资本主义</a:t>
            </a: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观念</a:t>
            </a:r>
            <a:endParaRPr lang="zh-CN" altLang="en-US" b="1" dirty="0" smtClean="0">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【3】1997</a:t>
            </a:r>
            <a:r>
              <a:rPr lang="zh-CN" altLang="en-US" b="1" dirty="0" smtClean="0">
                <a:latin typeface="楷体" panose="02010609060101010101" charset="-122"/>
                <a:ea typeface="楷体" panose="02010609060101010101" charset="-122"/>
                <a:cs typeface="楷体" panose="02010609060101010101" charset="-122"/>
                <a:sym typeface="+mn-ea"/>
              </a:rPr>
              <a:t>年党的十五</a:t>
            </a:r>
            <a:r>
              <a:rPr lang="zh-CN" altLang="en-US" b="1" dirty="0">
                <a:latin typeface="楷体" panose="02010609060101010101" charset="-122"/>
                <a:ea typeface="楷体" panose="02010609060101010101" charset="-122"/>
                <a:cs typeface="楷体" panose="02010609060101010101" charset="-122"/>
                <a:sym typeface="+mn-ea"/>
              </a:rPr>
              <a:t>大，冲破了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“姓公姓私”</a:t>
            </a:r>
            <a:r>
              <a:rPr lang="zh-CN" altLang="en-US" b="1" dirty="0">
                <a:latin typeface="楷体" panose="02010609060101010101" charset="-122"/>
                <a:ea typeface="楷体" panose="02010609060101010101" charset="-122"/>
                <a:cs typeface="楷体" panose="02010609060101010101" charset="-122"/>
                <a:sym typeface="+mn-ea"/>
              </a:rPr>
              <a:t>的束缚，提出公有制可以而且应当多样化。</a:t>
            </a:r>
            <a:endParaRPr lang="zh-CN" altLang="en-US" b="1" dirty="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五二九</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讲话：江泽民的间接回应</a:t>
            </a:r>
            <a:endParaRPr lang="zh-CN" altLang="en-US" b="1" dirty="0" smtClean="0">
              <a:latin typeface="楷体" panose="02010609060101010101" charset="-122"/>
              <a:ea typeface="楷体" panose="02010609060101010101" charset="-122"/>
              <a:cs typeface="楷体" panose="02010609060101010101" charset="-122"/>
              <a:sym typeface="+mn-ea"/>
            </a:endParaRPr>
          </a:p>
        </p:txBody>
      </p:sp>
      <p:sp>
        <p:nvSpPr>
          <p:cNvPr id="4" name="文本框 3"/>
          <p:cNvSpPr txBox="1"/>
          <p:nvPr/>
        </p:nvSpPr>
        <p:spPr>
          <a:xfrm>
            <a:off x="501650" y="2535555"/>
            <a:ext cx="7313295" cy="3415030"/>
          </a:xfrm>
          <a:prstGeom prst="rect">
            <a:avLst/>
          </a:prstGeom>
          <a:noFill/>
        </p:spPr>
        <p:txBody>
          <a:bodyPr wrap="square" rtlCol="0" anchor="t">
            <a:spAutoFit/>
          </a:bodyPr>
          <a:p>
            <a:pPr>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1997</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5</a:t>
            </a:r>
            <a:r>
              <a:rPr lang="zh-CN" altLang="en-US" b="1" dirty="0" smtClean="0">
                <a:latin typeface="楷体" panose="02010609060101010101" charset="-122"/>
                <a:ea typeface="楷体" panose="02010609060101010101" charset="-122"/>
                <a:cs typeface="楷体" panose="02010609060101010101" charset="-122"/>
                <a:sym typeface="+mn-ea"/>
              </a:rPr>
              <a:t>月</a:t>
            </a:r>
            <a:r>
              <a:rPr lang="en-US" altLang="zh-CN" b="1" dirty="0" smtClean="0">
                <a:latin typeface="楷体" panose="02010609060101010101" charset="-122"/>
                <a:ea typeface="楷体" panose="02010609060101010101" charset="-122"/>
                <a:cs typeface="楷体" panose="02010609060101010101" charset="-122"/>
                <a:sym typeface="+mn-ea"/>
              </a:rPr>
              <a:t>29</a:t>
            </a:r>
            <a:r>
              <a:rPr lang="zh-CN" altLang="en-US" b="1" dirty="0" smtClean="0">
                <a:latin typeface="楷体" panose="02010609060101010101" charset="-122"/>
                <a:ea typeface="楷体" panose="02010609060101010101" charset="-122"/>
                <a:cs typeface="楷体" panose="02010609060101010101" charset="-122"/>
                <a:sym typeface="+mn-ea"/>
              </a:rPr>
              <a:t>日，江泽民来到中共中央党校发表重要讲话。</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要警惕右，但主要是防止</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左</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旗帜问题至关重要。邓小平理论。</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学风问题。</a:t>
            </a:r>
            <a:r>
              <a:rPr lang="zh-CN" altLang="en-US" b="1" dirty="0" smtClean="0">
                <a:latin typeface="楷体" panose="02010609060101010101" charset="-122"/>
                <a:ea typeface="楷体" panose="02010609060101010101" charset="-122"/>
                <a:cs typeface="楷体" panose="02010609060101010101" charset="-122"/>
                <a:sym typeface="+mn-ea"/>
              </a:rPr>
              <a:t>以当代中国社会主义改革开放和现代化建设实际问题为中心，以我们正在做的事情为中心，离开本国实际和时代发展来谈马克思主义，没有意义。</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努力寻找能够极大促进生产力发展的公有制实现形式，一切反映社会化生产规律的经营方式和组织形式都可以大胆利用。</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p:txBody>
      </p:sp>
      <p:pic>
        <p:nvPicPr>
          <p:cNvPr id="110" name="图片 109"/>
          <p:cNvPicPr/>
          <p:nvPr/>
        </p:nvPicPr>
        <p:blipFill>
          <a:blip r:embed="rId1"/>
          <a:stretch>
            <a:fillRect/>
          </a:stretch>
        </p:blipFill>
        <p:spPr>
          <a:xfrm>
            <a:off x="8460740" y="2272030"/>
            <a:ext cx="2911475" cy="3505835"/>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142240" y="1020445"/>
            <a:ext cx="11908155" cy="507746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【3】1997</a:t>
            </a:r>
            <a:r>
              <a:rPr lang="zh-CN" altLang="en-US" b="1" dirty="0" smtClean="0">
                <a:latin typeface="楷体" panose="02010609060101010101" charset="-122"/>
                <a:ea typeface="楷体" panose="02010609060101010101" charset="-122"/>
                <a:cs typeface="楷体" panose="02010609060101010101" charset="-122"/>
                <a:sym typeface="+mn-ea"/>
              </a:rPr>
              <a:t>年党的十五</a:t>
            </a:r>
            <a:r>
              <a:rPr lang="zh-CN" altLang="en-US" b="1" dirty="0">
                <a:latin typeface="楷体" panose="02010609060101010101" charset="-122"/>
                <a:ea typeface="楷体" panose="02010609060101010101" charset="-122"/>
                <a:cs typeface="楷体" panose="02010609060101010101" charset="-122"/>
                <a:sym typeface="+mn-ea"/>
              </a:rPr>
              <a:t>大，冲破了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“姓公姓私”</a:t>
            </a:r>
            <a:r>
              <a:rPr lang="zh-CN" altLang="en-US" b="1" dirty="0">
                <a:latin typeface="楷体" panose="02010609060101010101" charset="-122"/>
                <a:ea typeface="楷体" panose="02010609060101010101" charset="-122"/>
                <a:cs typeface="楷体" panose="02010609060101010101" charset="-122"/>
                <a:sym typeface="+mn-ea"/>
              </a:rPr>
              <a:t>的束缚，提出公有制可以而且应当多样化。</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不同意见</a:t>
            </a:r>
            <a:endPar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endParaRPr>
          </a:p>
          <a:p>
            <a:pPr>
              <a:lnSpc>
                <a:spcPct val="150000"/>
              </a:lnSpc>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反对：</a:t>
            </a:r>
            <a:endPar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《当代思潮》：必须明确，非公有制经济只是公有制经济的</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必要补充</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。非公有制经济发展不能超过这个</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度</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。否则，就会威胁公有制经济的主体地位。</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《真理的追求》：用</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国家控股制</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代替生产资料公有制是以改造社会主义生产资料公有制为名，行否定公有制之实。</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赞同：</a:t>
            </a:r>
            <a:endPar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经济日报</a:t>
            </a:r>
            <a:r>
              <a:rPr lang="zh-CN" altLang="en-US" b="1" dirty="0" smtClean="0">
                <a:latin typeface="楷体" panose="02010609060101010101" charset="-122"/>
                <a:ea typeface="楷体" panose="02010609060101010101" charset="-122"/>
                <a:cs typeface="楷体" panose="02010609060101010101" charset="-122"/>
                <a:sym typeface="+mn-ea"/>
              </a:rPr>
              <a:t>》：姓社姓资之争渐息，随之姓公姓私的纠葛渐起，成为新形势下困扰人们思想的主要障碍。</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buClrTx/>
              <a:buSzTx/>
              <a:buNone/>
            </a:pPr>
            <a:r>
              <a:rPr lang="zh-CN" altLang="en-US" b="1" dirty="0" smtClean="0">
                <a:latin typeface="楷体" panose="02010609060101010101" charset="-122"/>
                <a:ea typeface="楷体" panose="02010609060101010101" charset="-122"/>
                <a:cs typeface="楷体" panose="02010609060101010101" charset="-122"/>
                <a:sym typeface="+mn-ea"/>
              </a:rPr>
              <a:t>《中国经济时报》：第三次思想解放：冲破姓公姓私。</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五二九</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讲话，克服了姓公姓私问题给我们造成的困惑，这是十一届三中全会以来我党第三次思想解放。</a:t>
            </a:r>
            <a:endParaRPr lang="zh-CN" altLang="en-US" b="1" dirty="0" smtClean="0">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0820" y="741045"/>
            <a:ext cx="11771630" cy="1170305"/>
          </a:xfrm>
          <a:prstGeom prst="rect">
            <a:avLst/>
          </a:prstGeom>
          <a:noFill/>
        </p:spPr>
        <p:txBody>
          <a:bodyPr wrap="square" rtlCol="0" anchor="t">
            <a:spAutoFit/>
          </a:bodyPr>
          <a:p>
            <a:pPr>
              <a:lnSpc>
                <a:spcPct val="130000"/>
              </a:lnSpc>
              <a:spcBef>
                <a:spcPts val="0"/>
              </a:spcBef>
              <a:spcAft>
                <a:spcPts val="0"/>
              </a:spcAft>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【3】1997</a:t>
            </a:r>
            <a:r>
              <a:rPr lang="zh-CN" altLang="en-US" b="1" dirty="0" smtClean="0">
                <a:latin typeface="楷体" panose="02010609060101010101" charset="-122"/>
                <a:ea typeface="楷体" panose="02010609060101010101" charset="-122"/>
                <a:cs typeface="楷体" panose="02010609060101010101" charset="-122"/>
                <a:sym typeface="+mn-ea"/>
              </a:rPr>
              <a:t>年党的十五</a:t>
            </a:r>
            <a:r>
              <a:rPr lang="zh-CN" altLang="en-US" b="1" dirty="0">
                <a:latin typeface="楷体" panose="02010609060101010101" charset="-122"/>
                <a:ea typeface="楷体" panose="02010609060101010101" charset="-122"/>
                <a:cs typeface="楷体" panose="02010609060101010101" charset="-122"/>
                <a:sym typeface="+mn-ea"/>
              </a:rPr>
              <a:t>大，冲破了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“姓公姓私”</a:t>
            </a:r>
            <a:r>
              <a:rPr lang="zh-CN" altLang="en-US" b="1" dirty="0">
                <a:latin typeface="楷体" panose="02010609060101010101" charset="-122"/>
                <a:ea typeface="楷体" panose="02010609060101010101" charset="-122"/>
                <a:cs typeface="楷体" panose="02010609060101010101" charset="-122"/>
                <a:sym typeface="+mn-ea"/>
              </a:rPr>
              <a:t>的束缚，提出公有制可以而且应当多样化。</a:t>
            </a:r>
            <a:endParaRPr lang="zh-CN" altLang="en-US" b="1" dirty="0">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zh-CN" b="1" dirty="0" smtClean="0">
                <a:solidFill>
                  <a:srgbClr val="C00000"/>
                </a:solidFill>
                <a:latin typeface="黑体" panose="02010609060101010101" charset="-122"/>
                <a:ea typeface="黑体" panose="02010609060101010101" charset="-122"/>
                <a:cs typeface="黑体" panose="02010609060101010101" charset="-122"/>
                <a:sym typeface="+mn-ea"/>
              </a:rPr>
              <a:t>党的十五大</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公有制可以而且应当多样化</a:t>
            </a:r>
            <a:endPar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28905" y="1911350"/>
            <a:ext cx="8034020" cy="4355465"/>
          </a:xfrm>
          <a:prstGeom prst="rect">
            <a:avLst/>
          </a:prstGeom>
          <a:noFill/>
        </p:spPr>
        <p:txBody>
          <a:bodyPr wrap="square" rtlCol="0" anchor="t">
            <a:spAutoFit/>
          </a:bodyPr>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1997</a:t>
            </a:r>
            <a:r>
              <a:rPr lang="zh-CN" altLang="en-US" b="1" dirty="0" smtClean="0">
                <a:latin typeface="楷体" panose="02010609060101010101" charset="-122"/>
                <a:ea typeface="楷体" panose="02010609060101010101" charset="-122"/>
                <a:cs typeface="楷体" panose="02010609060101010101" charset="-122"/>
                <a:sym typeface="+mn-ea"/>
              </a:rPr>
              <a:t>年月</a:t>
            </a:r>
            <a:r>
              <a:rPr lang="en-US" altLang="zh-CN" b="1" dirty="0" smtClean="0">
                <a:latin typeface="楷体" panose="02010609060101010101" charset="-122"/>
                <a:ea typeface="楷体" panose="02010609060101010101" charset="-122"/>
                <a:cs typeface="楷体" panose="02010609060101010101" charset="-122"/>
                <a:sym typeface="+mn-ea"/>
              </a:rPr>
              <a:t>12</a:t>
            </a:r>
            <a:r>
              <a:rPr lang="zh-CN" altLang="en-US" b="1" dirty="0" smtClean="0">
                <a:latin typeface="楷体" panose="02010609060101010101" charset="-122"/>
                <a:ea typeface="楷体" panose="02010609060101010101" charset="-122"/>
                <a:cs typeface="楷体" panose="02010609060101010101" charset="-122"/>
                <a:sym typeface="+mn-ea"/>
              </a:rPr>
              <a:t>日，党的十五大召开。明确提出：</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公有制为主体，多种所有制经济共同发展，是我国社会主义初级阶段的一项基本经济制度</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一、我国现在的所有制结构仍然不合理，需要调整和完善。</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二、提出了“混合所有制”的概念。</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三、公有制应该包括更大范围，不仅是国有经济和集体经济两部分，还包括混合所有制当中的国有和集体成分。</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四、公有制主体地位是针对全国而言，不同地区和不同产业可以不同。</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五、国有经济比重减少一些不会影响社会主义性质。</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六、把公有制和公有制的实现形式分开。</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七、选择什么样的公有制实现形式，要以“三个有利于”为标准。</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不利于生产力发展的公有制实现形式应该摈弃。</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八、股份制有利于生产力的发展，资本主义可以用，社会主义也可以用。</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九、</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非公有制经济是社会主义市场经济的“重要组成部分”。</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10000"/>
              </a:lnSpc>
              <a:spcBef>
                <a:spcPts val="0"/>
              </a:spcBef>
              <a:spcAft>
                <a:spcPts val="0"/>
              </a:spcAft>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十、不分姓公姓私，依法对各类企业予以保护、监督和管理。</a:t>
            </a:r>
            <a:endParaRPr lang="zh-CN" altLang="en-US" b="1" dirty="0" smtClean="0">
              <a:latin typeface="楷体" panose="02010609060101010101" charset="-122"/>
              <a:ea typeface="楷体" panose="02010609060101010101" charset="-122"/>
              <a:cs typeface="楷体" panose="02010609060101010101" charset="-122"/>
              <a:sym typeface="+mn-ea"/>
            </a:endParaRPr>
          </a:p>
        </p:txBody>
      </p:sp>
      <p:pic>
        <p:nvPicPr>
          <p:cNvPr id="111" name="图片 110"/>
          <p:cNvPicPr/>
          <p:nvPr/>
        </p:nvPicPr>
        <p:blipFill>
          <a:blip r:embed="rId1"/>
          <a:stretch>
            <a:fillRect/>
          </a:stretch>
        </p:blipFill>
        <p:spPr>
          <a:xfrm>
            <a:off x="8257540" y="2158365"/>
            <a:ext cx="3724910" cy="3735705"/>
          </a:xfrm>
          <a:prstGeom prst="rect">
            <a:avLst/>
          </a:prstGeom>
          <a:noFill/>
          <a:ln w="9525">
            <a:noFill/>
          </a:ln>
        </p:spPr>
      </p:pic>
      <p:sp>
        <p:nvSpPr>
          <p:cNvPr id="5" name="文本框 4"/>
          <p:cNvSpPr txBox="1"/>
          <p:nvPr/>
        </p:nvSpPr>
        <p:spPr>
          <a:xfrm>
            <a:off x="128905" y="6141085"/>
            <a:ext cx="11981180" cy="700405"/>
          </a:xfrm>
          <a:prstGeom prst="rect">
            <a:avLst/>
          </a:prstGeom>
          <a:noFill/>
        </p:spPr>
        <p:txBody>
          <a:bodyPr wrap="square" rtlCol="0" anchor="t">
            <a:spAutoFit/>
          </a:bodyPr>
          <a:p>
            <a:pPr algn="l">
              <a:lnSpc>
                <a:spcPct val="110000"/>
              </a:lnSpc>
              <a:spcBef>
                <a:spcPts val="0"/>
              </a:spcBef>
              <a:spcAft>
                <a:spcPts val="0"/>
              </a:spcAft>
              <a:buClrTx/>
              <a:buSzTx/>
              <a:buNone/>
            </a:pPr>
            <a:r>
              <a:rPr lang="zh-CN" altLang="en-US" b="1" dirty="0" smtClean="0">
                <a:latin typeface="楷体" panose="02010609060101010101" charset="-122"/>
                <a:ea typeface="楷体" panose="02010609060101010101" charset="-122"/>
                <a:cs typeface="楷体" panose="02010609060101010101" charset="-122"/>
                <a:sym typeface="+mn-ea"/>
              </a:rPr>
              <a:t>李鹏说：</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十五大是又一次思想解放。</a:t>
            </a:r>
            <a:endParaRPr lang="zh-CN" altLang="en-US" b="1" dirty="0" smtClean="0">
              <a:latin typeface="楷体" panose="02010609060101010101" charset="-122"/>
              <a:ea typeface="楷体" panose="02010609060101010101" charset="-122"/>
              <a:cs typeface="楷体" panose="02010609060101010101" charset="-122"/>
              <a:sym typeface="+mn-ea"/>
            </a:endParaRPr>
          </a:p>
          <a:p>
            <a:pPr algn="l">
              <a:lnSpc>
                <a:spcPct val="110000"/>
              </a:lnSpc>
              <a:spcBef>
                <a:spcPts val="0"/>
              </a:spcBef>
              <a:spcAft>
                <a:spcPts val="0"/>
              </a:spcAft>
              <a:buClrTx/>
              <a:buSzTx/>
              <a:buNone/>
            </a:pPr>
            <a:r>
              <a:rPr lang="zh-CN" altLang="en-US" b="1" dirty="0" smtClean="0">
                <a:latin typeface="楷体" panose="02010609060101010101" charset="-122"/>
                <a:ea typeface="楷体" panose="02010609060101010101" charset="-122"/>
                <a:cs typeface="楷体" panose="02010609060101010101" charset="-122"/>
                <a:sym typeface="+mn-ea"/>
              </a:rPr>
              <a:t>朱镕基：中国仍处于社会主义初级阶段，发展非公有制经济只会有好处，发展是硬道理，缺了一条腿，发展就快不了。</a:t>
            </a:r>
            <a:endParaRPr lang="zh-CN" altLang="en-US"/>
          </a:p>
        </p:txBody>
      </p:sp>
      <p:sp>
        <p:nvSpPr>
          <p:cNvPr id="7"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216852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【4】2001</a:t>
            </a:r>
            <a:r>
              <a:rPr lang="zh-CN" altLang="en-US" b="1" dirty="0">
                <a:latin typeface="楷体" panose="02010609060101010101" charset="-122"/>
                <a:ea typeface="楷体" panose="02010609060101010101" charset="-122"/>
                <a:cs typeface="楷体" panose="02010609060101010101" charset="-122"/>
                <a:sym typeface="+mn-ea"/>
              </a:rPr>
              <a:t>年“七一讲话”和</a:t>
            </a:r>
            <a:r>
              <a:rPr lang="en-US" altLang="zh-CN" b="1" dirty="0" smtClean="0">
                <a:latin typeface="楷体" panose="02010609060101010101" charset="-122"/>
                <a:ea typeface="楷体" panose="02010609060101010101" charset="-122"/>
                <a:cs typeface="楷体" panose="02010609060101010101" charset="-122"/>
                <a:sym typeface="+mn-ea"/>
              </a:rPr>
              <a:t>2002</a:t>
            </a:r>
            <a:r>
              <a:rPr lang="zh-CN" altLang="en-US" b="1" dirty="0" smtClean="0">
                <a:latin typeface="楷体" panose="02010609060101010101" charset="-122"/>
                <a:ea typeface="楷体" panose="02010609060101010101" charset="-122"/>
                <a:cs typeface="楷体" panose="02010609060101010101" charset="-122"/>
                <a:sym typeface="+mn-ea"/>
              </a:rPr>
              <a:t>年党</a:t>
            </a:r>
            <a:r>
              <a:rPr lang="zh-CN" altLang="en-US" b="1" dirty="0">
                <a:latin typeface="楷体" panose="02010609060101010101" charset="-122"/>
                <a:ea typeface="楷体" panose="02010609060101010101" charset="-122"/>
                <a:cs typeface="楷体" panose="02010609060101010101" charset="-122"/>
                <a:sym typeface="+mn-ea"/>
              </a:rPr>
              <a:t>的</a:t>
            </a:r>
            <a:r>
              <a:rPr lang="zh-CN" altLang="en-US" b="1" dirty="0" smtClean="0">
                <a:latin typeface="楷体" panose="02010609060101010101" charset="-122"/>
                <a:ea typeface="楷体" panose="02010609060101010101" charset="-122"/>
                <a:cs typeface="楷体" panose="02010609060101010101" charset="-122"/>
                <a:sym typeface="+mn-ea"/>
              </a:rPr>
              <a:t>十六大，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“有产无产”</a:t>
            </a:r>
            <a:r>
              <a:rPr lang="zh-CN" altLang="en-US" b="1" dirty="0">
                <a:latin typeface="楷体" panose="02010609060101010101" charset="-122"/>
                <a:ea typeface="楷体" panose="02010609060101010101" charset="-122"/>
                <a:cs typeface="楷体" panose="02010609060101010101" charset="-122"/>
                <a:sym typeface="+mn-ea"/>
              </a:rPr>
              <a:t>的束缚，提出了“三个代表”重要思想。</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随着非公有制经济的快速发展，</a:t>
            </a:r>
            <a:r>
              <a:rPr lang="en-US" altLang="zh-CN" b="1" dirty="0" smtClean="0">
                <a:latin typeface="楷体" panose="02010609060101010101" charset="-122"/>
                <a:ea typeface="楷体" panose="02010609060101010101" charset="-122"/>
                <a:cs typeface="楷体" panose="02010609060101010101" charset="-122"/>
                <a:sym typeface="+mn-ea"/>
              </a:rPr>
              <a:t>21</a:t>
            </a:r>
            <a:r>
              <a:rPr lang="zh-CN" altLang="en-US" b="1" dirty="0" smtClean="0">
                <a:latin typeface="楷体" panose="02010609060101010101" charset="-122"/>
                <a:ea typeface="楷体" panose="02010609060101010101" charset="-122"/>
                <a:cs typeface="楷体" panose="02010609060101010101" charset="-122"/>
                <a:sym typeface="+mn-ea"/>
              </a:rPr>
              <a:t>世纪之交，出现了许多私营企业家、个体经营户、职业经理人等。他们纷纷表示</a:t>
            </a:r>
            <a:r>
              <a:rPr lang="zh-CN" altLang="en-US" b="1" dirty="0" smtClean="0">
                <a:latin typeface="黑体" panose="02010609060101010101" charset="-122"/>
                <a:ea typeface="黑体" panose="02010609060101010101" charset="-122"/>
                <a:cs typeface="楷体" panose="02010609060101010101" charset="-122"/>
                <a:sym typeface="+mn-ea"/>
              </a:rPr>
              <a:t>希望加入中国共产党。</a:t>
            </a:r>
            <a:r>
              <a:rPr lang="zh-CN" altLang="en-US" b="1" dirty="0" smtClean="0">
                <a:latin typeface="楷体" panose="02010609060101010101" charset="-122"/>
                <a:ea typeface="楷体" panose="02010609060101010101" charset="-122"/>
                <a:cs typeface="楷体" panose="02010609060101010101" charset="-122"/>
                <a:sym typeface="+mn-ea"/>
              </a:rPr>
              <a:t>还有一些人，下海之前是共产党员，现在成了私营老板，</a:t>
            </a:r>
            <a:r>
              <a:rPr lang="zh-CN" altLang="en-US" b="1" dirty="0" smtClean="0">
                <a:latin typeface="黑体" panose="02010609060101010101" charset="-122"/>
                <a:ea typeface="黑体" panose="02010609060101010101" charset="-122"/>
                <a:cs typeface="楷体" panose="02010609060101010101" charset="-122"/>
                <a:sym typeface="+mn-ea"/>
              </a:rPr>
              <a:t>如何看待他们的双重身份？</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楷体" panose="02010609060101010101" charset="-122"/>
                <a:sym typeface="+mn-ea"/>
              </a:rPr>
              <a:t>              </a:t>
            </a: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私营企业家能入党吗？（关系党的执政基础）</a:t>
            </a:r>
            <a:endPar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endParaRPr>
          </a:p>
        </p:txBody>
      </p:sp>
      <p:pic>
        <p:nvPicPr>
          <p:cNvPr id="100" name="图片 99"/>
          <p:cNvPicPr/>
          <p:nvPr/>
        </p:nvPicPr>
        <p:blipFill>
          <a:blip r:embed="rId1"/>
          <a:srcRect l="18722" t="4370" r="18463" b="14083"/>
          <a:stretch>
            <a:fillRect/>
          </a:stretch>
        </p:blipFill>
        <p:spPr>
          <a:xfrm>
            <a:off x="9242425" y="2907030"/>
            <a:ext cx="2623185" cy="3561080"/>
          </a:xfrm>
          <a:prstGeom prst="rect">
            <a:avLst/>
          </a:prstGeom>
          <a:noFill/>
          <a:ln w="9525">
            <a:noFill/>
          </a:ln>
        </p:spPr>
      </p:pic>
      <p:sp>
        <p:nvSpPr>
          <p:cNvPr id="4" name="文本框 3"/>
          <p:cNvSpPr txBox="1"/>
          <p:nvPr/>
        </p:nvSpPr>
        <p:spPr>
          <a:xfrm>
            <a:off x="227965" y="3113405"/>
            <a:ext cx="8867140" cy="3744595"/>
          </a:xfrm>
          <a:prstGeom prst="rect">
            <a:avLst/>
          </a:prstGeom>
          <a:noFill/>
        </p:spPr>
        <p:txBody>
          <a:bodyPr wrap="square" rtlCol="0" anchor="t">
            <a:spAutoFit/>
          </a:bodyPr>
          <a:p>
            <a:pPr>
              <a:lnSpc>
                <a:spcPct val="120000"/>
              </a:lnSpc>
              <a:spcBef>
                <a:spcPts val="0"/>
              </a:spcBef>
              <a:spcAft>
                <a:spcPts val="0"/>
              </a:spcAft>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反对：</a:t>
            </a:r>
            <a:r>
              <a:rPr lang="zh-CN" altLang="en-US" b="1" dirty="0" smtClean="0">
                <a:latin typeface="楷体" panose="02010609060101010101" charset="-122"/>
                <a:ea typeface="楷体" panose="02010609060101010101" charset="-122"/>
                <a:cs typeface="楷体" panose="02010609060101010101" charset="-122"/>
                <a:sym typeface="+mn-ea"/>
              </a:rPr>
              <a:t>今日我国的私营企业主，就是资本家。作为社会政策，应当团结各种力量；作为组织建设，则要纯洁，党内不能容许有私营企业主。如果允许私营企业主入党，也就是允许他们在党内继续其剥削行为。</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私营企业主是剥削者，是资本家，不是中国共产党的阶级基础。绝不能把私营企业主拉进党内，这个口子要坚决堵死。</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赞成：</a:t>
            </a:r>
            <a:r>
              <a:rPr lang="zh-CN" altLang="en-US" b="1" dirty="0" smtClean="0">
                <a:latin typeface="楷体" panose="02010609060101010101" charset="-122"/>
                <a:ea typeface="楷体" panose="02010609060101010101" charset="-122"/>
                <a:cs typeface="楷体" panose="02010609060101010101" charset="-122"/>
                <a:sym typeface="+mn-ea"/>
              </a:rPr>
              <a:t>吸收够条件的私营企业主入党，他们应该享有政治平等，不然就成了二等公民。</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恩格斯本人就是私营企业主，这并没有妨碍他参与创建马克思主义。恩格斯是曼彻斯特一家大商业机构的股东，他有钱资助马克思。</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党是工人阶级的先锋队，不等于说只有工人或工人出身的人才能人党。更不等于说，只要主要成份是工人就可以保证工人阶级先锋队性质。决定性质的重要因素是指导思想和政治纲领，而不是党员的成分、出身、社会地位等。</a:t>
            </a:r>
            <a:endParaRPr lang="zh-CN" altLang="en-US"/>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0820" y="97726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【4】2001</a:t>
            </a:r>
            <a:r>
              <a:rPr lang="zh-CN" altLang="en-US" b="1" dirty="0">
                <a:latin typeface="楷体" panose="02010609060101010101" charset="-122"/>
                <a:ea typeface="楷体" panose="02010609060101010101" charset="-122"/>
                <a:cs typeface="楷体" panose="02010609060101010101" charset="-122"/>
                <a:sym typeface="+mn-ea"/>
              </a:rPr>
              <a:t>年“七一讲话”和</a:t>
            </a:r>
            <a:r>
              <a:rPr lang="en-US" altLang="zh-CN" b="1" dirty="0" smtClean="0">
                <a:latin typeface="楷体" panose="02010609060101010101" charset="-122"/>
                <a:ea typeface="楷体" panose="02010609060101010101" charset="-122"/>
                <a:cs typeface="楷体" panose="02010609060101010101" charset="-122"/>
                <a:sym typeface="+mn-ea"/>
              </a:rPr>
              <a:t>2002</a:t>
            </a:r>
            <a:r>
              <a:rPr lang="zh-CN" altLang="en-US" b="1" dirty="0" smtClean="0">
                <a:latin typeface="楷体" panose="02010609060101010101" charset="-122"/>
                <a:ea typeface="楷体" panose="02010609060101010101" charset="-122"/>
                <a:cs typeface="楷体" panose="02010609060101010101" charset="-122"/>
                <a:sym typeface="+mn-ea"/>
              </a:rPr>
              <a:t>年党</a:t>
            </a:r>
            <a:r>
              <a:rPr lang="zh-CN" altLang="en-US" b="1" dirty="0">
                <a:latin typeface="楷体" panose="02010609060101010101" charset="-122"/>
                <a:ea typeface="楷体" panose="02010609060101010101" charset="-122"/>
                <a:cs typeface="楷体" panose="02010609060101010101" charset="-122"/>
                <a:sym typeface="+mn-ea"/>
              </a:rPr>
              <a:t>的</a:t>
            </a:r>
            <a:r>
              <a:rPr lang="zh-CN" altLang="en-US" b="1" dirty="0" smtClean="0">
                <a:latin typeface="楷体" panose="02010609060101010101" charset="-122"/>
                <a:ea typeface="楷体" panose="02010609060101010101" charset="-122"/>
                <a:cs typeface="楷体" panose="02010609060101010101" charset="-122"/>
                <a:sym typeface="+mn-ea"/>
              </a:rPr>
              <a:t>十六大，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“有产无产”</a:t>
            </a:r>
            <a:r>
              <a:rPr lang="zh-CN" altLang="en-US" b="1" dirty="0">
                <a:latin typeface="楷体" panose="02010609060101010101" charset="-122"/>
                <a:ea typeface="楷体" panose="02010609060101010101" charset="-122"/>
                <a:cs typeface="楷体" panose="02010609060101010101" charset="-122"/>
                <a:sym typeface="+mn-ea"/>
              </a:rPr>
              <a:t>的束缚，提出了“三个代表”重要思想。</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2001年7月1日，江泽民在中共80周年纪念大会发表讲话，回应了相关问题。</a:t>
            </a:r>
            <a:endPar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endParaRPr>
          </a:p>
        </p:txBody>
      </p:sp>
      <p:sp>
        <p:nvSpPr>
          <p:cNvPr id="4" name="文本框 3"/>
          <p:cNvSpPr txBox="1"/>
          <p:nvPr/>
        </p:nvSpPr>
        <p:spPr>
          <a:xfrm>
            <a:off x="210820" y="2315210"/>
            <a:ext cx="7774940" cy="4408805"/>
          </a:xfrm>
          <a:prstGeom prst="rect">
            <a:avLst/>
          </a:prstGeom>
          <a:noFill/>
        </p:spPr>
        <p:txBody>
          <a:bodyPr wrap="square" rtlCol="0" anchor="t">
            <a:spAutoFit/>
          </a:bodyPr>
          <a:p>
            <a:pPr>
              <a:lnSpc>
                <a:spcPct val="120000"/>
              </a:lnSpc>
              <a:spcBef>
                <a:spcPts val="0"/>
              </a:spcBef>
              <a:spcAft>
                <a:spcPts val="0"/>
              </a:spcAft>
              <a:buClrTx/>
              <a:buSzTx/>
              <a:buFontTx/>
            </a:pPr>
            <a:r>
              <a:rPr lang="en-US" altLang="zh-CN" b="1">
                <a:latin typeface="楷体" panose="02010609060101010101" charset="-122"/>
                <a:ea typeface="楷体" panose="02010609060101010101" charset="-122"/>
                <a:cs typeface="楷体" panose="02010609060101010101" charset="-122"/>
              </a:rPr>
              <a:t>    </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判断一个政党是否为工人阶级政党的标准。</a:t>
            </a:r>
            <a:r>
              <a:rPr lang="zh-CN" altLang="en-US" b="1">
                <a:latin typeface="楷体" panose="02010609060101010101" charset="-122"/>
                <a:ea typeface="楷体" panose="02010609060101010101" charset="-122"/>
                <a:cs typeface="楷体" panose="02010609060101010101" charset="-122"/>
              </a:rPr>
              <a:t>看一个政党是否先进，是不是工人阶级先锋队，主要应看它的理论和纲领是不是马克思主义的，是不是代表社会发展的正确方向，是不是代表最广大人民的根本利益。</a:t>
            </a:r>
            <a:endParaRPr lang="zh-CN" altLang="en-US" b="1">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buClrTx/>
              <a:buSzTx/>
              <a:buFontTx/>
            </a:pPr>
            <a:endParaRPr lang="zh-CN" altLang="en-US" b="1">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buClrTx/>
              <a:buSzTx/>
              <a:buFontTx/>
            </a:pPr>
            <a:r>
              <a:rPr lang="en-US" altLang="zh-CN" b="1">
                <a:latin typeface="楷体" panose="02010609060101010101" charset="-122"/>
                <a:ea typeface="楷体" panose="02010609060101010101" charset="-122"/>
                <a:cs typeface="楷体" panose="02010609060101010101" charset="-122"/>
              </a:rPr>
              <a:t>    </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“新的社会阶层”是“</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sym typeface="+mn-ea"/>
              </a:rPr>
              <a:t>有中国特色社会主义事业的建设者</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zh-CN" altLang="en-US" b="1">
                <a:latin typeface="楷体" panose="02010609060101010101" charset="-122"/>
                <a:ea typeface="楷体" panose="02010609060101010101" charset="-122"/>
                <a:cs typeface="楷体" panose="02010609060101010101" charset="-122"/>
              </a:rPr>
              <a:t>改革开放以来，我国的社会阶层构成发生了新的变化，出现了民营科技企业的创业人员和技术人员、受聘于外资企业的管理技术人员、个体户、私营企业主、中介组织的从业人员、自由职业人员等社会阶层。而且，许多人在不同所有制、不同行业、不同地域之间流动频繁，人们的职业、身份经常变动。这种变化还会继续下去。在党的路线方针政策指引下，这些新的社会阶层中的广大人员，通过诚实劳动和工作，通过合法经营，为发展社会主义社会的生产力和其他事业作出了贡献。他们与工人、农民、知识分子、干部和解放军指战员团结在一起，他们也是有中国特色社会主义事业的建设者。</a:t>
            </a:r>
            <a:endParaRPr lang="zh-CN" altLang="en-US"/>
          </a:p>
        </p:txBody>
      </p:sp>
      <p:pic>
        <p:nvPicPr>
          <p:cNvPr id="104" name="图片 103"/>
          <p:cNvPicPr/>
          <p:nvPr/>
        </p:nvPicPr>
        <p:blipFill>
          <a:blip r:embed="rId1"/>
          <a:srcRect l="2207" r="3318"/>
          <a:stretch>
            <a:fillRect/>
          </a:stretch>
        </p:blipFill>
        <p:spPr>
          <a:xfrm>
            <a:off x="8174990" y="2449195"/>
            <a:ext cx="3887470" cy="3576955"/>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0185" y="778510"/>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【4】2001</a:t>
            </a:r>
            <a:r>
              <a:rPr lang="zh-CN" altLang="en-US" b="1" dirty="0">
                <a:latin typeface="楷体" panose="02010609060101010101" charset="-122"/>
                <a:ea typeface="楷体" panose="02010609060101010101" charset="-122"/>
                <a:cs typeface="楷体" panose="02010609060101010101" charset="-122"/>
                <a:sym typeface="+mn-ea"/>
              </a:rPr>
              <a:t>年“七一讲话”和</a:t>
            </a:r>
            <a:r>
              <a:rPr lang="en-US" altLang="zh-CN" b="1" dirty="0" smtClean="0">
                <a:latin typeface="楷体" panose="02010609060101010101" charset="-122"/>
                <a:ea typeface="楷体" panose="02010609060101010101" charset="-122"/>
                <a:cs typeface="楷体" panose="02010609060101010101" charset="-122"/>
                <a:sym typeface="+mn-ea"/>
              </a:rPr>
              <a:t>2002</a:t>
            </a:r>
            <a:r>
              <a:rPr lang="zh-CN" altLang="en-US" b="1" dirty="0" smtClean="0">
                <a:latin typeface="楷体" panose="02010609060101010101" charset="-122"/>
                <a:ea typeface="楷体" panose="02010609060101010101" charset="-122"/>
                <a:cs typeface="楷体" panose="02010609060101010101" charset="-122"/>
                <a:sym typeface="+mn-ea"/>
              </a:rPr>
              <a:t>年党</a:t>
            </a:r>
            <a:r>
              <a:rPr lang="zh-CN" altLang="en-US" b="1" dirty="0">
                <a:latin typeface="楷体" panose="02010609060101010101" charset="-122"/>
                <a:ea typeface="楷体" panose="02010609060101010101" charset="-122"/>
                <a:cs typeface="楷体" panose="02010609060101010101" charset="-122"/>
                <a:sym typeface="+mn-ea"/>
              </a:rPr>
              <a:t>的</a:t>
            </a:r>
            <a:r>
              <a:rPr lang="zh-CN" altLang="en-US" b="1" dirty="0" smtClean="0">
                <a:latin typeface="楷体" panose="02010609060101010101" charset="-122"/>
                <a:ea typeface="楷体" panose="02010609060101010101" charset="-122"/>
                <a:cs typeface="楷体" panose="02010609060101010101" charset="-122"/>
                <a:sym typeface="+mn-ea"/>
              </a:rPr>
              <a:t>十六大，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“有产无产”</a:t>
            </a:r>
            <a:r>
              <a:rPr lang="zh-CN" altLang="en-US" b="1" dirty="0">
                <a:latin typeface="楷体" panose="02010609060101010101" charset="-122"/>
                <a:ea typeface="楷体" panose="02010609060101010101" charset="-122"/>
                <a:cs typeface="楷体" panose="02010609060101010101" charset="-122"/>
                <a:sym typeface="+mn-ea"/>
              </a:rPr>
              <a:t>的束缚，提出了“三个代表”重要思想。</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2001年7月1日，江泽民在中共80周年纪念大会发表讲话</a:t>
            </a: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，回应了相关问题</a:t>
            </a: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a:t>
            </a:r>
            <a:endPar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endParaRPr>
          </a:p>
        </p:txBody>
      </p:sp>
      <p:sp>
        <p:nvSpPr>
          <p:cNvPr id="4" name="文本框 3"/>
          <p:cNvSpPr txBox="1"/>
          <p:nvPr/>
        </p:nvSpPr>
        <p:spPr>
          <a:xfrm>
            <a:off x="210185" y="2052320"/>
            <a:ext cx="8783320" cy="4741545"/>
          </a:xfrm>
          <a:prstGeom prst="rect">
            <a:avLst/>
          </a:prstGeom>
          <a:noFill/>
        </p:spPr>
        <p:txBody>
          <a:bodyPr wrap="square" rtlCol="0" anchor="t">
            <a:spAutoFit/>
          </a:bodyPr>
          <a:p>
            <a:pPr>
              <a:lnSpc>
                <a:spcPct val="120000"/>
              </a:lnSpc>
              <a:spcBef>
                <a:spcPts val="0"/>
              </a:spcBef>
              <a:spcAft>
                <a:spcPts val="0"/>
              </a:spcAft>
            </a:pPr>
            <a:r>
              <a:rPr lang="en-US" altLang="zh-CN"/>
              <a:t>      </a:t>
            </a:r>
            <a:r>
              <a:rPr lang="en-US" altLang="zh-CN" b="1">
                <a:latin typeface="楷体" panose="02010609060101010101" charset="-122"/>
                <a:ea typeface="楷体" panose="02010609060101010101" charset="-122"/>
                <a:cs typeface="楷体" panose="02010609060101010101" charset="-122"/>
              </a:rPr>
              <a:t> </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在入党新标准下吸收</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sym typeface="+mn-ea"/>
              </a:rPr>
              <a:t>“新的社会阶层”</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zh-CN" altLang="en-US" b="1">
                <a:latin typeface="楷体" panose="02010609060101010101" charset="-122"/>
                <a:ea typeface="楷体" panose="02010609060101010101" charset="-122"/>
                <a:cs typeface="楷体" panose="02010609060101010101" charset="-122"/>
              </a:rPr>
              <a:t>伟大而艰巨的建设有中国特色社会主义事业，需要全社会各个方面忠诚于祖国和社会主义的优秀分子，以自己的实际行动带领群众共同加以推进。能否自觉地为实现党的路线和纲领而奋斗，是否符合党员条件，是吸收新党员的主要标准。来自工人、农民、知识分子、军人、干部的党员是党的队伍最基本的组成部分和骨干力量，同时也应该把承认党的纲领和章程、自觉为党的路线和纲领而奋斗、经过长期考验、符合党员条件的社会其他方面的优秀分子吸收到党内来，并通过党这个大熔炉不断提高广大党员的思想政治觉悟，从而不断增强我们党在全社会的影响力和凝聚力。</a:t>
            </a:r>
            <a:endParaRPr lang="zh-CN" altLang="en-US" b="1">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判断个体政治先进性的新标准。</a:t>
            </a:r>
            <a:r>
              <a:rPr lang="zh-CN" altLang="en-US" b="1">
                <a:latin typeface="楷体" panose="02010609060101010101" charset="-122"/>
                <a:ea typeface="楷体" panose="02010609060101010101" charset="-122"/>
                <a:cs typeface="楷体" panose="02010609060101010101" charset="-122"/>
              </a:rPr>
              <a:t>实现人民的富裕幸福，是我们建设社会主义的根本目的。随着经济的发展，广大人民群众的生活水平不断提高，个人的财产也逐渐增加。在这种情况下，不能简单地把有没有财产、有多少财产当作判断人们政治上先进与落后的标准，而主要应该看他们的思想政治状况和现实表现，看他们的财产是怎么得来的以及对财产怎么支配和使用，看他们以自己的劳动对建设有中国特色社会主义事业所作的贡献。</a:t>
            </a:r>
            <a:endParaRPr lang="zh-CN" altLang="en-US" b="1">
              <a:latin typeface="楷体" panose="02010609060101010101" charset="-122"/>
              <a:ea typeface="楷体" panose="02010609060101010101" charset="-122"/>
              <a:cs typeface="楷体" panose="02010609060101010101" charset="-122"/>
            </a:endParaRPr>
          </a:p>
        </p:txBody>
      </p:sp>
      <p:pic>
        <p:nvPicPr>
          <p:cNvPr id="5" name="图片 4"/>
          <p:cNvPicPr/>
          <p:nvPr/>
        </p:nvPicPr>
        <p:blipFill>
          <a:blip r:embed="rId1"/>
          <a:stretch>
            <a:fillRect/>
          </a:stretch>
        </p:blipFill>
        <p:spPr>
          <a:xfrm>
            <a:off x="9109710" y="2435860"/>
            <a:ext cx="2753360" cy="3702050"/>
          </a:xfrm>
          <a:prstGeom prst="rect">
            <a:avLst/>
          </a:prstGeom>
          <a:noFill/>
          <a:ln w="9525">
            <a:noFill/>
          </a:ln>
        </p:spPr>
      </p:pic>
      <p:sp>
        <p:nvSpPr>
          <p:cNvPr id="7"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588645" y="983615"/>
            <a:ext cx="10985500" cy="3080385"/>
          </a:xfrm>
          <a:prstGeom prst="rect">
            <a:avLst/>
          </a:prstGeom>
          <a:noFill/>
        </p:spPr>
        <p:txBody>
          <a:bodyPr wrap="square" rtlCol="0" anchor="t">
            <a:spAutoFit/>
          </a:bodyPr>
          <a:p>
            <a:pPr>
              <a:lnSpc>
                <a:spcPct val="120000"/>
              </a:lnSpc>
              <a:spcBef>
                <a:spcPts val="0"/>
              </a:spcBef>
              <a:spcAft>
                <a:spcPts val="0"/>
              </a:spcAft>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（三）中国共产党建党</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实践铸就红船精神的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丰碑</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endParaRPr lang="en-US" altLang="zh-CN" b="1" dirty="0">
              <a:solidFill>
                <a:srgbClr val="002060"/>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1921</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年</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7</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月中下旬，各地代表</a:t>
            </a:r>
            <a:r>
              <a:rPr lang="zh-CN" altLang="zh-CN" b="1" dirty="0">
                <a:solidFill>
                  <a:srgbClr val="C00000"/>
                </a:solidFill>
                <a:latin typeface="楷体" panose="02010609060101010101" charset="-122"/>
                <a:ea typeface="楷体" panose="02010609060101010101" charset="-122"/>
                <a:cs typeface="楷体" panose="02010609060101010101" charset="-122"/>
                <a:sym typeface="+mn-ea"/>
              </a:rPr>
              <a:t>汇聚上海</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：上海的李达、李汉俊，武汉的董必武、陈潭秋，长沙的毛泽东、何叔衡，济南的王尽美、邓恩铭，北京的张国焘、刘仁静，广州的陈公博，旅日的周佛海以及由陈独秀指定的代表包惠僧，共</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13</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人，代表全国</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58</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名党员。</a:t>
            </a:r>
            <a:endParaRPr lang="en-US" altLang="zh-CN" b="1" dirty="0">
              <a:solidFill>
                <a:srgbClr val="002060"/>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1921</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年</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7</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月</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23</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日晚上，中国共产党第一次全国代表大会在上海法租界望志路</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106</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号（现兴业路</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76</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号）召开。</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7</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月</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30</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日</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会议</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因</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受到法租界巡捕的侵扰而被迫</a:t>
            </a:r>
            <a:r>
              <a:rPr lang="zh-CN" altLang="zh-CN" b="1" dirty="0">
                <a:solidFill>
                  <a:srgbClr val="C00000"/>
                </a:solidFill>
                <a:latin typeface="楷体" panose="02010609060101010101" charset="-122"/>
                <a:ea typeface="楷体" panose="02010609060101010101" charset="-122"/>
                <a:cs typeface="楷体" panose="02010609060101010101" charset="-122"/>
                <a:sym typeface="+mn-ea"/>
              </a:rPr>
              <a:t>中断</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撤离</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b="1" dirty="0">
              <a:solidFill>
                <a:srgbClr val="002060"/>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    经</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李达夫人王会悟提议，会议转移她的家乡——</a:t>
            </a:r>
            <a:r>
              <a:rPr lang="zh-CN" altLang="zh-CN" b="1" dirty="0">
                <a:solidFill>
                  <a:srgbClr val="C00000"/>
                </a:solidFill>
                <a:latin typeface="楷体" panose="02010609060101010101" charset="-122"/>
                <a:ea typeface="楷体" panose="02010609060101010101" charset="-122"/>
                <a:cs typeface="楷体" panose="02010609060101010101" charset="-122"/>
                <a:sym typeface="+mn-ea"/>
              </a:rPr>
              <a:t>嘉兴南湖</a:t>
            </a: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红船上</a:t>
            </a:r>
            <a:r>
              <a:rPr lang="zh-CN" altLang="zh-CN" b="1" dirty="0" smtClean="0">
                <a:solidFill>
                  <a:srgbClr val="002060"/>
                </a:solidFill>
                <a:latin typeface="楷体" panose="02010609060101010101" charset="-122"/>
                <a:ea typeface="楷体" panose="02010609060101010101" charset="-122"/>
                <a:cs typeface="楷体" panose="02010609060101010101" charset="-122"/>
                <a:sym typeface="+mn-ea"/>
              </a:rPr>
              <a:t>召开</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中共一大南湖会议通过了中国共产党的纲领，确定</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了</a:t>
            </a:r>
            <a:r>
              <a:rPr lang="zh-CN" altLang="zh-CN" b="1" dirty="0">
                <a:solidFill>
                  <a:srgbClr val="002060"/>
                </a:solidFill>
                <a:latin typeface="楷体" panose="02010609060101010101" charset="-122"/>
                <a:ea typeface="楷体" panose="02010609060101010101" charset="-122"/>
                <a:cs typeface="楷体" panose="02010609060101010101" charset="-122"/>
                <a:sym typeface="+mn-ea"/>
              </a:rPr>
              <a:t>党的</a:t>
            </a:r>
            <a:r>
              <a:rPr lang="zh-CN" altLang="zh-CN" b="1" dirty="0" smtClean="0">
                <a:solidFill>
                  <a:srgbClr val="002060"/>
                </a:solidFill>
                <a:latin typeface="楷体" panose="02010609060101010101" charset="-122"/>
                <a:ea typeface="楷体" panose="02010609060101010101" charset="-122"/>
                <a:cs typeface="楷体" panose="02010609060101010101" charset="-122"/>
                <a:sym typeface="+mn-ea"/>
              </a:rPr>
              <a:t>名称</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宣告</a:t>
            </a:r>
            <a:r>
              <a:rPr lang="zh-CN" altLang="zh-CN" b="1" dirty="0" smtClean="0">
                <a:solidFill>
                  <a:srgbClr val="002060"/>
                </a:solidFill>
                <a:latin typeface="楷体" panose="02010609060101010101" charset="-122"/>
                <a:ea typeface="楷体" panose="02010609060101010101" charset="-122"/>
                <a:cs typeface="楷体" panose="02010609060101010101" charset="-122"/>
                <a:sym typeface="+mn-ea"/>
              </a:rPr>
              <a:t>中国共产党诞生</a:t>
            </a: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。（中国共产党哪一天成立？</a:t>
            </a: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30,31,1,2,3,4,5</a:t>
            </a: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en-US">
              <a:latin typeface="楷体" panose="02010609060101010101" charset="-122"/>
              <a:ea typeface="楷体" panose="02010609060101010101" charset="-122"/>
              <a:cs typeface="楷体" panose="02010609060101010101" charset="-122"/>
            </a:endParaRPr>
          </a:p>
        </p:txBody>
      </p:sp>
      <p:pic>
        <p:nvPicPr>
          <p:cNvPr id="108" name="图片 107"/>
          <p:cNvPicPr/>
          <p:nvPr/>
        </p:nvPicPr>
        <p:blipFill>
          <a:blip r:embed="rId1"/>
          <a:srcRect b="6390"/>
          <a:stretch>
            <a:fillRect/>
          </a:stretch>
        </p:blipFill>
        <p:spPr>
          <a:xfrm>
            <a:off x="1538605" y="4306570"/>
            <a:ext cx="3548380" cy="2190750"/>
          </a:xfrm>
          <a:prstGeom prst="rect">
            <a:avLst/>
          </a:prstGeom>
          <a:noFill/>
          <a:ln w="9525">
            <a:noFill/>
          </a:ln>
        </p:spPr>
      </p:pic>
      <p:pic>
        <p:nvPicPr>
          <p:cNvPr id="110" name="图片 109"/>
          <p:cNvPicPr/>
          <p:nvPr/>
        </p:nvPicPr>
        <p:blipFill>
          <a:blip r:embed="rId2"/>
          <a:stretch>
            <a:fillRect/>
          </a:stretch>
        </p:blipFill>
        <p:spPr>
          <a:xfrm>
            <a:off x="6711315" y="4306570"/>
            <a:ext cx="3672205" cy="2190115"/>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549275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【4】2001</a:t>
            </a:r>
            <a:r>
              <a:rPr lang="zh-CN" altLang="en-US" b="1" dirty="0">
                <a:latin typeface="楷体" panose="02010609060101010101" charset="-122"/>
                <a:ea typeface="楷体" panose="02010609060101010101" charset="-122"/>
                <a:cs typeface="楷体" panose="02010609060101010101" charset="-122"/>
                <a:sym typeface="+mn-ea"/>
              </a:rPr>
              <a:t>年“七一讲话”和</a:t>
            </a:r>
            <a:r>
              <a:rPr lang="en-US" altLang="zh-CN" b="1" dirty="0" smtClean="0">
                <a:latin typeface="楷体" panose="02010609060101010101" charset="-122"/>
                <a:ea typeface="楷体" panose="02010609060101010101" charset="-122"/>
                <a:cs typeface="楷体" panose="02010609060101010101" charset="-122"/>
                <a:sym typeface="+mn-ea"/>
              </a:rPr>
              <a:t>2002</a:t>
            </a:r>
            <a:r>
              <a:rPr lang="zh-CN" altLang="en-US" b="1" dirty="0" smtClean="0">
                <a:latin typeface="楷体" panose="02010609060101010101" charset="-122"/>
                <a:ea typeface="楷体" panose="02010609060101010101" charset="-122"/>
                <a:cs typeface="楷体" panose="02010609060101010101" charset="-122"/>
                <a:sym typeface="+mn-ea"/>
              </a:rPr>
              <a:t>年党</a:t>
            </a:r>
            <a:r>
              <a:rPr lang="zh-CN" altLang="en-US" b="1" dirty="0">
                <a:latin typeface="楷体" panose="02010609060101010101" charset="-122"/>
                <a:ea typeface="楷体" panose="02010609060101010101" charset="-122"/>
                <a:cs typeface="楷体" panose="02010609060101010101" charset="-122"/>
                <a:sym typeface="+mn-ea"/>
              </a:rPr>
              <a:t>的</a:t>
            </a:r>
            <a:r>
              <a:rPr lang="zh-CN" altLang="en-US" b="1" dirty="0" smtClean="0">
                <a:latin typeface="楷体" panose="02010609060101010101" charset="-122"/>
                <a:ea typeface="楷体" panose="02010609060101010101" charset="-122"/>
                <a:cs typeface="楷体" panose="02010609060101010101" charset="-122"/>
                <a:sym typeface="+mn-ea"/>
              </a:rPr>
              <a:t>十六大，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“有产无产”</a:t>
            </a:r>
            <a:r>
              <a:rPr lang="zh-CN" altLang="en-US" b="1" dirty="0">
                <a:latin typeface="楷体" panose="02010609060101010101" charset="-122"/>
                <a:ea typeface="楷体" panose="02010609060101010101" charset="-122"/>
                <a:cs typeface="楷体" panose="02010609060101010101" charset="-122"/>
                <a:sym typeface="+mn-ea"/>
              </a:rPr>
              <a:t>的束缚，提出了“三个代表”重要思想。</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不同意见的出现</a:t>
            </a:r>
            <a:endPar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endParaRPr>
          </a:p>
          <a:p>
            <a:pPr>
              <a:lnSpc>
                <a:spcPct val="150000"/>
              </a:lnSpc>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反对：</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这是重大理论修正。它涉及到根本改变建党学说、共产党基本性质，严重违反党章规定和组织原则等大是大非问题。</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这无异于向国内私营资本投降，等于公开傍大款。它将引起党内党外的思想混乱。将资本家引狼入室，党内阶级成分将会多元化，这就意味着政治多元化、思想多元化在党内获得了相应的组织基础，而多元化的政党必定会分裂。</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支持：</a:t>
            </a:r>
            <a:r>
              <a:rPr lang="zh-CN" altLang="en-US" b="1" dirty="0" smtClean="0">
                <a:latin typeface="楷体" panose="02010609060101010101" charset="-122"/>
                <a:ea typeface="楷体" panose="02010609060101010101" charset="-122"/>
                <a:cs typeface="楷体" panose="02010609060101010101" charset="-122"/>
                <a:sym typeface="+mn-ea"/>
              </a:rPr>
              <a:t>这是江泽民担任总书记以来的一次最具创新性的讲话，是共产党提高执政能力、促进中国社会和谐发展的点睛之笔，标志着执政方式将会发生积极的变化。</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胡耀邦长子、中央统战部副部长胡德平《让有产者在政治上站起来》：我们掌了权，难道无产者还能永远是无产者吗？民众富了起来是好事，是历史进步。个私经济经营者是有产者，也是劳动者。处理人民内部矛盾，不能再用过去划分阶级的方法。让非公经济在政治上得到平等地位，是民族之幸，人民之幸。</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194945" y="8807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【4】2001</a:t>
            </a:r>
            <a:r>
              <a:rPr lang="zh-CN" altLang="en-US" b="1" dirty="0">
                <a:latin typeface="楷体" panose="02010609060101010101" charset="-122"/>
                <a:ea typeface="楷体" panose="02010609060101010101" charset="-122"/>
                <a:cs typeface="楷体" panose="02010609060101010101" charset="-122"/>
                <a:sym typeface="+mn-ea"/>
              </a:rPr>
              <a:t>年“七一讲话”和</a:t>
            </a:r>
            <a:r>
              <a:rPr lang="en-US" altLang="zh-CN" b="1" dirty="0" smtClean="0">
                <a:latin typeface="楷体" panose="02010609060101010101" charset="-122"/>
                <a:ea typeface="楷体" panose="02010609060101010101" charset="-122"/>
                <a:cs typeface="楷体" panose="02010609060101010101" charset="-122"/>
                <a:sym typeface="+mn-ea"/>
              </a:rPr>
              <a:t>2002</a:t>
            </a:r>
            <a:r>
              <a:rPr lang="zh-CN" altLang="en-US" b="1" dirty="0" smtClean="0">
                <a:latin typeface="楷体" panose="02010609060101010101" charset="-122"/>
                <a:ea typeface="楷体" panose="02010609060101010101" charset="-122"/>
                <a:cs typeface="楷体" panose="02010609060101010101" charset="-122"/>
                <a:sym typeface="+mn-ea"/>
              </a:rPr>
              <a:t>年党</a:t>
            </a:r>
            <a:r>
              <a:rPr lang="zh-CN" altLang="en-US" b="1" dirty="0">
                <a:latin typeface="楷体" panose="02010609060101010101" charset="-122"/>
                <a:ea typeface="楷体" panose="02010609060101010101" charset="-122"/>
                <a:cs typeface="楷体" panose="02010609060101010101" charset="-122"/>
                <a:sym typeface="+mn-ea"/>
              </a:rPr>
              <a:t>的</a:t>
            </a:r>
            <a:r>
              <a:rPr lang="zh-CN" altLang="en-US" b="1" dirty="0" smtClean="0">
                <a:latin typeface="楷体" panose="02010609060101010101" charset="-122"/>
                <a:ea typeface="楷体" panose="02010609060101010101" charset="-122"/>
                <a:cs typeface="楷体" panose="02010609060101010101" charset="-122"/>
                <a:sym typeface="+mn-ea"/>
              </a:rPr>
              <a:t>十六大，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“有产无产”</a:t>
            </a:r>
            <a:r>
              <a:rPr lang="zh-CN" altLang="en-US" b="1" dirty="0">
                <a:latin typeface="楷体" panose="02010609060101010101" charset="-122"/>
                <a:ea typeface="楷体" panose="02010609060101010101" charset="-122"/>
                <a:cs typeface="楷体" panose="02010609060101010101" charset="-122"/>
                <a:sym typeface="+mn-ea"/>
              </a:rPr>
              <a:t>的束缚，提出了“三个代表”重要思想。</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党的十六大的再次重申与人大代表的热烈掌声</a:t>
            </a:r>
            <a:endPar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endParaRPr>
          </a:p>
        </p:txBody>
      </p:sp>
      <p:pic>
        <p:nvPicPr>
          <p:cNvPr id="103" name="图片 102"/>
          <p:cNvPicPr/>
          <p:nvPr/>
        </p:nvPicPr>
        <p:blipFill>
          <a:blip r:embed="rId1"/>
          <a:stretch>
            <a:fillRect/>
          </a:stretch>
        </p:blipFill>
        <p:spPr>
          <a:xfrm>
            <a:off x="8168005" y="1793875"/>
            <a:ext cx="3493135" cy="1758950"/>
          </a:xfrm>
          <a:prstGeom prst="rect">
            <a:avLst/>
          </a:prstGeom>
          <a:noFill/>
          <a:ln w="9525">
            <a:noFill/>
          </a:ln>
        </p:spPr>
      </p:pic>
      <p:sp>
        <p:nvSpPr>
          <p:cNvPr id="4" name="文本框 3"/>
          <p:cNvSpPr txBox="1"/>
          <p:nvPr/>
        </p:nvSpPr>
        <p:spPr>
          <a:xfrm>
            <a:off x="194945" y="2299970"/>
            <a:ext cx="7973060" cy="3688080"/>
          </a:xfrm>
          <a:prstGeom prst="rect">
            <a:avLst/>
          </a:prstGeom>
          <a:noFill/>
        </p:spPr>
        <p:txBody>
          <a:bodyPr wrap="square" rtlCol="0" anchor="t">
            <a:spAutoFit/>
          </a:bodyPr>
          <a:p>
            <a:pPr>
              <a:lnSpc>
                <a:spcPct val="13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2002</a:t>
            </a:r>
            <a:r>
              <a:rPr lang="zh-CN" altLang="en-US" b="1">
                <a:latin typeface="楷体" panose="02010609060101010101" charset="-122"/>
                <a:ea typeface="楷体" panose="02010609060101010101" charset="-122"/>
                <a:cs typeface="楷体" panose="02010609060101010101" charset="-122"/>
              </a:rPr>
              <a:t>年</a:t>
            </a:r>
            <a:r>
              <a:rPr lang="en-US" altLang="zh-CN" b="1">
                <a:latin typeface="楷体" panose="02010609060101010101" charset="-122"/>
                <a:ea typeface="楷体" panose="02010609060101010101" charset="-122"/>
                <a:cs typeface="楷体" panose="02010609060101010101" charset="-122"/>
              </a:rPr>
              <a:t>11</a:t>
            </a:r>
            <a:r>
              <a:rPr lang="zh-CN" altLang="en-US" b="1">
                <a:latin typeface="楷体" panose="02010609060101010101" charset="-122"/>
                <a:ea typeface="楷体" panose="02010609060101010101" charset="-122"/>
                <a:cs typeface="楷体" panose="02010609060101010101" charset="-122"/>
              </a:rPr>
              <a:t>月</a:t>
            </a:r>
            <a:r>
              <a:rPr lang="en-US" altLang="zh-CN" b="1">
                <a:latin typeface="楷体" panose="02010609060101010101" charset="-122"/>
                <a:ea typeface="楷体" panose="02010609060101010101" charset="-122"/>
                <a:cs typeface="楷体" panose="02010609060101010101" charset="-122"/>
              </a:rPr>
              <a:t>8</a:t>
            </a:r>
            <a:r>
              <a:rPr lang="zh-CN" altLang="en-US" b="1">
                <a:latin typeface="楷体" panose="02010609060101010101" charset="-122"/>
                <a:ea typeface="楷体" panose="02010609060101010101" charset="-122"/>
                <a:cs typeface="楷体" panose="02010609060101010101" charset="-122"/>
              </a:rPr>
              <a:t>日，党的十六大召开。江泽民阐述</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三个代表</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重要思想，并再次重申</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sym typeface="+mn-ea"/>
              </a:rPr>
              <a:t>民营科技企业的创业人员和技术人员、受聘于外资企业的管理技术人员、个体户、私营企业主、中介组织的从业人员、自由职业人员等社会阶层都是</a:t>
            </a:r>
            <a:r>
              <a:rPr lang="zh-CN" altLang="en-US" b="1">
                <a:latin typeface="楷体" panose="02010609060101010101" charset="-122"/>
                <a:ea typeface="楷体" panose="02010609060101010101" charset="-122"/>
                <a:cs typeface="楷体" panose="02010609060101010101" charset="-122"/>
                <a:sym typeface="+mn-ea"/>
              </a:rPr>
              <a:t>中国</a:t>
            </a:r>
            <a:r>
              <a:rPr lang="zh-CN" altLang="en-US" b="1">
                <a:latin typeface="楷体" panose="02010609060101010101" charset="-122"/>
                <a:ea typeface="楷体" panose="02010609060101010101" charset="-122"/>
                <a:cs typeface="楷体" panose="02010609060101010101" charset="-122"/>
                <a:sym typeface="+mn-ea"/>
              </a:rPr>
              <a:t>特色社会主义事业的建设者。</a:t>
            </a:r>
            <a:r>
              <a:rPr lang="en-US" altLang="zh-CN" b="1">
                <a:latin typeface="楷体" panose="02010609060101010101" charset="-122"/>
                <a:ea typeface="楷体" panose="02010609060101010101" charset="-122"/>
                <a:cs typeface="楷体" panose="02010609060101010101" charset="-122"/>
              </a:rPr>
              <a:t>”       </a:t>
            </a:r>
            <a:endParaRPr lang="en-US" altLang="zh-CN" b="1">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a:t>
            </a:r>
            <a:r>
              <a:rPr lang="zh-CN" altLang="en-US" b="1">
                <a:solidFill>
                  <a:srgbClr val="C00000"/>
                </a:solidFill>
                <a:latin typeface="黑体" panose="02010609060101010101" charset="-122"/>
                <a:ea typeface="黑体" panose="02010609060101010101" charset="-122"/>
                <a:cs typeface="楷体" panose="02010609060101010101" charset="-122"/>
              </a:rPr>
              <a:t>会场响起了热烈的掌声。</a:t>
            </a:r>
            <a:endParaRPr lang="zh-CN" altLang="en-US" b="1">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私营企业主阶层：</a:t>
            </a:r>
            <a:r>
              <a:rPr lang="en-US" altLang="zh-CN" b="1">
                <a:solidFill>
                  <a:schemeClr val="accent1">
                    <a:lumMod val="75000"/>
                  </a:schemeClr>
                </a:solidFill>
                <a:latin typeface="楷体" panose="02010609060101010101" charset="-122"/>
                <a:ea typeface="楷体" panose="02010609060101010101" charset="-122"/>
                <a:cs typeface="楷体" panose="02010609060101010101" charset="-122"/>
              </a:rPr>
              <a:t>“</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有益补充</a:t>
            </a:r>
            <a:r>
              <a:rPr lang="en-US" altLang="zh-CN" b="1">
                <a:solidFill>
                  <a:schemeClr val="accent1">
                    <a:lumMod val="75000"/>
                  </a:schemeClr>
                </a:solidFill>
                <a:latin typeface="楷体" panose="02010609060101010101" charset="-122"/>
                <a:ea typeface="楷体" panose="02010609060101010101" charset="-122"/>
                <a:cs typeface="楷体" panose="02010609060101010101" charset="-122"/>
              </a:rPr>
              <a:t>”</a:t>
            </a:r>
            <a:r>
              <a:rPr lang="en-US" altLang="zh-CN" b="1">
                <a:latin typeface="楷体" panose="02010609060101010101" charset="-122"/>
                <a:ea typeface="楷体" panose="02010609060101010101" charset="-122"/>
                <a:cs typeface="楷体" panose="02010609060101010101" charset="-122"/>
              </a:rPr>
              <a:t>-</a:t>
            </a:r>
            <a:r>
              <a:rPr lang="en-US" altLang="zh-CN" b="1">
                <a:solidFill>
                  <a:schemeClr val="accent1">
                    <a:lumMod val="75000"/>
                  </a:schemeClr>
                </a:solidFill>
                <a:latin typeface="楷体" panose="02010609060101010101" charset="-122"/>
                <a:ea typeface="楷体" panose="02010609060101010101" charset="-122"/>
                <a:cs typeface="楷体" panose="02010609060101010101" charset="-122"/>
              </a:rPr>
              <a:t>“</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重要组成部分</a:t>
            </a:r>
            <a:r>
              <a:rPr lang="en-US" altLang="zh-CN" b="1">
                <a:solidFill>
                  <a:schemeClr val="accent1">
                    <a:lumMod val="75000"/>
                  </a:schemeClr>
                </a:solidFill>
                <a:latin typeface="楷体" panose="02010609060101010101" charset="-122"/>
                <a:ea typeface="楷体" panose="02010609060101010101" charset="-122"/>
                <a:cs typeface="楷体" panose="02010609060101010101" charset="-122"/>
              </a:rPr>
              <a:t>”</a:t>
            </a:r>
            <a:r>
              <a:rPr lang="en-US" altLang="zh-CN" b="1">
                <a:latin typeface="楷体" panose="02010609060101010101" charset="-122"/>
                <a:ea typeface="楷体" panose="02010609060101010101" charset="-122"/>
                <a:cs typeface="楷体" panose="02010609060101010101" charset="-122"/>
              </a:rPr>
              <a:t>-</a:t>
            </a:r>
            <a:r>
              <a:rPr lang="en-US" altLang="zh-CN" b="1">
                <a:solidFill>
                  <a:srgbClr val="C00000"/>
                </a:solidFill>
                <a:latin typeface="楷体" panose="02010609060101010101" charset="-122"/>
                <a:ea typeface="楷体" panose="02010609060101010101" charset="-122"/>
                <a:cs typeface="楷体" panose="02010609060101010101" charset="-122"/>
              </a:rPr>
              <a:t>“</a:t>
            </a:r>
            <a:r>
              <a:rPr lang="zh-CN" altLang="en-US" b="1">
                <a:solidFill>
                  <a:srgbClr val="C00000"/>
                </a:solidFill>
                <a:latin typeface="楷体" panose="02010609060101010101" charset="-122"/>
                <a:ea typeface="楷体" panose="02010609060101010101" charset="-122"/>
                <a:cs typeface="楷体" panose="02010609060101010101" charset="-122"/>
              </a:rPr>
              <a:t>社会主义建设者</a:t>
            </a:r>
            <a:r>
              <a:rPr lang="en-US" altLang="zh-CN" b="1">
                <a:solidFill>
                  <a:srgbClr val="C00000"/>
                </a:solidFill>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a:t>
            </a:r>
            <a:r>
              <a:rPr lang="zh-CN" altLang="en-US" b="1">
                <a:solidFill>
                  <a:srgbClr val="C00000"/>
                </a:solidFill>
                <a:latin typeface="楷体" panose="02010609060101010101" charset="-122"/>
                <a:ea typeface="楷体" panose="02010609060101010101" charset="-122"/>
                <a:cs typeface="楷体" panose="02010609060101010101" charset="-122"/>
              </a:rPr>
              <a:t>中国共产党的执政基础获得了进一步的巩固。</a:t>
            </a:r>
            <a:r>
              <a:rPr lang="en-US" altLang="zh-CN" b="1">
                <a:solidFill>
                  <a:srgbClr val="C00000"/>
                </a:solidFill>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endParaRPr lang="en-US" altLang="zh-CN" b="1">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zh-CN" altLang="en-US" b="1">
                <a:latin typeface="楷体" panose="02010609060101010101" charset="-122"/>
                <a:ea typeface="楷体" panose="02010609060101010101" charset="-122"/>
                <a:cs typeface="楷体" panose="02010609060101010101" charset="-122"/>
              </a:rPr>
              <a:t>十六大：明确提出</a:t>
            </a:r>
            <a:r>
              <a:rPr lang="en-US" altLang="zh-CN" b="1">
                <a:solidFill>
                  <a:srgbClr val="C00000"/>
                </a:solidFill>
                <a:latin typeface="楷体" panose="02010609060101010101" charset="-122"/>
                <a:ea typeface="楷体" panose="02010609060101010101" charset="-122"/>
                <a:cs typeface="楷体" panose="02010609060101010101" charset="-122"/>
              </a:rPr>
              <a:t>“</a:t>
            </a:r>
            <a:r>
              <a:rPr lang="zh-CN" altLang="en-US" b="1">
                <a:solidFill>
                  <a:srgbClr val="C00000"/>
                </a:solidFill>
                <a:latin typeface="楷体" panose="02010609060101010101" charset="-122"/>
                <a:ea typeface="楷体" panose="02010609060101010101" charset="-122"/>
                <a:cs typeface="楷体" panose="02010609060101010101" charset="-122"/>
              </a:rPr>
              <a:t>完善保护私人财产的法律制度</a:t>
            </a:r>
            <a:r>
              <a:rPr lang="en-US" altLang="zh-CN" b="1">
                <a:solidFill>
                  <a:srgbClr val="C00000"/>
                </a:solidFill>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命题。</a:t>
            </a:r>
            <a:endParaRPr lang="zh-CN" altLang="en-US" b="1">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rPr>
              <a:t>    2004</a:t>
            </a:r>
            <a:r>
              <a:rPr lang="zh-CN" altLang="en-US" b="1">
                <a:latin typeface="楷体" panose="02010609060101010101" charset="-122"/>
                <a:ea typeface="楷体" panose="02010609060101010101" charset="-122"/>
                <a:cs typeface="楷体" panose="02010609060101010101" charset="-122"/>
              </a:rPr>
              <a:t>年</a:t>
            </a:r>
            <a:r>
              <a:rPr lang="en-US" altLang="zh-CN" b="1">
                <a:latin typeface="楷体" panose="02010609060101010101" charset="-122"/>
                <a:ea typeface="楷体" panose="02010609060101010101" charset="-122"/>
                <a:cs typeface="楷体" panose="02010609060101010101" charset="-122"/>
              </a:rPr>
              <a:t>3</a:t>
            </a:r>
            <a:r>
              <a:rPr lang="zh-CN" altLang="en-US" b="1">
                <a:latin typeface="楷体" panose="02010609060101010101" charset="-122"/>
                <a:ea typeface="楷体" panose="02010609060101010101" charset="-122"/>
                <a:cs typeface="楷体" panose="02010609060101010101" charset="-122"/>
              </a:rPr>
              <a:t>月</a:t>
            </a:r>
            <a:r>
              <a:rPr lang="en-US" altLang="zh-CN" b="1">
                <a:latin typeface="楷体" panose="02010609060101010101" charset="-122"/>
                <a:ea typeface="楷体" panose="02010609060101010101" charset="-122"/>
                <a:cs typeface="楷体" panose="02010609060101010101" charset="-122"/>
              </a:rPr>
              <a:t>14</a:t>
            </a:r>
            <a:r>
              <a:rPr lang="zh-CN" altLang="en-US" b="1">
                <a:latin typeface="楷体" panose="02010609060101010101" charset="-122"/>
                <a:ea typeface="楷体" panose="02010609060101010101" charset="-122"/>
                <a:cs typeface="楷体" panose="02010609060101010101" charset="-122"/>
              </a:rPr>
              <a:t>日，第十届全国人大第二次会议根据中共中央提议，通过了宪法修改案。</a:t>
            </a:r>
            <a:endParaRPr lang="zh-CN" altLang="en-US" b="1">
              <a:latin typeface="楷体" panose="02010609060101010101" charset="-122"/>
              <a:ea typeface="楷体" panose="02010609060101010101" charset="-122"/>
              <a:cs typeface="楷体" panose="02010609060101010101" charset="-122"/>
            </a:endParaRPr>
          </a:p>
        </p:txBody>
      </p:sp>
      <p:sp>
        <p:nvSpPr>
          <p:cNvPr id="5" name="文本框 4"/>
          <p:cNvSpPr txBox="1"/>
          <p:nvPr/>
        </p:nvSpPr>
        <p:spPr>
          <a:xfrm>
            <a:off x="194945" y="5991225"/>
            <a:ext cx="11738610" cy="810260"/>
          </a:xfrm>
          <a:prstGeom prst="rect">
            <a:avLst/>
          </a:prstGeom>
          <a:noFill/>
        </p:spPr>
        <p:txBody>
          <a:bodyPr wrap="square" rtlCol="0" anchor="t">
            <a:spAutoFit/>
          </a:bodyPr>
          <a:p>
            <a:pPr>
              <a:lnSpc>
                <a:spcPct val="130000"/>
              </a:lnSpc>
              <a:spcBef>
                <a:spcPts val="0"/>
              </a:spcBef>
              <a:spcAft>
                <a:spcPts val="0"/>
              </a:spcAft>
            </a:pPr>
            <a:r>
              <a:rPr lang="zh-CN" altLang="en-US" b="1">
                <a:latin typeface="楷体" panose="02010609060101010101" charset="-122"/>
                <a:ea typeface="楷体" panose="02010609060101010101" charset="-122"/>
                <a:cs typeface="楷体" panose="02010609060101010101" charset="-122"/>
                <a:sym typeface="+mn-ea"/>
              </a:rPr>
              <a:t>《宪法》：</a:t>
            </a:r>
            <a:r>
              <a:rPr lang="zh-CN" altLang="en-US" b="1">
                <a:solidFill>
                  <a:srgbClr val="C00000"/>
                </a:solidFill>
                <a:latin typeface="黑体" panose="02010609060101010101" charset="-122"/>
                <a:ea typeface="黑体" panose="02010609060101010101" charset="-122"/>
                <a:cs typeface="黑体" panose="02010609060101010101" charset="-122"/>
                <a:sym typeface="+mn-ea"/>
              </a:rPr>
              <a:t>“公民的合法的私有财产不受侵犯。”</a:t>
            </a:r>
            <a:r>
              <a:rPr lang="zh-CN" altLang="en-US" b="1">
                <a:latin typeface="楷体" panose="02010609060101010101" charset="-122"/>
                <a:ea typeface="楷体" panose="02010609060101010101" charset="-122"/>
                <a:cs typeface="楷体" panose="02010609060101010101" charset="-122"/>
                <a:sym typeface="+mn-ea"/>
              </a:rPr>
              <a:t>“国家依照法律规定保护公民的私有财产权和继承权。”</a:t>
            </a:r>
            <a:endParaRPr lang="zh-CN" altLang="en-US" b="1">
              <a:latin typeface="楷体" panose="02010609060101010101" charset="-122"/>
              <a:ea typeface="楷体" panose="02010609060101010101" charset="-122"/>
              <a:cs typeface="楷体" panose="02010609060101010101" charset="-122"/>
              <a:sym typeface="+mn-ea"/>
            </a:endParaRPr>
          </a:p>
          <a:p>
            <a:pPr>
              <a:lnSpc>
                <a:spcPct val="130000"/>
              </a:lnSpc>
              <a:spcBef>
                <a:spcPts val="0"/>
              </a:spcBef>
              <a:spcAft>
                <a:spcPts val="0"/>
              </a:spcAft>
            </a:pPr>
            <a:r>
              <a:rPr lang="zh-CN" altLang="en-US" b="1">
                <a:solidFill>
                  <a:srgbClr val="C00000"/>
                </a:solidFill>
                <a:latin typeface="楷体" panose="02010609060101010101" charset="-122"/>
                <a:ea typeface="楷体" panose="02010609060101010101" charset="-122"/>
                <a:cs typeface="楷体" panose="02010609060101010101" charset="-122"/>
              </a:rPr>
              <a:t>胡锦涛：</a:t>
            </a:r>
            <a:r>
              <a:rPr lang="zh-CN" altLang="en-US" b="1">
                <a:latin typeface="楷体" panose="02010609060101010101" charset="-122"/>
                <a:ea typeface="楷体" panose="02010609060101010101" charset="-122"/>
                <a:cs typeface="楷体" panose="02010609060101010101" charset="-122"/>
              </a:rPr>
              <a:t>十六大报告是中国共产党在历史新阶段的</a:t>
            </a:r>
            <a:r>
              <a:rPr lang="zh-CN" altLang="en-US" b="1">
                <a:solidFill>
                  <a:srgbClr val="C00000"/>
                </a:solidFill>
                <a:latin typeface="楷体" panose="02010609060101010101" charset="-122"/>
                <a:ea typeface="楷体" panose="02010609060101010101" charset="-122"/>
                <a:cs typeface="楷体" panose="02010609060101010101" charset="-122"/>
              </a:rPr>
              <a:t>“政治宣言”“行动指南”和“一篇马克思主义的纲领性文献”。</a:t>
            </a:r>
            <a:endParaRPr lang="zh-CN" altLang="en-US" b="1">
              <a:latin typeface="楷体" panose="02010609060101010101" charset="-122"/>
              <a:ea typeface="楷体" panose="02010609060101010101" charset="-122"/>
              <a:cs typeface="楷体" panose="02010609060101010101" charset="-122"/>
            </a:endParaRPr>
          </a:p>
        </p:txBody>
      </p:sp>
      <p:pic>
        <p:nvPicPr>
          <p:cNvPr id="7" name="图片 6"/>
          <p:cNvPicPr/>
          <p:nvPr/>
        </p:nvPicPr>
        <p:blipFill>
          <a:blip r:embed="rId2"/>
          <a:stretch>
            <a:fillRect/>
          </a:stretch>
        </p:blipFill>
        <p:spPr>
          <a:xfrm>
            <a:off x="8168005" y="3629025"/>
            <a:ext cx="3493135" cy="2359025"/>
          </a:xfrm>
          <a:prstGeom prst="rect">
            <a:avLst/>
          </a:prstGeom>
          <a:noFill/>
          <a:ln w="9525">
            <a:noFill/>
          </a:ln>
        </p:spPr>
      </p:pic>
      <p:sp>
        <p:nvSpPr>
          <p:cNvPr id="8"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137160" y="843280"/>
            <a:ext cx="11771630" cy="191833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【5】2003</a:t>
            </a:r>
            <a:r>
              <a:rPr lang="zh-CN" altLang="en-US" b="1" dirty="0">
                <a:latin typeface="楷体" panose="02010609060101010101" charset="-122"/>
                <a:ea typeface="楷体" panose="02010609060101010101" charset="-122"/>
                <a:cs typeface="楷体" panose="02010609060101010101" charset="-122"/>
                <a:sym typeface="+mn-ea"/>
              </a:rPr>
              <a:t>年党的十六</a:t>
            </a:r>
            <a:r>
              <a:rPr lang="zh-CN" altLang="en-US" b="1" dirty="0" smtClean="0">
                <a:latin typeface="楷体" panose="02010609060101010101" charset="-122"/>
                <a:ea typeface="楷体" panose="02010609060101010101" charset="-122"/>
                <a:cs typeface="楷体" panose="02010609060101010101" charset="-122"/>
                <a:sym typeface="+mn-ea"/>
              </a:rPr>
              <a:t>届三中全会</a:t>
            </a:r>
            <a:r>
              <a:rPr lang="zh-CN" altLang="en-US" b="1" dirty="0">
                <a:latin typeface="楷体" panose="02010609060101010101" charset="-122"/>
                <a:ea typeface="楷体" panose="02010609060101010101" charset="-122"/>
                <a:cs typeface="楷体" panose="02010609060101010101" charset="-122"/>
                <a:sym typeface="+mn-ea"/>
              </a:rPr>
              <a:t>，冲破</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“以GDP为本”</a:t>
            </a:r>
            <a:r>
              <a:rPr lang="zh-CN" altLang="en-US" b="1" dirty="0">
                <a:latin typeface="楷体" panose="02010609060101010101" charset="-122"/>
                <a:ea typeface="楷体" panose="02010609060101010101" charset="-122"/>
                <a:cs typeface="楷体" panose="02010609060101010101" charset="-122"/>
                <a:sym typeface="+mn-ea"/>
              </a:rPr>
              <a:t>的束缚，提出以人为本的科学发展观。</a:t>
            </a:r>
            <a:endParaRPr lang="zh-CN" altLang="en-US" b="1" dirty="0">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改革开放后，获得经济自由的中国人纷纷要求改变贫穷、过上富足日子。在此过程中，我们逐步建立了社会主义市场经济，支持发展非公有制经济，私营企业主地位不断提升。</a:t>
            </a:r>
            <a:r>
              <a:rPr lang="en-US" altLang="zh-CN" b="1" dirty="0" smtClean="0">
                <a:latin typeface="楷体" panose="02010609060101010101" charset="-122"/>
                <a:ea typeface="楷体" panose="02010609060101010101" charset="-122"/>
                <a:cs typeface="楷体" panose="02010609060101010101" charset="-122"/>
                <a:sym typeface="+mn-ea"/>
              </a:rPr>
              <a:t>20</a:t>
            </a:r>
            <a:r>
              <a:rPr lang="zh-CN" altLang="en-US" b="1" dirty="0" smtClean="0">
                <a:latin typeface="楷体" panose="02010609060101010101" charset="-122"/>
                <a:ea typeface="楷体" panose="02010609060101010101" charset="-122"/>
                <a:cs typeface="楷体" panose="02010609060101010101" charset="-122"/>
                <a:sym typeface="+mn-ea"/>
              </a:rPr>
              <a:t>世纪</a:t>
            </a:r>
            <a:r>
              <a:rPr lang="en-US" altLang="zh-CN" b="1" dirty="0" smtClean="0">
                <a:latin typeface="楷体" panose="02010609060101010101" charset="-122"/>
                <a:ea typeface="楷体" panose="02010609060101010101" charset="-122"/>
                <a:cs typeface="楷体" panose="02010609060101010101" charset="-122"/>
                <a:sym typeface="+mn-ea"/>
              </a:rPr>
              <a:t>90</a:t>
            </a:r>
            <a:r>
              <a:rPr lang="zh-CN" altLang="en-US" b="1" dirty="0" smtClean="0">
                <a:latin typeface="楷体" panose="02010609060101010101" charset="-122"/>
                <a:ea typeface="楷体" panose="02010609060101010101" charset="-122"/>
                <a:cs typeface="楷体" panose="02010609060101010101" charset="-122"/>
                <a:sym typeface="+mn-ea"/>
              </a:rPr>
              <a:t>年代以来，出现了</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以</a:t>
            </a:r>
            <a:r>
              <a:rPr lang="en-US" altLang="zh-CN" b="1" dirty="0" smtClean="0">
                <a:latin typeface="楷体" panose="02010609060101010101" charset="-122"/>
                <a:ea typeface="楷体" panose="02010609060101010101" charset="-122"/>
                <a:cs typeface="楷体" panose="02010609060101010101" charset="-122"/>
                <a:sym typeface="+mn-ea"/>
              </a:rPr>
              <a:t>GDP</a:t>
            </a:r>
            <a:r>
              <a:rPr lang="zh-CN" altLang="en-US" b="1" dirty="0" smtClean="0">
                <a:latin typeface="楷体" panose="02010609060101010101" charset="-122"/>
                <a:ea typeface="楷体" panose="02010609060101010101" charset="-122"/>
                <a:cs typeface="楷体" panose="02010609060101010101" charset="-122"/>
                <a:sym typeface="+mn-ea"/>
              </a:rPr>
              <a:t>为本</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的发展倾向，其在推动着经济增长中国在取得</a:t>
            </a:r>
            <a:r>
              <a:rPr lang="en-US" altLang="zh-CN" b="1" dirty="0" smtClean="0">
                <a:latin typeface="楷体" panose="02010609060101010101" charset="-122"/>
                <a:ea typeface="楷体" panose="02010609060101010101" charset="-122"/>
                <a:cs typeface="楷体" panose="02010609060101010101" charset="-122"/>
                <a:sym typeface="+mn-ea"/>
              </a:rPr>
              <a:t>GDP</a:t>
            </a:r>
            <a:r>
              <a:rPr lang="zh-CN" altLang="en-US" b="1" dirty="0" smtClean="0">
                <a:latin typeface="楷体" panose="02010609060101010101" charset="-122"/>
                <a:ea typeface="楷体" panose="02010609060101010101" charset="-122"/>
                <a:cs typeface="楷体" panose="02010609060101010101" charset="-122"/>
                <a:sym typeface="+mn-ea"/>
              </a:rPr>
              <a:t>快速增长的历史性同时，也出现了许多问题：</a:t>
            </a:r>
            <a:endParaRPr lang="zh-CN" altLang="en-US" b="1" dirty="0" smtClean="0">
              <a:latin typeface="楷体" panose="02010609060101010101" charset="-122"/>
              <a:ea typeface="楷体" panose="02010609060101010101" charset="-122"/>
              <a:cs typeface="楷体" panose="02010609060101010101" charset="-122"/>
              <a:sym typeface="+mn-ea"/>
            </a:endParaRPr>
          </a:p>
        </p:txBody>
      </p:sp>
      <p:pic>
        <p:nvPicPr>
          <p:cNvPr id="100" name="图片 99"/>
          <p:cNvPicPr/>
          <p:nvPr/>
        </p:nvPicPr>
        <p:blipFill>
          <a:blip r:embed="rId1"/>
          <a:stretch>
            <a:fillRect/>
          </a:stretch>
        </p:blipFill>
        <p:spPr>
          <a:xfrm>
            <a:off x="8859520" y="2762250"/>
            <a:ext cx="2942590" cy="1659890"/>
          </a:xfrm>
          <a:prstGeom prst="rect">
            <a:avLst/>
          </a:prstGeom>
          <a:noFill/>
          <a:ln w="9525">
            <a:noFill/>
          </a:ln>
        </p:spPr>
      </p:pic>
      <p:pic>
        <p:nvPicPr>
          <p:cNvPr id="101" name="图片 100"/>
          <p:cNvPicPr/>
          <p:nvPr/>
        </p:nvPicPr>
        <p:blipFill>
          <a:blip r:embed="rId2"/>
          <a:stretch>
            <a:fillRect/>
          </a:stretch>
        </p:blipFill>
        <p:spPr>
          <a:xfrm>
            <a:off x="8858885" y="4697730"/>
            <a:ext cx="2943225" cy="1631315"/>
          </a:xfrm>
          <a:prstGeom prst="rect">
            <a:avLst/>
          </a:prstGeom>
          <a:noFill/>
          <a:ln w="9525">
            <a:noFill/>
          </a:ln>
        </p:spPr>
      </p:pic>
      <p:pic>
        <p:nvPicPr>
          <p:cNvPr id="102" name="图片 101"/>
          <p:cNvPicPr/>
          <p:nvPr/>
        </p:nvPicPr>
        <p:blipFill>
          <a:blip r:embed="rId3"/>
          <a:stretch>
            <a:fillRect/>
          </a:stretch>
        </p:blipFill>
        <p:spPr>
          <a:xfrm>
            <a:off x="5664835" y="2762250"/>
            <a:ext cx="2799715" cy="1664970"/>
          </a:xfrm>
          <a:prstGeom prst="rect">
            <a:avLst/>
          </a:prstGeom>
          <a:noFill/>
          <a:ln w="9525">
            <a:noFill/>
          </a:ln>
        </p:spPr>
      </p:pic>
      <p:sp>
        <p:nvSpPr>
          <p:cNvPr id="4" name="文本框 3"/>
          <p:cNvSpPr txBox="1"/>
          <p:nvPr/>
        </p:nvSpPr>
        <p:spPr>
          <a:xfrm>
            <a:off x="213360" y="2761615"/>
            <a:ext cx="5451475" cy="3929380"/>
          </a:xfrm>
          <a:prstGeom prst="rect">
            <a:avLst/>
          </a:prstGeom>
          <a:noFill/>
        </p:spPr>
        <p:txBody>
          <a:bodyPr wrap="square" rtlCol="0" anchor="t">
            <a:spAutoFit/>
          </a:bodyPr>
          <a:p>
            <a:pPr>
              <a:lnSpc>
                <a:spcPct val="12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贫富差距</a:t>
            </a:r>
            <a:r>
              <a:rPr lang="zh-CN" altLang="en-US" b="1" dirty="0" smtClean="0">
                <a:latin typeface="楷体" panose="02010609060101010101" charset="-122"/>
                <a:ea typeface="楷体" panose="02010609060101010101" charset="-122"/>
                <a:cs typeface="楷体" panose="02010609060101010101" charset="-122"/>
                <a:sym typeface="+mn-ea"/>
              </a:rPr>
              <a:t>（基尼系数）</a:t>
            </a:r>
            <a:endPar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环境污染</a:t>
            </a:r>
            <a:r>
              <a:rPr lang="zh-CN" altLang="en-US" b="1" dirty="0" smtClean="0">
                <a:latin typeface="楷体" panose="02010609060101010101" charset="-122"/>
                <a:ea typeface="楷体" panose="02010609060101010101" charset="-122"/>
                <a:cs typeface="楷体" panose="02010609060101010101" charset="-122"/>
                <a:sym typeface="+mn-ea"/>
              </a:rPr>
              <a:t>（北京雾霾）</a:t>
            </a:r>
            <a:endPar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20000"/>
              </a:lnSpc>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群体性抗议事件</a:t>
            </a:r>
            <a:r>
              <a:rPr lang="zh-CN" altLang="en-US" b="1" dirty="0" smtClean="0">
                <a:latin typeface="楷体" panose="02010609060101010101" charset="-122"/>
                <a:ea typeface="楷体" panose="02010609060101010101" charset="-122"/>
                <a:cs typeface="楷体" panose="02010609060101010101" charset="-122"/>
                <a:sym typeface="+mn-ea"/>
              </a:rPr>
              <a:t>（群众因房屋拆迁、土地征用、企业改制、工资拖欠以及其他权益被侵犯而纷纷选择上访、甚至用极端方式表达诉求）</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贪污腐败</a:t>
            </a:r>
            <a:r>
              <a:rPr lang="zh-CN" altLang="en-US" b="1" dirty="0" smtClean="0">
                <a:latin typeface="楷体" panose="02010609060101010101" charset="-122"/>
                <a:ea typeface="楷体" panose="02010609060101010101" charset="-122"/>
                <a:cs typeface="楷体" panose="02010609060101010101" charset="-122"/>
                <a:sym typeface="+mn-ea"/>
              </a:rPr>
              <a:t>（制度不健全，权力寻租空间大）</a:t>
            </a:r>
            <a:endPar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拜金主义</a:t>
            </a:r>
            <a:r>
              <a:rPr lang="zh-CN" altLang="en-US" b="1" dirty="0" smtClean="0">
                <a:latin typeface="楷体" panose="02010609060101010101" charset="-122"/>
                <a:ea typeface="楷体" panose="02010609060101010101" charset="-122"/>
                <a:cs typeface="楷体" panose="02010609060101010101" charset="-122"/>
                <a:sym typeface="+mn-ea"/>
              </a:rPr>
              <a:t>（“钱”途，一切向“钱”看）</a:t>
            </a:r>
            <a:endPar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食品安全</a:t>
            </a:r>
            <a:r>
              <a:rPr lang="zh-CN" altLang="en-US" b="1" dirty="0" smtClean="0">
                <a:latin typeface="楷体" panose="02010609060101010101" charset="-122"/>
                <a:ea typeface="楷体" panose="02010609060101010101" charset="-122"/>
                <a:cs typeface="楷体" panose="02010609060101010101" charset="-122"/>
                <a:sym typeface="+mn-ea"/>
              </a:rPr>
              <a:t>（毒奶粉、地沟油）</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生产安全</a:t>
            </a:r>
            <a:r>
              <a:rPr lang="zh-CN" altLang="en-US" b="1" dirty="0" smtClean="0">
                <a:latin typeface="楷体" panose="02010609060101010101" charset="-122"/>
                <a:ea typeface="楷体" panose="02010609060101010101" charset="-122"/>
                <a:cs typeface="楷体" panose="02010609060101010101" charset="-122"/>
                <a:sym typeface="+mn-ea"/>
              </a:rPr>
              <a:t>（山西煤矿瓦斯爆炸，国家安全生产监督管理总局、国家煤矿安全监察局）</a:t>
            </a:r>
            <a:endPar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20000"/>
              </a:lnSpc>
            </a:pPr>
            <a:r>
              <a:rPr lang="en-US" altLang="zh-CN" sz="2800" b="1" dirty="0" smtClean="0">
                <a:solidFill>
                  <a:srgbClr val="C00000"/>
                </a:solidFill>
                <a:latin typeface="黑体" panose="02010609060101010101" charset="-122"/>
                <a:ea typeface="黑体" panose="02010609060101010101" charset="-122"/>
                <a:cs typeface="楷体" panose="02010609060101010101" charset="-122"/>
              </a:rPr>
              <a:t>   </a:t>
            </a:r>
            <a:r>
              <a:rPr lang="zh-CN" altLang="en-US" sz="2800" b="1" dirty="0" smtClean="0">
                <a:solidFill>
                  <a:srgbClr val="C00000"/>
                </a:solidFill>
                <a:latin typeface="黑体" panose="02010609060101010101" charset="-122"/>
                <a:ea typeface="黑体" panose="02010609060101010101" charset="-122"/>
                <a:cs typeface="楷体" panose="02010609060101010101" charset="-122"/>
              </a:rPr>
              <a:t>经济增长到底为了什么？</a:t>
            </a:r>
            <a:endParaRPr lang="zh-CN" altLang="en-US" sz="2800" b="1" dirty="0" smtClean="0">
              <a:solidFill>
                <a:srgbClr val="C00000"/>
              </a:solidFill>
              <a:latin typeface="黑体" panose="02010609060101010101" charset="-122"/>
              <a:ea typeface="黑体" panose="02010609060101010101" charset="-122"/>
              <a:cs typeface="楷体" panose="02010609060101010101" charset="-122"/>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pic>
        <p:nvPicPr>
          <p:cNvPr id="6" name="图片 5"/>
          <p:cNvPicPr/>
          <p:nvPr/>
        </p:nvPicPr>
        <p:blipFill>
          <a:blip r:embed="rId4"/>
          <a:srcRect l="3882" t="16269" r="19188"/>
          <a:stretch>
            <a:fillRect/>
          </a:stretch>
        </p:blipFill>
        <p:spPr>
          <a:xfrm>
            <a:off x="5664835" y="4697730"/>
            <a:ext cx="2799715" cy="16313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89090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【5】2003</a:t>
            </a:r>
            <a:r>
              <a:rPr lang="zh-CN" altLang="en-US" b="1" dirty="0">
                <a:latin typeface="楷体" panose="02010609060101010101" charset="-122"/>
                <a:ea typeface="楷体" panose="02010609060101010101" charset="-122"/>
                <a:cs typeface="楷体" panose="02010609060101010101" charset="-122"/>
                <a:sym typeface="+mn-ea"/>
              </a:rPr>
              <a:t>年党的十六</a:t>
            </a:r>
            <a:r>
              <a:rPr lang="zh-CN" altLang="en-US" b="1" dirty="0" smtClean="0">
                <a:latin typeface="楷体" panose="02010609060101010101" charset="-122"/>
                <a:ea typeface="楷体" panose="02010609060101010101" charset="-122"/>
                <a:cs typeface="楷体" panose="02010609060101010101" charset="-122"/>
                <a:sym typeface="+mn-ea"/>
              </a:rPr>
              <a:t>届三中全会</a:t>
            </a:r>
            <a:r>
              <a:rPr lang="zh-CN" altLang="en-US" b="1" dirty="0">
                <a:latin typeface="楷体" panose="02010609060101010101" charset="-122"/>
                <a:ea typeface="楷体" panose="02010609060101010101" charset="-122"/>
                <a:cs typeface="楷体" panose="02010609060101010101" charset="-122"/>
                <a:sym typeface="+mn-ea"/>
              </a:rPr>
              <a:t>，冲破</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“以GDP为本”</a:t>
            </a:r>
            <a:r>
              <a:rPr lang="zh-CN" altLang="en-US" b="1" dirty="0">
                <a:latin typeface="楷体" panose="02010609060101010101" charset="-122"/>
                <a:ea typeface="楷体" panose="02010609060101010101" charset="-122"/>
                <a:cs typeface="楷体" panose="02010609060101010101" charset="-122"/>
                <a:sym typeface="+mn-ea"/>
              </a:rPr>
              <a:t>的束缚，提出以人为本的科学发展观。</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endParaRPr lang="en-US" altLang="zh-CN" b="1" dirty="0" smtClean="0">
              <a:latin typeface="楷体" panose="02010609060101010101" charset="-122"/>
              <a:ea typeface="楷体" panose="02010609060101010101" charset="-122"/>
              <a:cs typeface="楷体" panose="02010609060101010101" charset="-122"/>
              <a:sym typeface="+mn-ea"/>
            </a:endParaRPr>
          </a:p>
        </p:txBody>
      </p:sp>
      <p:sp>
        <p:nvSpPr>
          <p:cNvPr id="5" name="文本框 4"/>
          <p:cNvSpPr txBox="1"/>
          <p:nvPr/>
        </p:nvSpPr>
        <p:spPr>
          <a:xfrm>
            <a:off x="447040" y="2552065"/>
            <a:ext cx="6421755" cy="2306955"/>
          </a:xfrm>
          <a:prstGeom prst="rect">
            <a:avLst/>
          </a:prstGeom>
          <a:noFill/>
        </p:spPr>
        <p:txBody>
          <a:bodyPr wrap="square" rtlCol="0">
            <a:spAutoFit/>
          </a:bodyPr>
          <a:p>
            <a:pPr>
              <a:lnSpc>
                <a:spcPct val="200000"/>
              </a:lnSpc>
            </a:pPr>
            <a:r>
              <a:rPr lang="en-US" altLang="zh-CN" b="1" dirty="0" smtClean="0">
                <a:latin typeface="楷体" panose="02010609060101010101" charset="-122"/>
                <a:ea typeface="楷体" panose="02010609060101010101" charset="-122"/>
                <a:cs typeface="楷体" panose="02010609060101010101" charset="-122"/>
                <a:sym typeface="+mn-ea"/>
              </a:rPr>
              <a:t>    2003</a:t>
            </a:r>
            <a:r>
              <a:rPr lang="zh-CN" altLang="en-US" b="1" dirty="0" smtClean="0">
                <a:latin typeface="楷体" panose="02010609060101010101" charset="-122"/>
                <a:ea typeface="楷体" panose="02010609060101010101" charset="-122"/>
                <a:cs typeface="楷体" panose="02010609060101010101" charset="-122"/>
                <a:sym typeface="+mn-ea"/>
              </a:rPr>
              <a:t>年，非典疫情在全国范围内的爆发，公共卫生体制遭受前所未有的冲击，社会保障的短板前所未有地显现。</a:t>
            </a:r>
            <a:r>
              <a:rPr lang="zh-CN" altLang="en-US" b="1" dirty="0" smtClean="0">
                <a:latin typeface="楷体" panose="02010609060101010101" charset="-122"/>
                <a:ea typeface="楷体" panose="02010609060101010101" charset="-122"/>
                <a:cs typeface="楷体" panose="02010609060101010101" charset="-122"/>
                <a:sym typeface="+mn-ea"/>
              </a:rPr>
              <a:t>社会建设长期不受重视的弊端在此时大量地暴露。</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20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这给了中国领导人极大的震撼，</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他们开始调整发展思路。</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p:txBody>
      </p:sp>
      <p:pic>
        <p:nvPicPr>
          <p:cNvPr id="106" name="图片 105"/>
          <p:cNvPicPr/>
          <p:nvPr/>
        </p:nvPicPr>
        <p:blipFill>
          <a:blip r:embed="rId1"/>
          <a:stretch>
            <a:fillRect/>
          </a:stretch>
        </p:blipFill>
        <p:spPr>
          <a:xfrm>
            <a:off x="7119620" y="2136775"/>
            <a:ext cx="4581525" cy="3477895"/>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890905"/>
            <a:ext cx="11771630" cy="92202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【5】2003</a:t>
            </a:r>
            <a:r>
              <a:rPr lang="zh-CN" altLang="en-US" b="1" dirty="0">
                <a:latin typeface="楷体" panose="02010609060101010101" charset="-122"/>
                <a:ea typeface="楷体" panose="02010609060101010101" charset="-122"/>
                <a:cs typeface="楷体" panose="02010609060101010101" charset="-122"/>
                <a:sym typeface="+mn-ea"/>
              </a:rPr>
              <a:t>年党的十六</a:t>
            </a:r>
            <a:r>
              <a:rPr lang="zh-CN" altLang="en-US" b="1" dirty="0" smtClean="0">
                <a:latin typeface="楷体" panose="02010609060101010101" charset="-122"/>
                <a:ea typeface="楷体" panose="02010609060101010101" charset="-122"/>
                <a:cs typeface="楷体" panose="02010609060101010101" charset="-122"/>
                <a:sym typeface="+mn-ea"/>
              </a:rPr>
              <a:t>届三中全会</a:t>
            </a:r>
            <a:r>
              <a:rPr lang="zh-CN" altLang="en-US" b="1" dirty="0">
                <a:latin typeface="楷体" panose="02010609060101010101" charset="-122"/>
                <a:ea typeface="楷体" panose="02010609060101010101" charset="-122"/>
                <a:cs typeface="楷体" panose="02010609060101010101" charset="-122"/>
                <a:sym typeface="+mn-ea"/>
              </a:rPr>
              <a:t>，冲破</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“以GDP为本”</a:t>
            </a:r>
            <a:r>
              <a:rPr lang="zh-CN" altLang="en-US" b="1" dirty="0">
                <a:latin typeface="楷体" panose="02010609060101010101" charset="-122"/>
                <a:ea typeface="楷体" panose="02010609060101010101" charset="-122"/>
                <a:cs typeface="楷体" panose="02010609060101010101" charset="-122"/>
                <a:sym typeface="+mn-ea"/>
              </a:rPr>
              <a:t>的束缚，提出以人为本的科学发展观。</a:t>
            </a:r>
            <a:endParaRPr lang="en-US" altLang="zh-CN" b="1" dirty="0" smtClean="0">
              <a:latin typeface="楷体" panose="02010609060101010101" charset="-122"/>
              <a:ea typeface="楷体" panose="02010609060101010101" charset="-122"/>
              <a:cs typeface="楷体" panose="02010609060101010101" charset="-122"/>
              <a:sym typeface="+mn-ea"/>
            </a:endParaRPr>
          </a:p>
        </p:txBody>
      </p:sp>
      <p:pic>
        <p:nvPicPr>
          <p:cNvPr id="104" name="图片 103"/>
          <p:cNvPicPr/>
          <p:nvPr/>
        </p:nvPicPr>
        <p:blipFill>
          <a:blip r:embed="rId1"/>
          <a:stretch>
            <a:fillRect/>
          </a:stretch>
        </p:blipFill>
        <p:spPr>
          <a:xfrm>
            <a:off x="8462645" y="2691765"/>
            <a:ext cx="2898775" cy="3492500"/>
          </a:xfrm>
          <a:prstGeom prst="rect">
            <a:avLst/>
          </a:prstGeom>
          <a:noFill/>
          <a:ln w="9525">
            <a:noFill/>
          </a:ln>
        </p:spPr>
      </p:pic>
      <p:sp>
        <p:nvSpPr>
          <p:cNvPr id="4" name="文本框 3"/>
          <p:cNvSpPr txBox="1"/>
          <p:nvPr/>
        </p:nvSpPr>
        <p:spPr>
          <a:xfrm>
            <a:off x="227965" y="2156460"/>
            <a:ext cx="7984490" cy="4246245"/>
          </a:xfrm>
          <a:prstGeom prst="rect">
            <a:avLst/>
          </a:prstGeom>
          <a:noFill/>
        </p:spPr>
        <p:txBody>
          <a:bodyPr wrap="square" rtlCol="0" anchor="t">
            <a:spAutoFit/>
          </a:bodyPr>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2003</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10</a:t>
            </a:r>
            <a:r>
              <a:rPr lang="zh-CN" altLang="en-US" b="1" dirty="0" smtClean="0">
                <a:latin typeface="楷体" panose="02010609060101010101" charset="-122"/>
                <a:ea typeface="楷体" panose="02010609060101010101" charset="-122"/>
                <a:cs typeface="楷体" panose="02010609060101010101" charset="-122"/>
                <a:sym typeface="+mn-ea"/>
              </a:rPr>
              <a:t>月</a:t>
            </a:r>
            <a:r>
              <a:rPr lang="en-US" altLang="zh-CN" b="1" dirty="0" smtClean="0">
                <a:latin typeface="楷体" panose="02010609060101010101" charset="-122"/>
                <a:ea typeface="楷体" panose="02010609060101010101" charset="-122"/>
                <a:cs typeface="楷体" panose="02010609060101010101" charset="-122"/>
                <a:sym typeface="+mn-ea"/>
              </a:rPr>
              <a:t>14</a:t>
            </a:r>
            <a:r>
              <a:rPr lang="zh-CN" altLang="en-US" b="1" dirty="0" smtClean="0">
                <a:latin typeface="楷体" panose="02010609060101010101" charset="-122"/>
                <a:ea typeface="楷体" panose="02010609060101010101" charset="-122"/>
                <a:cs typeface="楷体" panose="02010609060101010101" charset="-122"/>
                <a:sym typeface="+mn-ea"/>
              </a:rPr>
              <a:t>日，中共十六届三中全会第二次全体会议召开。</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胡锦涛：</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树立和落实全面发展、协调发展和可持续发展的科学发展观，对于我们更好地坚持发展才是硬道理的战略思想具有重大意义。</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树立和落实科学发展观，这是二十多年改革开放实践的经验总结，是战胜非典疫情给我们的重要启示</a:t>
            </a:r>
            <a:r>
              <a:rPr lang="zh-CN" altLang="en-US" b="1" dirty="0" smtClean="0">
                <a:latin typeface="楷体" panose="02010609060101010101" charset="-122"/>
                <a:ea typeface="楷体" panose="02010609060101010101" charset="-122"/>
                <a:cs typeface="楷体" panose="02010609060101010101" charset="-122"/>
                <a:sym typeface="+mn-ea"/>
              </a:rPr>
              <a:t>，也是全面建设小康社会的迫切要求。</a:t>
            </a:r>
            <a:r>
              <a:rPr lang="en-US" altLang="zh-CN" b="1" dirty="0" smtClean="0">
                <a:latin typeface="楷体" panose="02010609060101010101" charset="-122"/>
                <a:ea typeface="楷体" panose="02010609060101010101" charset="-122"/>
                <a:cs typeface="楷体" panose="02010609060101010101" charset="-122"/>
                <a:sym typeface="+mn-ea"/>
              </a:rPr>
              <a:t>”</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同一天，中共十六届三中全会第三次全体通过《中共中央关于完善社会主义市场经济体制若干问题的决定》：</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坚持</a:t>
            </a: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以人为本</a:t>
            </a:r>
            <a:r>
              <a:rPr lang="zh-CN" altLang="en-US" b="1" dirty="0" smtClean="0">
                <a:latin typeface="楷体" panose="02010609060101010101" charset="-122"/>
                <a:ea typeface="楷体" panose="02010609060101010101" charset="-122"/>
                <a:cs typeface="楷体" panose="02010609060101010101" charset="-122"/>
                <a:sym typeface="+mn-ea"/>
              </a:rPr>
              <a:t>，树立全面、协调、可持续的发展观，促进经济社会和人的全面发展。</a:t>
            </a:r>
            <a:r>
              <a:rPr lang="en-US" altLang="zh-CN" b="1" dirty="0" smtClean="0">
                <a:latin typeface="楷体" panose="02010609060101010101" charset="-122"/>
                <a:ea typeface="楷体" panose="02010609060101010101" charset="-122"/>
                <a:cs typeface="楷体" panose="02010609060101010101" charset="-122"/>
                <a:sym typeface="+mn-ea"/>
              </a:rPr>
              <a:t>”</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五个统筹</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：统筹城乡发展、统筹区域发展、统筹经济社会发展，统筹人与自然和谐发展，统筹国内发展和对外开放的要求。</a:t>
            </a:r>
            <a:endParaRPr lang="zh-CN" altLang="en-US" b="1" dirty="0" smtClean="0">
              <a:latin typeface="楷体" panose="02010609060101010101" charset="-122"/>
              <a:ea typeface="楷体" panose="02010609060101010101" charset="-122"/>
              <a:cs typeface="楷体" panose="02010609060101010101" charset="-122"/>
              <a:sym typeface="+mn-ea"/>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3995" y="87947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【5】2003</a:t>
            </a:r>
            <a:r>
              <a:rPr lang="zh-CN" altLang="en-US" b="1" dirty="0">
                <a:latin typeface="楷体" panose="02010609060101010101" charset="-122"/>
                <a:ea typeface="楷体" panose="02010609060101010101" charset="-122"/>
                <a:cs typeface="楷体" panose="02010609060101010101" charset="-122"/>
                <a:sym typeface="+mn-ea"/>
              </a:rPr>
              <a:t>年党的十六</a:t>
            </a:r>
            <a:r>
              <a:rPr lang="zh-CN" altLang="en-US" b="1" dirty="0" smtClean="0">
                <a:latin typeface="楷体" panose="02010609060101010101" charset="-122"/>
                <a:ea typeface="楷体" panose="02010609060101010101" charset="-122"/>
                <a:cs typeface="楷体" panose="02010609060101010101" charset="-122"/>
                <a:sym typeface="+mn-ea"/>
              </a:rPr>
              <a:t>届三中全会</a:t>
            </a:r>
            <a:r>
              <a:rPr lang="zh-CN" altLang="en-US" b="1" dirty="0">
                <a:latin typeface="楷体" panose="02010609060101010101" charset="-122"/>
                <a:ea typeface="楷体" panose="02010609060101010101" charset="-122"/>
                <a:cs typeface="楷体" panose="02010609060101010101" charset="-122"/>
                <a:sym typeface="+mn-ea"/>
              </a:rPr>
              <a:t>，冲破</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“以GDP为本”</a:t>
            </a:r>
            <a:r>
              <a:rPr lang="zh-CN" altLang="en-US" b="1" dirty="0">
                <a:latin typeface="楷体" panose="02010609060101010101" charset="-122"/>
                <a:ea typeface="楷体" panose="02010609060101010101" charset="-122"/>
                <a:cs typeface="楷体" panose="02010609060101010101" charset="-122"/>
                <a:sym typeface="+mn-ea"/>
              </a:rPr>
              <a:t>的束缚，提出以人为本的科学发展观。</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改革开放以来中国共产党发展观的演进：</a:t>
            </a:r>
            <a:endPar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endParaRPr>
          </a:p>
        </p:txBody>
      </p:sp>
      <p:pic>
        <p:nvPicPr>
          <p:cNvPr id="105" name="图片 104"/>
          <p:cNvPicPr/>
          <p:nvPr/>
        </p:nvPicPr>
        <p:blipFill>
          <a:blip r:embed="rId1"/>
          <a:stretch>
            <a:fillRect/>
          </a:stretch>
        </p:blipFill>
        <p:spPr>
          <a:xfrm>
            <a:off x="9129395" y="2637790"/>
            <a:ext cx="2856230" cy="3100705"/>
          </a:xfrm>
          <a:prstGeom prst="rect">
            <a:avLst/>
          </a:prstGeom>
          <a:noFill/>
          <a:ln w="9525">
            <a:noFill/>
          </a:ln>
        </p:spPr>
      </p:pic>
      <p:sp>
        <p:nvSpPr>
          <p:cNvPr id="4" name="文本框 3"/>
          <p:cNvSpPr txBox="1"/>
          <p:nvPr/>
        </p:nvSpPr>
        <p:spPr>
          <a:xfrm>
            <a:off x="428625" y="2139950"/>
            <a:ext cx="8627745" cy="4246245"/>
          </a:xfrm>
          <a:prstGeom prst="rect">
            <a:avLst/>
          </a:prstGeom>
          <a:noFill/>
        </p:spPr>
        <p:txBody>
          <a:bodyPr wrap="square" rtlCol="0" anchor="t">
            <a:spAutoFit/>
          </a:bodyPr>
          <a:p>
            <a:pPr>
              <a:lnSpc>
                <a:spcPct val="150000"/>
              </a:lnSpc>
            </a:pPr>
            <a:r>
              <a:rPr lang="zh-CN" altLang="en-US" sz="2000" b="1" dirty="0" smtClean="0">
                <a:latin typeface="楷体" panose="02010609060101010101" charset="-122"/>
                <a:ea typeface="楷体" panose="02010609060101010101" charset="-122"/>
                <a:cs typeface="楷体" panose="02010609060101010101" charset="-122"/>
                <a:sym typeface="+mn-ea"/>
              </a:rPr>
              <a:t>第一阶段：</a:t>
            </a:r>
            <a:r>
              <a:rPr lang="en-US" altLang="zh-CN" sz="2000" b="1" dirty="0" smtClean="0">
                <a:latin typeface="楷体" panose="02010609060101010101" charset="-122"/>
                <a:ea typeface="楷体" panose="02010609060101010101" charset="-122"/>
                <a:cs typeface="楷体" panose="02010609060101010101" charset="-122"/>
                <a:sym typeface="+mn-ea"/>
              </a:rPr>
              <a:t>20</a:t>
            </a:r>
            <a:r>
              <a:rPr lang="zh-CN" altLang="en-US" sz="2000" b="1" dirty="0" smtClean="0">
                <a:latin typeface="楷体" panose="02010609060101010101" charset="-122"/>
                <a:ea typeface="楷体" panose="02010609060101010101" charset="-122"/>
                <a:cs typeface="楷体" panose="02010609060101010101" charset="-122"/>
                <a:sym typeface="+mn-ea"/>
              </a:rPr>
              <a:t>世纪</a:t>
            </a:r>
            <a:r>
              <a:rPr lang="en-US" altLang="zh-CN" sz="2000" b="1" dirty="0" smtClean="0">
                <a:latin typeface="楷体" panose="02010609060101010101" charset="-122"/>
                <a:ea typeface="楷体" panose="02010609060101010101" charset="-122"/>
                <a:cs typeface="楷体" panose="02010609060101010101" charset="-122"/>
                <a:sym typeface="+mn-ea"/>
              </a:rPr>
              <a:t>70</a:t>
            </a:r>
            <a:r>
              <a:rPr lang="zh-CN" altLang="en-US" sz="2000" b="1" dirty="0" smtClean="0">
                <a:latin typeface="楷体" panose="02010609060101010101" charset="-122"/>
                <a:ea typeface="楷体" panose="02010609060101010101" charset="-122"/>
                <a:cs typeface="楷体" panose="02010609060101010101" charset="-122"/>
                <a:sym typeface="+mn-ea"/>
              </a:rPr>
              <a:t>年代末，十一届三中全会提出以经济建设为中心；</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sz="2000" b="1" dirty="0" smtClean="0">
                <a:latin typeface="楷体" panose="02010609060101010101" charset="-122"/>
                <a:ea typeface="楷体" panose="02010609060101010101" charset="-122"/>
                <a:cs typeface="楷体" panose="02010609060101010101" charset="-122"/>
                <a:sym typeface="+mn-ea"/>
              </a:rPr>
              <a:t>第二阶段：</a:t>
            </a:r>
            <a:r>
              <a:rPr lang="en-US" altLang="zh-CN" sz="2000" b="1" dirty="0" smtClean="0">
                <a:latin typeface="楷体" panose="02010609060101010101" charset="-122"/>
                <a:ea typeface="楷体" panose="02010609060101010101" charset="-122"/>
                <a:cs typeface="楷体" panose="02010609060101010101" charset="-122"/>
                <a:sym typeface="+mn-ea"/>
              </a:rPr>
              <a:t>20</a:t>
            </a:r>
            <a:r>
              <a:rPr lang="zh-CN" altLang="en-US" sz="2000" b="1" dirty="0" smtClean="0">
                <a:latin typeface="楷体" panose="02010609060101010101" charset="-122"/>
                <a:ea typeface="楷体" panose="02010609060101010101" charset="-122"/>
                <a:cs typeface="楷体" panose="02010609060101010101" charset="-122"/>
                <a:sym typeface="+mn-ea"/>
              </a:rPr>
              <a:t>世纪</a:t>
            </a:r>
            <a:r>
              <a:rPr lang="en-US" altLang="zh-CN" sz="2000" b="1" dirty="0" smtClean="0">
                <a:latin typeface="楷体" panose="02010609060101010101" charset="-122"/>
                <a:ea typeface="楷体" panose="02010609060101010101" charset="-122"/>
                <a:cs typeface="楷体" panose="02010609060101010101" charset="-122"/>
                <a:sym typeface="+mn-ea"/>
              </a:rPr>
              <a:t>90</a:t>
            </a:r>
            <a:r>
              <a:rPr lang="zh-CN" altLang="en-US" sz="2000" b="1" dirty="0" smtClean="0">
                <a:latin typeface="楷体" panose="02010609060101010101" charset="-122"/>
                <a:ea typeface="楷体" panose="02010609060101010101" charset="-122"/>
                <a:cs typeface="楷体" panose="02010609060101010101" charset="-122"/>
                <a:sym typeface="+mn-ea"/>
              </a:rPr>
              <a:t>年代初，邓小平提出</a:t>
            </a:r>
            <a:r>
              <a:rPr lang="en-US" altLang="zh-CN" sz="2000" b="1" dirty="0" smtClean="0">
                <a:latin typeface="楷体" panose="02010609060101010101" charset="-122"/>
                <a:ea typeface="楷体" panose="02010609060101010101" charset="-122"/>
                <a:cs typeface="楷体" panose="02010609060101010101" charset="-122"/>
                <a:sym typeface="+mn-ea"/>
              </a:rPr>
              <a:t>“</a:t>
            </a:r>
            <a:r>
              <a:rPr lang="zh-CN" altLang="en-US" sz="2000" b="1" dirty="0" smtClean="0">
                <a:latin typeface="楷体" panose="02010609060101010101" charset="-122"/>
                <a:ea typeface="楷体" panose="02010609060101010101" charset="-122"/>
                <a:cs typeface="楷体" panose="02010609060101010101" charset="-122"/>
                <a:sym typeface="+mn-ea"/>
              </a:rPr>
              <a:t>发展才是硬道理</a:t>
            </a:r>
            <a:r>
              <a:rPr lang="en-US" altLang="zh-CN" sz="2000" b="1" dirty="0" smtClean="0">
                <a:latin typeface="楷体" panose="02010609060101010101" charset="-122"/>
                <a:ea typeface="楷体" panose="02010609060101010101" charset="-122"/>
                <a:cs typeface="楷体" panose="02010609060101010101" charset="-122"/>
                <a:sym typeface="+mn-ea"/>
              </a:rPr>
              <a:t>”</a:t>
            </a:r>
            <a:r>
              <a:rPr lang="zh-CN" altLang="en-US" sz="2000" b="1" dirty="0" smtClean="0">
                <a:latin typeface="楷体" panose="02010609060101010101" charset="-122"/>
                <a:ea typeface="楷体" panose="02010609060101010101" charset="-122"/>
                <a:cs typeface="楷体" panose="02010609060101010101" charset="-122"/>
                <a:sym typeface="+mn-ea"/>
              </a:rPr>
              <a:t>；</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sz="2000" b="1" dirty="0" smtClean="0">
                <a:latin typeface="楷体" panose="02010609060101010101" charset="-122"/>
                <a:ea typeface="楷体" panose="02010609060101010101" charset="-122"/>
                <a:cs typeface="楷体" panose="02010609060101010101" charset="-122"/>
                <a:sym typeface="+mn-ea"/>
              </a:rPr>
              <a:t>第三阶段：世纪之交，初步提出</a:t>
            </a:r>
            <a:r>
              <a:rPr lang="en-US" altLang="zh-CN" sz="2000" b="1" dirty="0" smtClean="0">
                <a:latin typeface="楷体" panose="02010609060101010101" charset="-122"/>
                <a:ea typeface="楷体" panose="02010609060101010101" charset="-122"/>
                <a:cs typeface="楷体" panose="02010609060101010101" charset="-122"/>
                <a:sym typeface="+mn-ea"/>
              </a:rPr>
              <a:t>“</a:t>
            </a:r>
            <a:r>
              <a:rPr lang="zh-CN" altLang="en-US" sz="2000" b="1" dirty="0" smtClean="0">
                <a:latin typeface="楷体" panose="02010609060101010101" charset="-122"/>
                <a:ea typeface="楷体" panose="02010609060101010101" charset="-122"/>
                <a:cs typeface="楷体" panose="02010609060101010101" charset="-122"/>
                <a:sym typeface="+mn-ea"/>
              </a:rPr>
              <a:t>可持续发展</a:t>
            </a:r>
            <a:r>
              <a:rPr lang="en-US" altLang="zh-CN" sz="2000" b="1" dirty="0" smtClean="0">
                <a:latin typeface="楷体" panose="02010609060101010101" charset="-122"/>
                <a:ea typeface="楷体" panose="02010609060101010101" charset="-122"/>
                <a:cs typeface="楷体" panose="02010609060101010101" charset="-122"/>
                <a:sym typeface="+mn-ea"/>
              </a:rPr>
              <a:t>”</a:t>
            </a:r>
            <a:r>
              <a:rPr lang="zh-CN" altLang="en-US" sz="2000" b="1" dirty="0" smtClean="0">
                <a:latin typeface="楷体" panose="02010609060101010101" charset="-122"/>
                <a:ea typeface="楷体" panose="02010609060101010101" charset="-122"/>
                <a:cs typeface="楷体" panose="02010609060101010101" charset="-122"/>
                <a:sym typeface="+mn-ea"/>
              </a:rPr>
              <a:t>思路，</a:t>
            </a:r>
            <a:r>
              <a:rPr lang="en-US" altLang="zh-CN" sz="2000" b="1" dirty="0" smtClean="0">
                <a:latin typeface="楷体" panose="02010609060101010101" charset="-122"/>
                <a:ea typeface="楷体" panose="02010609060101010101" charset="-122"/>
                <a:cs typeface="楷体" panose="02010609060101010101" charset="-122"/>
                <a:sym typeface="+mn-ea"/>
              </a:rPr>
              <a:t>2002</a:t>
            </a:r>
            <a:r>
              <a:rPr lang="zh-CN" altLang="en-US" sz="2000" b="1" dirty="0" smtClean="0">
                <a:latin typeface="楷体" panose="02010609060101010101" charset="-122"/>
                <a:ea typeface="楷体" panose="02010609060101010101" charset="-122"/>
                <a:cs typeface="楷体" panose="02010609060101010101" charset="-122"/>
                <a:sym typeface="+mn-ea"/>
              </a:rPr>
              <a:t>年党的十六大</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sz="2000" b="1" dirty="0" smtClean="0">
                <a:latin typeface="楷体" panose="02010609060101010101" charset="-122"/>
                <a:ea typeface="楷体" panose="02010609060101010101" charset="-122"/>
                <a:cs typeface="楷体" panose="02010609060101010101" charset="-122"/>
                <a:sym typeface="+mn-ea"/>
              </a:rPr>
              <a:t> </a:t>
            </a:r>
            <a:r>
              <a:rPr lang="en-US" altLang="zh-CN" sz="2000" b="1" dirty="0" smtClean="0">
                <a:latin typeface="楷体" panose="02010609060101010101" charset="-122"/>
                <a:ea typeface="楷体" panose="02010609060101010101" charset="-122"/>
                <a:cs typeface="楷体" panose="02010609060101010101" charset="-122"/>
                <a:sym typeface="+mn-ea"/>
              </a:rPr>
              <a:t>         </a:t>
            </a:r>
            <a:r>
              <a:rPr lang="zh-CN" altLang="en-US" sz="2000" b="1" dirty="0" smtClean="0">
                <a:latin typeface="楷体" panose="02010609060101010101" charset="-122"/>
                <a:ea typeface="楷体" panose="02010609060101010101" charset="-122"/>
                <a:cs typeface="楷体" panose="02010609060101010101" charset="-122"/>
                <a:sym typeface="+mn-ea"/>
              </a:rPr>
              <a:t>提出</a:t>
            </a:r>
            <a:r>
              <a:rPr lang="en-US" altLang="zh-CN" sz="2000" b="1" dirty="0" smtClean="0">
                <a:latin typeface="楷体" panose="02010609060101010101" charset="-122"/>
                <a:ea typeface="楷体" panose="02010609060101010101" charset="-122"/>
                <a:cs typeface="楷体" panose="02010609060101010101" charset="-122"/>
                <a:sym typeface="+mn-ea"/>
              </a:rPr>
              <a:t>“</a:t>
            </a:r>
            <a:r>
              <a:rPr lang="zh-CN" altLang="en-US" sz="2000" b="1" dirty="0" smtClean="0">
                <a:latin typeface="楷体" panose="02010609060101010101" charset="-122"/>
                <a:ea typeface="楷体" panose="02010609060101010101" charset="-122"/>
                <a:cs typeface="楷体" panose="02010609060101010101" charset="-122"/>
                <a:sym typeface="+mn-ea"/>
              </a:rPr>
              <a:t>发展是执政兴国的第一要务</a:t>
            </a:r>
            <a:r>
              <a:rPr lang="en-US" altLang="zh-CN" sz="2000" b="1" dirty="0" smtClean="0">
                <a:latin typeface="楷体" panose="02010609060101010101" charset="-122"/>
                <a:ea typeface="楷体" panose="02010609060101010101" charset="-122"/>
                <a:cs typeface="楷体" panose="02010609060101010101" charset="-122"/>
                <a:sym typeface="+mn-ea"/>
              </a:rPr>
              <a:t>”</a:t>
            </a:r>
            <a:r>
              <a:rPr lang="zh-CN" altLang="en-US" sz="2000" b="1" dirty="0" smtClean="0">
                <a:latin typeface="楷体" panose="02010609060101010101" charset="-122"/>
                <a:ea typeface="楷体" panose="02010609060101010101" charset="-122"/>
                <a:cs typeface="楷体" panose="02010609060101010101" charset="-122"/>
                <a:sym typeface="+mn-ea"/>
              </a:rPr>
              <a:t>；</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sz="2000" b="1" dirty="0" smtClean="0">
                <a:latin typeface="楷体" panose="02010609060101010101" charset="-122"/>
                <a:ea typeface="楷体" panose="02010609060101010101" charset="-122"/>
                <a:cs typeface="楷体" panose="02010609060101010101" charset="-122"/>
                <a:sym typeface="+mn-ea"/>
              </a:rPr>
              <a:t>第四阶段：发展观念的革新</a:t>
            </a:r>
            <a:r>
              <a:rPr lang="en-US" altLang="zh-CN" sz="2000" b="1" dirty="0" smtClean="0">
                <a:latin typeface="楷体" panose="02010609060101010101" charset="-122"/>
                <a:ea typeface="楷体" panose="02010609060101010101" charset="-122"/>
                <a:cs typeface="楷体" panose="02010609060101010101" charset="-122"/>
                <a:sym typeface="+mn-ea"/>
              </a:rPr>
              <a:t>——“</a:t>
            </a:r>
            <a:r>
              <a:rPr lang="zh-CN" altLang="en-US" sz="2000" b="1" dirty="0" smtClean="0">
                <a:latin typeface="楷体" panose="02010609060101010101" charset="-122"/>
                <a:ea typeface="楷体" panose="02010609060101010101" charset="-122"/>
                <a:cs typeface="楷体" panose="02010609060101010101" charset="-122"/>
                <a:sym typeface="+mn-ea"/>
              </a:rPr>
              <a:t>人</a:t>
            </a:r>
            <a:r>
              <a:rPr lang="en-US" altLang="zh-CN" sz="2000" b="1" dirty="0" smtClean="0">
                <a:latin typeface="楷体" panose="02010609060101010101" charset="-122"/>
                <a:ea typeface="楷体" panose="02010609060101010101" charset="-122"/>
                <a:cs typeface="楷体" panose="02010609060101010101" charset="-122"/>
                <a:sym typeface="+mn-ea"/>
              </a:rPr>
              <a:t>”</a:t>
            </a:r>
            <a:r>
              <a:rPr lang="zh-CN" altLang="en-US" sz="2000" b="1" dirty="0" smtClean="0">
                <a:latin typeface="楷体" panose="02010609060101010101" charset="-122"/>
                <a:ea typeface="楷体" panose="02010609060101010101" charset="-122"/>
                <a:cs typeface="楷体" panose="02010609060101010101" charset="-122"/>
                <a:sym typeface="+mn-ea"/>
              </a:rPr>
              <a:t>的发现，以人为本。</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a:t>
            </a: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人</a:t>
            </a: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指哪些人？以人的</a:t>
            </a: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什么</a:t>
            </a: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为本？</a:t>
            </a: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本</a:t>
            </a: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是什么？）</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000" b="1" dirty="0" smtClean="0">
                <a:latin typeface="楷体" panose="02010609060101010101" charset="-122"/>
                <a:ea typeface="楷体" panose="02010609060101010101" charset="-122"/>
                <a:cs typeface="楷体" panose="02010609060101010101" charset="-122"/>
                <a:sym typeface="+mn-ea"/>
              </a:rPr>
              <a:t>      </a:t>
            </a:r>
            <a:r>
              <a:rPr lang="zh-CN" altLang="en-US" sz="2000" b="1" dirty="0" smtClean="0">
                <a:latin typeface="楷体" panose="02010609060101010101" charset="-122"/>
                <a:ea typeface="楷体" panose="02010609060101010101" charset="-122"/>
                <a:cs typeface="楷体" panose="02010609060101010101" charset="-122"/>
                <a:sym typeface="+mn-ea"/>
              </a:rPr>
              <a:t>人的全面发展是社会发展的实质与核心</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000" b="1" dirty="0" smtClean="0">
                <a:latin typeface="楷体" panose="02010609060101010101" charset="-122"/>
                <a:ea typeface="楷体" panose="02010609060101010101" charset="-122"/>
                <a:cs typeface="楷体" panose="02010609060101010101" charset="-122"/>
                <a:sym typeface="+mn-ea"/>
              </a:rPr>
              <a:t>      </a:t>
            </a:r>
            <a:r>
              <a:rPr lang="zh-CN" altLang="en-US" sz="2000" b="1" dirty="0" smtClean="0">
                <a:latin typeface="楷体" panose="02010609060101010101" charset="-122"/>
                <a:ea typeface="楷体" panose="02010609060101010101" charset="-122"/>
                <a:cs typeface="楷体" panose="02010609060101010101" charset="-122"/>
                <a:sym typeface="+mn-ea"/>
              </a:rPr>
              <a:t>人的全面发展是社会发展的根本目的和中心任务</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000" b="1" dirty="0" smtClean="0">
                <a:latin typeface="楷体" panose="02010609060101010101" charset="-122"/>
                <a:ea typeface="楷体" panose="02010609060101010101" charset="-122"/>
                <a:cs typeface="楷体" panose="02010609060101010101" charset="-122"/>
                <a:sym typeface="+mn-ea"/>
              </a:rPr>
              <a:t>      </a:t>
            </a:r>
            <a:r>
              <a:rPr lang="zh-CN" altLang="en-US" sz="2000" b="1" dirty="0" smtClean="0">
                <a:latin typeface="楷体" panose="02010609060101010101" charset="-122"/>
                <a:ea typeface="楷体" panose="02010609060101010101" charset="-122"/>
                <a:cs typeface="楷体" panose="02010609060101010101" charset="-122"/>
                <a:sym typeface="+mn-ea"/>
              </a:rPr>
              <a:t>人的全面发展是与社会全面发展相统一的发展</a:t>
            </a:r>
            <a:endParaRPr lang="zh-CN" altLang="en-US" b="1" dirty="0" smtClean="0">
              <a:solidFill>
                <a:srgbClr val="C00000"/>
              </a:solidFill>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82550" y="6269355"/>
            <a:ext cx="12252960" cy="506730"/>
          </a:xfrm>
          <a:prstGeom prst="rect">
            <a:avLst/>
          </a:prstGeom>
          <a:noFill/>
        </p:spPr>
        <p:txBody>
          <a:bodyPr wrap="none" rtlCol="0" anchor="t">
            <a:spAutoFit/>
          </a:bodyPr>
          <a:p>
            <a:pPr>
              <a:lnSpc>
                <a:spcPct val="150000"/>
              </a:lnSpc>
            </a:pP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逐渐引导和规范了那种步入偏颇甚至走火入魔的“以GDP为本”的冲动，推动了</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社会建设</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，建设社会主义和谐社会。</a:t>
            </a:r>
            <a:endParaRPr lang="zh-CN" altLang="en-US"/>
          </a:p>
        </p:txBody>
      </p:sp>
      <p:sp>
        <p:nvSpPr>
          <p:cNvPr id="7"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92202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【6】2017</a:t>
            </a:r>
            <a:r>
              <a:rPr lang="zh-CN" altLang="en-US" b="1" dirty="0" smtClean="0">
                <a:latin typeface="楷体" panose="02010609060101010101" charset="-122"/>
                <a:ea typeface="楷体" panose="02010609060101010101" charset="-122"/>
                <a:cs typeface="楷体" panose="02010609060101010101" charset="-122"/>
                <a:sym typeface="+mn-ea"/>
              </a:rPr>
              <a:t>年</a:t>
            </a:r>
            <a:r>
              <a:rPr lang="zh-CN" altLang="en-US" b="1" dirty="0">
                <a:latin typeface="楷体" panose="02010609060101010101" charset="-122"/>
                <a:ea typeface="楷体" panose="02010609060101010101" charset="-122"/>
                <a:cs typeface="楷体" panose="02010609060101010101" charset="-122"/>
                <a:sym typeface="+mn-ea"/>
              </a:rPr>
              <a:t>党的十九大，冲破仅仅</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“追求物质利益”</a:t>
            </a:r>
            <a:r>
              <a:rPr lang="zh-CN" altLang="en-US" b="1" dirty="0">
                <a:latin typeface="楷体" panose="02010609060101010101" charset="-122"/>
                <a:ea typeface="楷体" panose="02010609060101010101" charset="-122"/>
                <a:cs typeface="楷体" panose="02010609060101010101" charset="-122"/>
                <a:sym typeface="+mn-ea"/>
              </a:rPr>
              <a:t>的需要，提出“追求美好生活”的要求</a:t>
            </a:r>
            <a:r>
              <a:rPr lang="zh-CN" altLang="en-US" b="1" dirty="0" smtClean="0">
                <a:latin typeface="楷体" panose="02010609060101010101" charset="-122"/>
                <a:ea typeface="楷体" panose="02010609060101010101" charset="-122"/>
                <a:cs typeface="楷体" panose="02010609060101010101" charset="-122"/>
                <a:sym typeface="+mn-ea"/>
              </a:rPr>
              <a:t>。</a:t>
            </a:r>
            <a:endParaRPr lang="en-US" altLang="zh-CN" b="1" dirty="0" smtClean="0">
              <a:latin typeface="楷体" panose="02010609060101010101" charset="-122"/>
              <a:ea typeface="楷体" panose="02010609060101010101" charset="-122"/>
              <a:cs typeface="楷体" panose="02010609060101010101" charset="-122"/>
              <a:sym typeface="+mn-ea"/>
            </a:endParaRPr>
          </a:p>
        </p:txBody>
      </p:sp>
      <p:sp>
        <p:nvSpPr>
          <p:cNvPr id="4" name="文本框 3"/>
          <p:cNvSpPr txBox="1"/>
          <p:nvPr/>
        </p:nvSpPr>
        <p:spPr>
          <a:xfrm>
            <a:off x="429260" y="2119630"/>
            <a:ext cx="7730490" cy="2168525"/>
          </a:xfrm>
          <a:prstGeom prst="rect">
            <a:avLst/>
          </a:prstGeom>
          <a:noFill/>
        </p:spPr>
        <p:txBody>
          <a:bodyPr wrap="square" rtlCol="0" anchor="t">
            <a:spAutoFit/>
          </a:bodyPr>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2017</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10</a:t>
            </a:r>
            <a:r>
              <a:rPr lang="zh-CN" altLang="en-US" b="1" dirty="0" smtClean="0">
                <a:latin typeface="楷体" panose="02010609060101010101" charset="-122"/>
                <a:ea typeface="楷体" panose="02010609060101010101" charset="-122"/>
                <a:cs typeface="楷体" panose="02010609060101010101" charset="-122"/>
                <a:sym typeface="+mn-ea"/>
              </a:rPr>
              <a:t>月</a:t>
            </a:r>
            <a:r>
              <a:rPr lang="en-US" altLang="zh-CN" b="1" dirty="0" smtClean="0">
                <a:latin typeface="楷体" panose="02010609060101010101" charset="-122"/>
                <a:ea typeface="楷体" panose="02010609060101010101" charset="-122"/>
                <a:cs typeface="楷体" panose="02010609060101010101" charset="-122"/>
                <a:sym typeface="+mn-ea"/>
              </a:rPr>
              <a:t>18</a:t>
            </a:r>
            <a:r>
              <a:rPr lang="zh-CN" altLang="en-US" b="1" dirty="0" smtClean="0">
                <a:latin typeface="楷体" panose="02010609060101010101" charset="-122"/>
                <a:ea typeface="楷体" panose="02010609060101010101" charset="-122"/>
                <a:cs typeface="楷体" panose="02010609060101010101" charset="-122"/>
                <a:sym typeface="+mn-ea"/>
              </a:rPr>
              <a:t>日，党的十九大召开。</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习近平：</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人民日益增长的美好生活需要</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新时代中国特色社会主义思想中关于五大发展理念（创新、协调、绿色、开放、共享）、生态文明建设、人民主体地位、人类命运共同体等理念是具体实践</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人民日益增长的美好生活需要</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的重要方案。</a:t>
            </a:r>
            <a:endParaRPr lang="zh-CN" altLang="en-US">
              <a:latin typeface="楷体" panose="02010609060101010101" charset="-122"/>
              <a:ea typeface="楷体" panose="02010609060101010101" charset="-122"/>
              <a:cs typeface="楷体" panose="02010609060101010101" charset="-122"/>
            </a:endParaRPr>
          </a:p>
        </p:txBody>
      </p:sp>
      <p:pic>
        <p:nvPicPr>
          <p:cNvPr id="107" name="图片 106"/>
          <p:cNvPicPr/>
          <p:nvPr/>
        </p:nvPicPr>
        <p:blipFill>
          <a:blip r:embed="rId1"/>
          <a:srcRect b="6744"/>
          <a:stretch>
            <a:fillRect/>
          </a:stretch>
        </p:blipFill>
        <p:spPr>
          <a:xfrm>
            <a:off x="1844675" y="4678680"/>
            <a:ext cx="4424045" cy="1896110"/>
          </a:xfrm>
          <a:prstGeom prst="rect">
            <a:avLst/>
          </a:prstGeom>
          <a:noFill/>
          <a:ln w="9525">
            <a:noFill/>
          </a:ln>
        </p:spPr>
      </p:pic>
      <p:pic>
        <p:nvPicPr>
          <p:cNvPr id="108" name="图片 107"/>
          <p:cNvPicPr/>
          <p:nvPr/>
        </p:nvPicPr>
        <p:blipFill>
          <a:blip r:embed="rId2"/>
          <a:stretch>
            <a:fillRect/>
          </a:stretch>
        </p:blipFill>
        <p:spPr>
          <a:xfrm>
            <a:off x="8423910" y="2358390"/>
            <a:ext cx="2858135" cy="3853180"/>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84455" y="1020445"/>
            <a:ext cx="12117070" cy="563118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spcBef>
                <a:spcPts val="0"/>
              </a:spcBef>
              <a:spcAft>
                <a:spcPts val="0"/>
              </a:spcAft>
            </a:pP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实践是检验真理的唯一标准</a:t>
            </a: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endPar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解放思想，实事求是，团结一致向前看</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endPar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计划和市场都是经济手段</a:t>
            </a:r>
            <a:r>
              <a:rPr lang="en-US" altLang="zh-CN" b="1">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endParaRPr lang="en-US" altLang="zh-CN" b="1">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市场经济不等于资本主义，社会主义也有市场</a:t>
            </a:r>
            <a:r>
              <a:rPr lang="en-US" altLang="zh-CN" b="1">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endParaRPr lang="en-US" altLang="zh-CN" b="1">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社会主义市场经济</a:t>
            </a: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endPar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公有制为主体，多种所有制经济共同发展</a:t>
            </a: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endPar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中国特色社会主义事业建设者</a:t>
            </a: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endPar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科学发展观</a:t>
            </a: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endPar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人民日益增长的美好生活需要</a:t>
            </a: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a:t>
            </a:r>
            <a:endPar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r>
              <a:rPr lang="zh-CN" altLang="en-US"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rPr>
              <a:t> ……</a:t>
            </a:r>
            <a:endParaRPr lang="en-US" altLang="zh-CN" b="1" dirty="0">
              <a:solidFill>
                <a:srgbClr val="C00000"/>
              </a:solidFill>
              <a:latin typeface="华文中宋" panose="02010600040101010101" pitchFamily="2" charset="-122"/>
              <a:ea typeface="华文中宋" panose="02010600040101010101" pitchFamily="2" charset="-122"/>
              <a:cs typeface="华文中宋" panose="02010600040101010101" pitchFamily="2" charset="-122"/>
              <a:sym typeface="+mn-ea"/>
            </a:endParaRPr>
          </a:p>
          <a:p>
            <a:pPr>
              <a:lnSpc>
                <a:spcPct val="150000"/>
              </a:lnSpc>
              <a:spcBef>
                <a:spcPts val="0"/>
              </a:spcBef>
              <a:spcAft>
                <a:spcPts val="0"/>
              </a:spcAft>
            </a:pPr>
            <a:r>
              <a:rPr lang="en-US" altLang="zh-CN" b="1" dirty="0">
                <a:latin typeface="楷体" panose="02010609060101010101" charset="-122"/>
                <a:ea typeface="楷体" panose="02010609060101010101" charset="-122"/>
                <a:cs typeface="楷体" panose="02010609060101010101" charset="-122"/>
                <a:sym typeface="+mn-ea"/>
              </a:rPr>
              <a:t>    </a:t>
            </a:r>
            <a:r>
              <a:rPr lang="zh-CN" altLang="en-US" b="1" dirty="0">
                <a:latin typeface="楷体" panose="02010609060101010101" charset="-122"/>
                <a:ea typeface="楷体" panose="02010609060101010101" charset="-122"/>
                <a:cs typeface="楷体" panose="02010609060101010101" charset="-122"/>
                <a:sym typeface="+mn-ea"/>
              </a:rPr>
              <a:t>这些我们如今耳熟能详的话语，都是中国共产党人在激烈的思想交锋和直面现实问题中艰难得出的，它们的提出极大地推动了中国改革开放的历史进程。换言之，</a:t>
            </a:r>
            <a:r>
              <a:rPr lang="zh-CN" altLang="en-US" sz="2400" b="1" dirty="0">
                <a:solidFill>
                  <a:srgbClr val="C00000"/>
                </a:solidFill>
                <a:latin typeface="黑体" panose="02010609060101010101" charset="-122"/>
                <a:ea typeface="黑体" panose="02010609060101010101" charset="-122"/>
                <a:cs typeface="楷体" panose="02010609060101010101" charset="-122"/>
                <a:sym typeface="+mn-ea"/>
              </a:rPr>
              <a:t>改革开放在思想观念的更新中乘风破浪地前进</a:t>
            </a:r>
            <a:r>
              <a:rPr lang="en-US" altLang="zh-CN" sz="2400" b="1" dirty="0">
                <a:solidFill>
                  <a:srgbClr val="C00000"/>
                </a:solidFill>
                <a:latin typeface="黑体" panose="02010609060101010101" charset="-122"/>
                <a:ea typeface="黑体" panose="02010609060101010101" charset="-122"/>
                <a:cs typeface="楷体" panose="02010609060101010101" charset="-122"/>
                <a:sym typeface="+mn-ea"/>
              </a:rPr>
              <a:t>……</a:t>
            </a:r>
            <a:endParaRPr lang="en-US" altLang="zh-CN" sz="2400" b="1" dirty="0" smtClean="0">
              <a:solidFill>
                <a:srgbClr val="C00000"/>
              </a:solidFill>
              <a:latin typeface="黑体" panose="02010609060101010101" charset="-122"/>
              <a:ea typeface="黑体" panose="02010609060101010101" charset="-122"/>
              <a:cs typeface="楷体" panose="02010609060101010101" charset="-122"/>
              <a:sym typeface="+mn-ea"/>
            </a:endParaRPr>
          </a:p>
        </p:txBody>
      </p:sp>
      <p:pic>
        <p:nvPicPr>
          <p:cNvPr id="112" name="图片 111"/>
          <p:cNvPicPr/>
          <p:nvPr/>
        </p:nvPicPr>
        <p:blipFill>
          <a:blip r:embed="rId1"/>
          <a:stretch>
            <a:fillRect/>
          </a:stretch>
        </p:blipFill>
        <p:spPr>
          <a:xfrm>
            <a:off x="6066790" y="1020445"/>
            <a:ext cx="2817495" cy="2178685"/>
          </a:xfrm>
          <a:prstGeom prst="rect">
            <a:avLst/>
          </a:prstGeom>
          <a:noFill/>
          <a:ln w="9525">
            <a:noFill/>
          </a:ln>
        </p:spPr>
      </p:pic>
      <p:pic>
        <p:nvPicPr>
          <p:cNvPr id="106" name="图片 105"/>
          <p:cNvPicPr/>
          <p:nvPr/>
        </p:nvPicPr>
        <p:blipFill>
          <a:blip r:embed="rId2"/>
          <a:stretch>
            <a:fillRect/>
          </a:stretch>
        </p:blipFill>
        <p:spPr>
          <a:xfrm>
            <a:off x="6066790" y="3376295"/>
            <a:ext cx="2817495" cy="2162175"/>
          </a:xfrm>
          <a:prstGeom prst="rect">
            <a:avLst/>
          </a:prstGeom>
          <a:noFill/>
          <a:ln w="9525">
            <a:noFill/>
          </a:ln>
        </p:spPr>
      </p:pic>
      <p:pic>
        <p:nvPicPr>
          <p:cNvPr id="107" name="图片 106"/>
          <p:cNvPicPr/>
          <p:nvPr/>
        </p:nvPicPr>
        <p:blipFill>
          <a:blip r:embed="rId3">
            <a:lum bright="18000" contrast="6000"/>
          </a:blip>
          <a:stretch>
            <a:fillRect/>
          </a:stretch>
        </p:blipFill>
        <p:spPr>
          <a:xfrm>
            <a:off x="9044940" y="3359150"/>
            <a:ext cx="2817495" cy="2163445"/>
          </a:xfrm>
          <a:prstGeom prst="rect">
            <a:avLst/>
          </a:prstGeom>
          <a:noFill/>
          <a:ln w="9525">
            <a:noFill/>
          </a:ln>
        </p:spPr>
      </p:pic>
      <p:pic>
        <p:nvPicPr>
          <p:cNvPr id="108" name="图片 107"/>
          <p:cNvPicPr/>
          <p:nvPr/>
        </p:nvPicPr>
        <p:blipFill>
          <a:blip r:embed="rId4"/>
          <a:stretch>
            <a:fillRect/>
          </a:stretch>
        </p:blipFill>
        <p:spPr>
          <a:xfrm>
            <a:off x="9044940" y="1020445"/>
            <a:ext cx="2817495" cy="216154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7828915" cy="567753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sz="2400" b="1" dirty="0" smtClean="0">
                <a:latin typeface="楷体" panose="02010609060101010101" charset="-122"/>
                <a:ea typeface="楷体" panose="02010609060101010101" charset="-122"/>
                <a:cs typeface="楷体" panose="02010609060101010101" charset="-122"/>
                <a:sym typeface="+mn-ea"/>
              </a:rPr>
              <a:t>    </a:t>
            </a:r>
            <a:r>
              <a:rPr lang="zh-CN" altLang="en-US" sz="2400" b="1" dirty="0" smtClean="0">
                <a:solidFill>
                  <a:srgbClr val="C00000"/>
                </a:solidFill>
                <a:latin typeface="黑体" panose="02010609060101010101" charset="-122"/>
                <a:ea typeface="黑体" panose="02010609060101010101" charset="-122"/>
                <a:cs typeface="楷体" panose="02010609060101010101" charset="-122"/>
                <a:sym typeface="+mn-ea"/>
              </a:rPr>
              <a:t>历史启示：</a:t>
            </a:r>
            <a:endParaRPr lang="zh-CN" altLang="en-US" sz="24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000" b="1" dirty="0" smtClean="0">
                <a:latin typeface="楷体" panose="02010609060101010101" charset="-122"/>
                <a:ea typeface="楷体" panose="02010609060101010101" charset="-122"/>
                <a:cs typeface="楷体" panose="02010609060101010101" charset="-122"/>
                <a:sym typeface="+mn-ea"/>
              </a:rPr>
              <a:t>    </a:t>
            </a:r>
            <a:r>
              <a:rPr lang="zh-CN" altLang="en-US" sz="2000" b="1" dirty="0" smtClean="0">
                <a:latin typeface="黑体" panose="02010609060101010101" charset="-122"/>
                <a:ea typeface="黑体" panose="02010609060101010101" charset="-122"/>
                <a:cs typeface="楷体" panose="02010609060101010101" charset="-122"/>
                <a:sym typeface="+mn-ea"/>
              </a:rPr>
              <a:t>第一，</a:t>
            </a:r>
            <a:r>
              <a:rPr lang="zh-CN" altLang="en-US" sz="2000" b="1" dirty="0" smtClean="0">
                <a:latin typeface="楷体" panose="02010609060101010101" charset="-122"/>
                <a:ea typeface="楷体" panose="02010609060101010101" charset="-122"/>
                <a:cs typeface="楷体" panose="02010609060101010101" charset="-122"/>
                <a:sym typeface="+mn-ea"/>
              </a:rPr>
              <a:t>实事求是、解放思想、与时俱进、求真务实、开拓创新，敢于冲破不合时宜的思想观念束缚。</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000" b="1" dirty="0" smtClean="0">
                <a:latin typeface="楷体" panose="02010609060101010101" charset="-122"/>
                <a:ea typeface="楷体" panose="02010609060101010101" charset="-122"/>
                <a:cs typeface="楷体" panose="02010609060101010101" charset="-122"/>
                <a:sym typeface="+mn-ea"/>
              </a:rPr>
              <a:t>    </a:t>
            </a:r>
            <a:r>
              <a:rPr lang="zh-CN" altLang="en-US" sz="2000" b="1" dirty="0" smtClean="0">
                <a:latin typeface="黑体" panose="02010609060101010101" charset="-122"/>
                <a:ea typeface="黑体" panose="02010609060101010101" charset="-122"/>
                <a:cs typeface="楷体" panose="02010609060101010101" charset="-122"/>
                <a:sym typeface="+mn-ea"/>
              </a:rPr>
              <a:t>第二，</a:t>
            </a:r>
            <a:r>
              <a:rPr lang="zh-CN" altLang="en-US" sz="2000" b="1" dirty="0" smtClean="0">
                <a:latin typeface="楷体" panose="02010609060101010101" charset="-122"/>
                <a:ea typeface="楷体" panose="02010609060101010101" charset="-122"/>
                <a:cs typeface="楷体" panose="02010609060101010101" charset="-122"/>
                <a:sym typeface="+mn-ea"/>
              </a:rPr>
              <a:t>党的学风建设至关重要，要科学地对待马克思主义，破除主观主义（教条主义、经验主义）倾向。</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000" b="1" dirty="0" smtClean="0">
                <a:latin typeface="楷体" panose="02010609060101010101" charset="-122"/>
                <a:ea typeface="楷体" panose="02010609060101010101" charset="-122"/>
                <a:cs typeface="楷体" panose="02010609060101010101" charset="-122"/>
                <a:sym typeface="+mn-ea"/>
              </a:rPr>
              <a:t>    </a:t>
            </a:r>
            <a:r>
              <a:rPr lang="zh-CN" altLang="en-US" sz="2000" b="1" dirty="0" smtClean="0">
                <a:latin typeface="黑体" panose="02010609060101010101" charset="-122"/>
                <a:ea typeface="黑体" panose="02010609060101010101" charset="-122"/>
                <a:cs typeface="楷体" panose="02010609060101010101" charset="-122"/>
                <a:sym typeface="+mn-ea"/>
              </a:rPr>
              <a:t>第三，</a:t>
            </a:r>
            <a:r>
              <a:rPr lang="zh-CN" altLang="en-US" sz="2000" b="1" dirty="0" smtClean="0">
                <a:latin typeface="楷体" panose="02010609060101010101" charset="-122"/>
                <a:ea typeface="楷体" panose="02010609060101010101" charset="-122"/>
                <a:cs typeface="楷体" panose="02010609060101010101" charset="-122"/>
                <a:sym typeface="+mn-ea"/>
              </a:rPr>
              <a:t>树立</a:t>
            </a:r>
            <a:r>
              <a:rPr lang="zh-CN" altLang="en-US" sz="2000" b="1">
                <a:latin typeface="楷体" panose="02010609060101010101" charset="-122"/>
                <a:ea typeface="楷体" panose="02010609060101010101" charset="-122"/>
                <a:cs typeface="楷体" panose="02010609060101010101" charset="-122"/>
                <a:sym typeface="+mn-ea"/>
              </a:rPr>
              <a:t>“实践基础上的</a:t>
            </a:r>
            <a:r>
              <a:rPr lang="zh-CN" altLang="en-US" sz="2000" b="1">
                <a:solidFill>
                  <a:srgbClr val="C00000"/>
                </a:solidFill>
                <a:latin typeface="楷体" panose="02010609060101010101" charset="-122"/>
                <a:ea typeface="楷体" panose="02010609060101010101" charset="-122"/>
                <a:cs typeface="楷体" panose="02010609060101010101" charset="-122"/>
                <a:sym typeface="+mn-ea"/>
              </a:rPr>
              <a:t>理论创新</a:t>
            </a:r>
            <a:r>
              <a:rPr lang="zh-CN" altLang="en-US" sz="2000" b="1">
                <a:latin typeface="楷体" panose="02010609060101010101" charset="-122"/>
                <a:ea typeface="楷体" panose="02010609060101010101" charset="-122"/>
                <a:cs typeface="楷体" panose="02010609060101010101" charset="-122"/>
                <a:sym typeface="+mn-ea"/>
              </a:rPr>
              <a:t>是社会发展和变革的先导”（党的十六大提出）观念，在立场、观点、方法上坚持马克思列宁主义，坚持理论精髓与现实发展相统一，坚持民族眼光和世界视野相统一。</a:t>
            </a:r>
            <a:endParaRPr lang="zh-CN" altLang="en-US" sz="2000"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2000" b="1" dirty="0" smtClean="0">
                <a:latin typeface="楷体" panose="02010609060101010101" charset="-122"/>
                <a:ea typeface="楷体" panose="02010609060101010101" charset="-122"/>
                <a:cs typeface="楷体" panose="02010609060101010101" charset="-122"/>
                <a:sym typeface="+mn-ea"/>
              </a:rPr>
              <a:t>    </a:t>
            </a:r>
            <a:r>
              <a:rPr lang="zh-CN" altLang="en-US" sz="2000" b="1" dirty="0" smtClean="0">
                <a:latin typeface="黑体" panose="02010609060101010101" charset="-122"/>
                <a:ea typeface="黑体" panose="02010609060101010101" charset="-122"/>
                <a:cs typeface="楷体" panose="02010609060101010101" charset="-122"/>
                <a:sym typeface="+mn-ea"/>
              </a:rPr>
              <a:t>第四，</a:t>
            </a:r>
            <a:r>
              <a:rPr lang="zh-CN" altLang="en-US" sz="2000" b="1" dirty="0" smtClean="0">
                <a:latin typeface="楷体" panose="02010609060101010101" charset="-122"/>
                <a:ea typeface="楷体" panose="02010609060101010101" charset="-122"/>
                <a:cs typeface="楷体" panose="02010609060101010101" charset="-122"/>
                <a:sym typeface="+mn-ea"/>
              </a:rPr>
              <a:t>不断推进马克思主义中国化的创新发展，以此推进中华民族伟大复兴的新征程。</a:t>
            </a:r>
            <a:endParaRPr lang="zh-CN" altLang="en-US" sz="2000" b="1" dirty="0" smtClean="0">
              <a:latin typeface="楷体" panose="02010609060101010101" charset="-122"/>
              <a:ea typeface="楷体" panose="02010609060101010101" charset="-122"/>
              <a:cs typeface="楷体" panose="02010609060101010101" charset="-122"/>
              <a:sym typeface="+mn-ea"/>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pic>
        <p:nvPicPr>
          <p:cNvPr id="101" name="图片 100"/>
          <p:cNvPicPr/>
          <p:nvPr>
            <p:custDataLst>
              <p:tags r:id="rId1"/>
            </p:custDataLst>
          </p:nvPr>
        </p:nvPicPr>
        <p:blipFill>
          <a:blip r:embed="rId2"/>
          <a:srcRect t="51770" b="178"/>
          <a:stretch>
            <a:fillRect/>
          </a:stretch>
        </p:blipFill>
        <p:spPr>
          <a:xfrm>
            <a:off x="8197850" y="2430145"/>
            <a:ext cx="3556000" cy="25692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6352722" y="-1568904"/>
            <a:ext cx="2292351" cy="9417959"/>
          </a:xfrm>
          <a:prstGeom prst="trapezoid">
            <a:avLst>
              <a:gd name="adj" fmla="val 1693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a:defRPr/>
            </a:pPr>
            <a:endParaRPr lang="zh-CN" altLang="en-US" sz="2400">
              <a:solidFill>
                <a:schemeClr val="accent5">
                  <a:lumMod val="75000"/>
                </a:schemeClr>
              </a:solidFill>
            </a:endParaRPr>
          </a:p>
        </p:txBody>
      </p:sp>
      <p:sp>
        <p:nvSpPr>
          <p:cNvPr id="37" name="梯形 36"/>
          <p:cNvSpPr/>
          <p:nvPr/>
        </p:nvSpPr>
        <p:spPr>
          <a:xfrm rot="5400000">
            <a:off x="330715" y="1853688"/>
            <a:ext cx="2346325" cy="2572777"/>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a:defRPr/>
            </a:pPr>
            <a:endParaRPr lang="zh-CN" altLang="en-US" sz="2400">
              <a:solidFill>
                <a:prstClr val="white"/>
              </a:solidFill>
            </a:endParaRPr>
          </a:p>
        </p:txBody>
      </p:sp>
      <p:sp>
        <p:nvSpPr>
          <p:cNvPr id="29" name="矩形 28"/>
          <p:cNvSpPr>
            <a:spLocks noChangeArrowheads="1"/>
          </p:cNvSpPr>
          <p:nvPr/>
        </p:nvSpPr>
        <p:spPr bwMode="auto">
          <a:xfrm>
            <a:off x="2702560" y="2898140"/>
            <a:ext cx="971105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5930">
              <a:defRPr>
                <a:solidFill>
                  <a:schemeClr val="tx1"/>
                </a:solidFill>
                <a:latin typeface="Calibri" panose="020F0502020204030204" charset="0"/>
                <a:ea typeface="宋体" panose="02010600030101010101" pitchFamily="2" charset="-122"/>
              </a:defRPr>
            </a:lvl1pPr>
            <a:lvl2pPr marL="742950" indent="-285750" defTabSz="455930">
              <a:defRPr>
                <a:solidFill>
                  <a:schemeClr val="tx1"/>
                </a:solidFill>
                <a:latin typeface="Calibri" panose="020F0502020204030204" charset="0"/>
                <a:ea typeface="宋体" panose="02010600030101010101" pitchFamily="2" charset="-122"/>
              </a:defRPr>
            </a:lvl2pPr>
            <a:lvl3pPr marL="1143000" indent="-228600" defTabSz="455930">
              <a:defRPr>
                <a:solidFill>
                  <a:schemeClr val="tx1"/>
                </a:solidFill>
                <a:latin typeface="Calibri" panose="020F0502020204030204" charset="0"/>
                <a:ea typeface="宋体" panose="02010600030101010101" pitchFamily="2" charset="-122"/>
              </a:defRPr>
            </a:lvl3pPr>
            <a:lvl4pPr marL="1600200" indent="-228600" defTabSz="455930">
              <a:defRPr>
                <a:solidFill>
                  <a:schemeClr val="tx1"/>
                </a:solidFill>
                <a:latin typeface="Calibri" panose="020F0502020204030204" charset="0"/>
                <a:ea typeface="宋体" panose="02010600030101010101" pitchFamily="2" charset="-122"/>
              </a:defRPr>
            </a:lvl4pPr>
            <a:lvl5pPr marL="2057400" indent="-228600" defTabSz="455930">
              <a:defRPr>
                <a:solidFill>
                  <a:schemeClr val="tx1"/>
                </a:solidFill>
                <a:latin typeface="Calibri" panose="020F0502020204030204" charset="0"/>
                <a:ea typeface="宋体" panose="02010600030101010101" pitchFamily="2" charset="-122"/>
              </a:defRPr>
            </a:lvl5pPr>
            <a:lvl6pPr marL="25146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3200" b="1" dirty="0">
                <a:solidFill>
                  <a:schemeClr val="bg1"/>
                </a:solidFill>
                <a:latin typeface="华文中宋" panose="02010600040101010101" pitchFamily="2" charset="-122"/>
                <a:ea typeface="华文中宋" panose="02010600040101010101" pitchFamily="2" charset="-122"/>
                <a:sym typeface="+mn-ea"/>
              </a:rPr>
              <a:t>中国共产党成功推进中国社会百年来发展的基本经验</a:t>
            </a:r>
            <a:endParaRPr lang="zh-CN" altLang="en-US" sz="3200" b="1" dirty="0">
              <a:solidFill>
                <a:schemeClr val="bg1"/>
              </a:solidFill>
              <a:latin typeface="华文中宋" panose="02010600040101010101" pitchFamily="2" charset="-122"/>
              <a:ea typeface="华文中宋" panose="02010600040101010101" pitchFamily="2" charset="-122"/>
            </a:endParaRPr>
          </a:p>
          <a:p>
            <a:pPr eaLnBrk="1" hangingPunct="1"/>
            <a:endParaRPr lang="zh-CN" altLang="en-US" sz="3200" b="1" dirty="0">
              <a:solidFill>
                <a:schemeClr val="bg1"/>
              </a:solidFill>
              <a:latin typeface="华文中宋" panose="02010600040101010101" pitchFamily="2" charset="-122"/>
              <a:ea typeface="华文中宋" panose="02010600040101010101" pitchFamily="2" charset="-122"/>
            </a:endParaRPr>
          </a:p>
          <a:p>
            <a:pPr eaLnBrk="1" hangingPunct="1"/>
            <a:endParaRPr lang="zh-CN" altLang="en-US" sz="3200"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594360" y="1251585"/>
            <a:ext cx="11296650" cy="469392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indent="0">
              <a:lnSpc>
                <a:spcPct val="100000"/>
              </a:lnSpc>
              <a:buNone/>
            </a:pP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红船精神的理论</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概括</a:t>
            </a:r>
            <a:endParaRPr lang="en-US" altLang="zh-CN" sz="2000" b="1" dirty="0" smtClean="0">
              <a:solidFill>
                <a:srgbClr val="C00000"/>
              </a:solidFill>
              <a:latin typeface="楷体" panose="02010609060101010101" charset="-122"/>
              <a:ea typeface="楷体" panose="02010609060101010101" charset="-122"/>
              <a:cs typeface="楷体" panose="02010609060101010101" charset="-122"/>
            </a:endParaRPr>
          </a:p>
          <a:p>
            <a:pPr>
              <a:lnSpc>
                <a:spcPct val="100000"/>
              </a:lnSpc>
            </a:pPr>
            <a:endParaRPr lang="zh-CN" altLang="en-US" sz="2000" b="1" dirty="0">
              <a:solidFill>
                <a:srgbClr val="C00000"/>
              </a:solidFill>
              <a:latin typeface="楷体" panose="02010609060101010101" charset="-122"/>
              <a:ea typeface="楷体" panose="02010609060101010101" charset="-122"/>
              <a:cs typeface="楷体" panose="02010609060101010101" charset="-122"/>
            </a:endParaRPr>
          </a:p>
          <a:p>
            <a:pPr marL="0" indent="0">
              <a:lnSpc>
                <a:spcPct val="150000"/>
              </a:lnSpc>
              <a:buNone/>
            </a:pP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sz="1800"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sz="1800" b="1" dirty="0">
                <a:solidFill>
                  <a:srgbClr val="002060"/>
                </a:solidFill>
                <a:latin typeface="楷体" panose="02010609060101010101" charset="-122"/>
                <a:ea typeface="楷体" panose="02010609060101010101" charset="-122"/>
                <a:cs typeface="楷体" panose="02010609060101010101" charset="-122"/>
                <a:sym typeface="+mn-ea"/>
              </a:rPr>
              <a:t>2005年6月21日习近平在《光明日报》发表《弘扬“红船精神” 走在时代前列》，首次阐述“红船精神”。(《 人民日报 》2017年12月01日02版）</a:t>
            </a:r>
            <a:endParaRPr lang="zh-CN" altLang="en-US" sz="1800" b="1" dirty="0">
              <a:solidFill>
                <a:srgbClr val="002060"/>
              </a:solidFill>
              <a:latin typeface="楷体" panose="02010609060101010101" charset="-122"/>
              <a:ea typeface="楷体" panose="02010609060101010101" charset="-122"/>
              <a:cs typeface="楷体" panose="02010609060101010101" charset="-122"/>
              <a:sym typeface="+mn-ea"/>
            </a:endParaRPr>
          </a:p>
          <a:p>
            <a:pPr marL="0" indent="0">
              <a:lnSpc>
                <a:spcPct val="150000"/>
              </a:lnSpc>
              <a:buNone/>
            </a:pPr>
            <a:r>
              <a:rPr lang="zh-CN" altLang="en-US" sz="1800" b="1" dirty="0">
                <a:solidFill>
                  <a:srgbClr val="002060"/>
                </a:solidFill>
                <a:latin typeface="楷体" panose="02010609060101010101" charset="-122"/>
                <a:ea typeface="楷体" panose="02010609060101010101" charset="-122"/>
                <a:cs typeface="楷体" panose="02010609060101010101" charset="-122"/>
                <a:sym typeface="+mn-ea"/>
              </a:rPr>
              <a:t>    2017年10月31日，习近平总书记在浙江嘉兴南湖再次强调，我们要结合时代特点大力弘扬红船精神。</a:t>
            </a:r>
            <a:endParaRPr lang="zh-CN" altLang="en-US" sz="1800" b="1" dirty="0">
              <a:solidFill>
                <a:srgbClr val="002060"/>
              </a:solidFill>
              <a:latin typeface="楷体" panose="02010609060101010101" charset="-122"/>
              <a:ea typeface="楷体" panose="02010609060101010101" charset="-122"/>
              <a:cs typeface="楷体" panose="02010609060101010101" charset="-122"/>
            </a:endParaRPr>
          </a:p>
          <a:p>
            <a:pPr marL="0" indent="0">
              <a:lnSpc>
                <a:spcPct val="110000"/>
              </a:lnSpc>
              <a:buNone/>
            </a:pPr>
            <a:r>
              <a:rPr lang="zh-CN" altLang="en-US" sz="2000" b="1" dirty="0" smtClean="0">
                <a:solidFill>
                  <a:srgbClr val="002060"/>
                </a:solidFill>
                <a:latin typeface="仿宋" panose="02010609060101010101" pitchFamily="49" charset="-122"/>
                <a:ea typeface="仿宋" panose="02010609060101010101" pitchFamily="49" charset="-122"/>
                <a:sym typeface="+mn-ea"/>
              </a:rPr>
              <a:t>    </a:t>
            </a:r>
            <a:endParaRPr lang="zh-CN" altLang="en-US" sz="2000" b="1" dirty="0">
              <a:solidFill>
                <a:srgbClr val="002060"/>
              </a:solidFill>
              <a:latin typeface="楷体" panose="02010609060101010101" charset="-122"/>
              <a:ea typeface="楷体" panose="02010609060101010101" charset="-122"/>
              <a:cs typeface="楷体" panose="02010609060101010101" charset="-122"/>
            </a:endParaRPr>
          </a:p>
          <a:p>
            <a:pPr marL="0" indent="0">
              <a:lnSpc>
                <a:spcPct val="110000"/>
              </a:lnSpc>
              <a:buNone/>
            </a:pPr>
            <a:r>
              <a:rPr lang="en-US" altLang="zh-CN" sz="2400" b="1" dirty="0" smtClean="0">
                <a:solidFill>
                  <a:srgbClr val="C00000"/>
                </a:solidFill>
                <a:latin typeface="黑体" panose="02010609060101010101" charset="-122"/>
                <a:ea typeface="黑体" panose="02010609060101010101" charset="-122"/>
                <a:cs typeface="黑体" panose="02010609060101010101" charset="-122"/>
                <a:sym typeface="+mn-ea"/>
              </a:rPr>
              <a:t>   </a:t>
            </a:r>
            <a:r>
              <a:rPr lang="zh-CN" altLang="en-US" sz="2400" b="1" dirty="0" smtClean="0">
                <a:solidFill>
                  <a:srgbClr val="C00000"/>
                </a:solidFill>
                <a:latin typeface="黑体" panose="02010609060101010101" charset="-122"/>
                <a:ea typeface="黑体" panose="02010609060101010101" charset="-122"/>
                <a:cs typeface="黑体" panose="02010609060101010101" charset="-122"/>
                <a:sym typeface="+mn-ea"/>
              </a:rPr>
              <a:t>开天辟地</a:t>
            </a:r>
            <a:r>
              <a:rPr lang="zh-CN" altLang="en-US" sz="2400" b="1" dirty="0">
                <a:solidFill>
                  <a:srgbClr val="C00000"/>
                </a:solidFill>
                <a:latin typeface="黑体" panose="02010609060101010101" charset="-122"/>
                <a:ea typeface="黑体" panose="02010609060101010101" charset="-122"/>
                <a:cs typeface="黑体" panose="02010609060101010101" charset="-122"/>
                <a:sym typeface="+mn-ea"/>
              </a:rPr>
              <a:t>、敢为人先的首创精神</a:t>
            </a:r>
            <a:r>
              <a:rPr lang="zh-CN" altLang="en-US" sz="2400" b="1" dirty="0" smtClean="0">
                <a:solidFill>
                  <a:srgbClr val="C00000"/>
                </a:solidFill>
                <a:latin typeface="黑体" panose="02010609060101010101" charset="-122"/>
                <a:ea typeface="黑体" panose="02010609060101010101" charset="-122"/>
                <a:cs typeface="黑体" panose="02010609060101010101" charset="-122"/>
                <a:sym typeface="+mn-ea"/>
              </a:rPr>
              <a:t>，</a:t>
            </a:r>
            <a:endParaRPr lang="en-US" altLang="zh-CN" sz="2400" b="1" dirty="0" smtClean="0">
              <a:solidFill>
                <a:srgbClr val="C00000"/>
              </a:solidFill>
              <a:latin typeface="黑体" panose="02010609060101010101" charset="-122"/>
              <a:ea typeface="黑体" panose="02010609060101010101" charset="-122"/>
              <a:cs typeface="黑体" panose="02010609060101010101" charset="-122"/>
            </a:endParaRPr>
          </a:p>
          <a:p>
            <a:pPr marL="0" indent="0">
              <a:lnSpc>
                <a:spcPct val="110000"/>
              </a:lnSpc>
              <a:buNone/>
            </a:pPr>
            <a:r>
              <a:rPr lang="en-US" altLang="zh-CN" sz="2400" b="1" dirty="0" smtClean="0">
                <a:solidFill>
                  <a:srgbClr val="C00000"/>
                </a:solidFill>
                <a:latin typeface="黑体" panose="02010609060101010101" charset="-122"/>
                <a:ea typeface="黑体" panose="02010609060101010101" charset="-122"/>
                <a:cs typeface="黑体" panose="02010609060101010101" charset="-122"/>
                <a:sym typeface="+mn-ea"/>
              </a:rPr>
              <a:t>   </a:t>
            </a:r>
            <a:r>
              <a:rPr lang="zh-CN" altLang="en-US" sz="2400" b="1" dirty="0" smtClean="0">
                <a:solidFill>
                  <a:srgbClr val="C00000"/>
                </a:solidFill>
                <a:latin typeface="黑体" panose="02010609060101010101" charset="-122"/>
                <a:ea typeface="黑体" panose="02010609060101010101" charset="-122"/>
                <a:cs typeface="黑体" panose="02010609060101010101" charset="-122"/>
                <a:sym typeface="+mn-ea"/>
              </a:rPr>
              <a:t>坚定</a:t>
            </a:r>
            <a:r>
              <a:rPr lang="zh-CN" altLang="en-US" sz="2400" b="1" dirty="0">
                <a:solidFill>
                  <a:srgbClr val="C00000"/>
                </a:solidFill>
                <a:latin typeface="黑体" panose="02010609060101010101" charset="-122"/>
                <a:ea typeface="黑体" panose="02010609060101010101" charset="-122"/>
                <a:cs typeface="黑体" panose="02010609060101010101" charset="-122"/>
                <a:sym typeface="+mn-ea"/>
              </a:rPr>
              <a:t>理想、百折不挠的奋斗精神</a:t>
            </a:r>
            <a:r>
              <a:rPr lang="zh-CN" altLang="en-US" sz="2400" b="1" dirty="0" smtClean="0">
                <a:solidFill>
                  <a:srgbClr val="C00000"/>
                </a:solidFill>
                <a:latin typeface="黑体" panose="02010609060101010101" charset="-122"/>
                <a:ea typeface="黑体" panose="02010609060101010101" charset="-122"/>
                <a:cs typeface="黑体" panose="02010609060101010101" charset="-122"/>
                <a:sym typeface="+mn-ea"/>
              </a:rPr>
              <a:t>，</a:t>
            </a:r>
            <a:endParaRPr lang="en-US" altLang="zh-CN" sz="2400" b="1" dirty="0" smtClean="0">
              <a:solidFill>
                <a:srgbClr val="C00000"/>
              </a:solidFill>
              <a:latin typeface="黑体" panose="02010609060101010101" charset="-122"/>
              <a:ea typeface="黑体" panose="02010609060101010101" charset="-122"/>
              <a:cs typeface="黑体" panose="02010609060101010101" charset="-122"/>
            </a:endParaRPr>
          </a:p>
          <a:p>
            <a:pPr marL="0" indent="0">
              <a:lnSpc>
                <a:spcPct val="110000"/>
              </a:lnSpc>
              <a:buNone/>
            </a:pPr>
            <a:r>
              <a:rPr lang="zh-CN" altLang="en-US" sz="2400" b="1" dirty="0" smtClean="0">
                <a:solidFill>
                  <a:srgbClr val="C00000"/>
                </a:solidFill>
                <a:latin typeface="黑体" panose="02010609060101010101" charset="-122"/>
                <a:ea typeface="黑体" panose="02010609060101010101" charset="-122"/>
                <a:cs typeface="黑体" panose="02010609060101010101" charset="-122"/>
                <a:sym typeface="+mn-ea"/>
              </a:rPr>
              <a:t>   立党为公</a:t>
            </a:r>
            <a:r>
              <a:rPr lang="zh-CN" altLang="en-US" sz="2400" b="1" dirty="0">
                <a:solidFill>
                  <a:srgbClr val="C00000"/>
                </a:solidFill>
                <a:latin typeface="黑体" panose="02010609060101010101" charset="-122"/>
                <a:ea typeface="黑体" panose="02010609060101010101" charset="-122"/>
                <a:cs typeface="黑体" panose="02010609060101010101" charset="-122"/>
                <a:sym typeface="+mn-ea"/>
              </a:rPr>
              <a:t>、忠诚为民的奉献</a:t>
            </a:r>
            <a:r>
              <a:rPr lang="zh-CN" altLang="en-US" sz="2400" b="1" dirty="0" smtClean="0">
                <a:solidFill>
                  <a:srgbClr val="C00000"/>
                </a:solidFill>
                <a:latin typeface="黑体" panose="02010609060101010101" charset="-122"/>
                <a:ea typeface="黑体" panose="02010609060101010101" charset="-122"/>
                <a:cs typeface="黑体" panose="02010609060101010101" charset="-122"/>
                <a:sym typeface="+mn-ea"/>
              </a:rPr>
              <a:t>精神</a:t>
            </a:r>
            <a:r>
              <a:rPr lang="zh-CN" altLang="en-US" sz="2400" b="1" dirty="0">
                <a:solidFill>
                  <a:srgbClr val="C00000"/>
                </a:solidFill>
                <a:latin typeface="黑体" panose="02010609060101010101" charset="-122"/>
                <a:ea typeface="黑体" panose="02010609060101010101" charset="-122"/>
                <a:cs typeface="黑体" panose="02010609060101010101" charset="-122"/>
                <a:sym typeface="+mn-ea"/>
              </a:rPr>
              <a:t>。</a:t>
            </a:r>
            <a:endParaRPr lang="en-US" altLang="zh-CN" sz="2000" b="1" dirty="0" smtClean="0">
              <a:solidFill>
                <a:srgbClr val="C00000"/>
              </a:solidFill>
              <a:latin typeface="仿宋" panose="02010609060101010101" pitchFamily="49" charset="-122"/>
              <a:ea typeface="仿宋" panose="02010609060101010101" pitchFamily="49" charset="-122"/>
            </a:endParaRPr>
          </a:p>
          <a:p>
            <a:pPr marL="0" lvl="0" indent="0" algn="just" eaLnBrk="1" hangingPunct="1">
              <a:lnSpc>
                <a:spcPct val="120000"/>
              </a:lnSpc>
              <a:spcBef>
                <a:spcPct val="0"/>
              </a:spcBef>
              <a:buNone/>
            </a:pPr>
            <a:endParaRPr lang="zh-CN" altLang="en-US" sz="1800" b="1" dirty="0">
              <a:solidFill>
                <a:schemeClr val="tx1"/>
              </a:solidFill>
              <a:latin typeface="仿宋" panose="02010609060101010101" pitchFamily="49" charset="-122"/>
              <a:ea typeface="仿宋" panose="02010609060101010101" pitchFamily="49"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4098" name="Picture 2"/>
          <p:cNvPicPr>
            <a:picLocks noChangeAspect="1" noChangeArrowheads="1"/>
          </p:cNvPicPr>
          <p:nvPr/>
        </p:nvPicPr>
        <p:blipFill>
          <a:blip r:embed="rId1">
            <a:lum bright="6000"/>
            <a:extLst>
              <a:ext uri="{28A0092B-C50C-407E-A947-70E740481C1C}">
                <a14:useLocalDpi xmlns:a14="http://schemas.microsoft.com/office/drawing/2010/main" val="0"/>
              </a:ext>
            </a:extLst>
          </a:blip>
          <a:srcRect b="8096"/>
          <a:stretch>
            <a:fillRect/>
          </a:stretch>
        </p:blipFill>
        <p:spPr bwMode="auto">
          <a:xfrm>
            <a:off x="6878955" y="3793490"/>
            <a:ext cx="4201160" cy="2684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图片 100"/>
          <p:cNvPicPr/>
          <p:nvPr/>
        </p:nvPicPr>
        <p:blipFill>
          <a:blip r:embed="rId2">
            <a:clrChange>
              <a:clrFrom>
                <a:srgbClr val="FBFBFB">
                  <a:alpha val="100000"/>
                </a:srgbClr>
              </a:clrFrom>
              <a:clrTo>
                <a:srgbClr val="FBFBFB">
                  <a:alpha val="100000"/>
                  <a:alpha val="0"/>
                </a:srgbClr>
              </a:clrTo>
            </a:clrChange>
          </a:blip>
          <a:srcRect t="29070" r="1118" b="24351"/>
          <a:stretch>
            <a:fillRect/>
          </a:stretch>
        </p:blipFill>
        <p:spPr>
          <a:xfrm>
            <a:off x="3110865" y="1341755"/>
            <a:ext cx="2216150" cy="882015"/>
          </a:xfrm>
          <a:prstGeom prst="rect">
            <a:avLst/>
          </a:prstGeom>
          <a:noFill/>
          <a:ln w="9525">
            <a:noFill/>
          </a:ln>
        </p:spPr>
      </p:pic>
      <p:sp>
        <p:nvSpPr>
          <p:cNvPr id="2" name="文本框 1"/>
          <p:cNvSpPr txBox="1"/>
          <p:nvPr/>
        </p:nvSpPr>
        <p:spPr>
          <a:xfrm>
            <a:off x="5405755" y="1598930"/>
            <a:ext cx="2031365" cy="368300"/>
          </a:xfrm>
          <a:prstGeom prst="rect">
            <a:avLst/>
          </a:prstGeom>
          <a:noFill/>
        </p:spPr>
        <p:txBody>
          <a:bodyPr wrap="square" rtlCol="0">
            <a:spAutoFit/>
          </a:bodyPr>
          <a:p>
            <a:r>
              <a:rPr lang="en-US" altLang="zh-CN" b="1">
                <a:solidFill>
                  <a:srgbClr val="C00000"/>
                </a:solidFill>
                <a:latin typeface="楷体" panose="02010609060101010101" charset="-122"/>
                <a:ea typeface="楷体" panose="02010609060101010101" charset="-122"/>
                <a:cs typeface="楷体" panose="02010609060101010101" charset="-122"/>
              </a:rPr>
              <a:t>“</a:t>
            </a:r>
            <a:r>
              <a:rPr lang="zh-CN" altLang="en-US" b="1">
                <a:solidFill>
                  <a:srgbClr val="C00000"/>
                </a:solidFill>
                <a:latin typeface="楷体" panose="02010609060101010101" charset="-122"/>
                <a:ea typeface="楷体" panose="02010609060101010101" charset="-122"/>
                <a:cs typeface="楷体" panose="02010609060101010101" charset="-122"/>
              </a:rPr>
              <a:t>三报一刊</a:t>
            </a:r>
            <a:r>
              <a:rPr lang="en-US" altLang="zh-CN" b="1">
                <a:solidFill>
                  <a:srgbClr val="C00000"/>
                </a:solidFill>
                <a:latin typeface="楷体" panose="02010609060101010101" charset="-122"/>
                <a:ea typeface="楷体" panose="02010609060101010101" charset="-122"/>
                <a:cs typeface="楷体" panose="02010609060101010101" charset="-122"/>
              </a:rPr>
              <a:t>”</a:t>
            </a:r>
            <a:endParaRPr lang="en-US" altLang="zh-CN" b="1">
              <a:solidFill>
                <a:srgbClr val="C00000"/>
              </a:solidFill>
              <a:latin typeface="楷体" panose="02010609060101010101" charset="-122"/>
              <a:ea typeface="楷体" panose="02010609060101010101" charset="-122"/>
              <a:cs typeface="楷体" panose="02010609060101010101" charset="-122"/>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p:cNvPicPr/>
          <p:nvPr/>
        </p:nvPicPr>
        <p:blipFill>
          <a:blip r:embed="rId1">
            <a:alphaModFix amt="16000"/>
          </a:blip>
          <a:stretch>
            <a:fillRect/>
          </a:stretch>
        </p:blipFill>
        <p:spPr>
          <a:xfrm>
            <a:off x="0" y="843280"/>
            <a:ext cx="12192000" cy="6014720"/>
          </a:xfrm>
          <a:prstGeom prst="rect">
            <a:avLst/>
          </a:prstGeom>
          <a:noFill/>
          <a:ln w="9525">
            <a:noFill/>
          </a:ln>
        </p:spPr>
      </p:pic>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0"/>
          <p:cNvSpPr txBox="1"/>
          <p:nvPr/>
        </p:nvSpPr>
        <p:spPr>
          <a:xfrm>
            <a:off x="501650" y="219075"/>
            <a:ext cx="8453120"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sym typeface="+mn-ea"/>
              </a:rPr>
              <a:t>中国共产党成功推进中国社会百年来发展的基本经验</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4" name="矩形 3"/>
          <p:cNvSpPr/>
          <p:nvPr/>
        </p:nvSpPr>
        <p:spPr>
          <a:xfrm>
            <a:off x="102235" y="843280"/>
            <a:ext cx="11987530" cy="5862320"/>
          </a:xfrm>
          <a:prstGeom prst="rect">
            <a:avLst/>
          </a:prstGeom>
        </p:spPr>
        <p:txBody>
          <a:bodyPr wrap="square">
            <a:spAutoFit/>
          </a:bodyPr>
          <a:p>
            <a:pPr lvl="0">
              <a:lnSpc>
                <a:spcPct val="140000"/>
              </a:lnSpc>
              <a:spcBef>
                <a:spcPts val="0"/>
              </a:spcBef>
              <a:spcAft>
                <a:spcPts val="0"/>
              </a:spcAft>
            </a:pPr>
            <a:r>
              <a:rPr lang="en-US" altLang="zh-CN" sz="2800" b="1" dirty="0">
                <a:solidFill>
                  <a:srgbClr val="C00000"/>
                </a:solidFill>
                <a:latin typeface="黑体" panose="02010609060101010101" charset="-122"/>
                <a:ea typeface="黑体" panose="02010609060101010101" charset="-122"/>
                <a:cs typeface="楷体" panose="02010609060101010101" charset="-122"/>
              </a:rPr>
              <a:t>    </a:t>
            </a:r>
            <a:r>
              <a:rPr lang="zh-CN" altLang="en-US" sz="2400" b="1" dirty="0">
                <a:solidFill>
                  <a:srgbClr val="C00000"/>
                </a:solidFill>
                <a:latin typeface="黑体" panose="02010609060101010101" charset="-122"/>
                <a:ea typeface="黑体" panose="02010609060101010101" charset="-122"/>
                <a:cs typeface="楷体" panose="02010609060101010101" charset="-122"/>
              </a:rPr>
              <a:t>百年来，中国共产党成功推进了中国革命、建设和改革的历史进程，取得了令人瞩目的辉煌与成就，概括而言，就是：</a:t>
            </a:r>
            <a:endParaRPr lang="zh-CN" altLang="en-US" sz="2400" b="1" dirty="0">
              <a:solidFill>
                <a:srgbClr val="C00000"/>
              </a:solidFill>
              <a:latin typeface="黑体" panose="02010609060101010101" charset="-122"/>
              <a:ea typeface="黑体" panose="02010609060101010101" charset="-122"/>
              <a:cs typeface="楷体" panose="02010609060101010101" charset="-122"/>
            </a:endParaRPr>
          </a:p>
          <a:p>
            <a:pPr lvl="0">
              <a:lnSpc>
                <a:spcPct val="140000"/>
              </a:lnSpc>
              <a:spcBef>
                <a:spcPts val="0"/>
              </a:spcBef>
              <a:spcAft>
                <a:spcPts val="0"/>
              </a:spcAft>
            </a:pPr>
            <a:r>
              <a:rPr lang="en-US" altLang="zh-CN" sz="2400" b="1" dirty="0">
                <a:solidFill>
                  <a:srgbClr val="C00000"/>
                </a:solidFill>
                <a:latin typeface="黑体" panose="02010609060101010101" charset="-122"/>
                <a:ea typeface="黑体" panose="02010609060101010101" charset="-122"/>
                <a:cs typeface="楷体" panose="02010609060101010101" charset="-122"/>
              </a:rPr>
              <a:t> </a:t>
            </a:r>
            <a:r>
              <a:rPr lang="zh-CN" altLang="en-US" sz="2400" b="1" dirty="0">
                <a:solidFill>
                  <a:srgbClr val="C00000"/>
                </a:solidFill>
                <a:latin typeface="黑体" panose="02010609060101010101" charset="-122"/>
                <a:ea typeface="黑体" panose="02010609060101010101" charset="-122"/>
                <a:cs typeface="楷体" panose="02010609060101010101" charset="-122"/>
              </a:rPr>
              <a:t>百年</a:t>
            </a:r>
            <a:r>
              <a:rPr lang="zh-CN" altLang="en-US" sz="2400" b="1" dirty="0" smtClean="0">
                <a:solidFill>
                  <a:srgbClr val="C00000"/>
                </a:solidFill>
                <a:latin typeface="黑体" panose="02010609060101010101" charset="-122"/>
                <a:ea typeface="黑体" panose="02010609060101010101" charset="-122"/>
                <a:cs typeface="楷体" panose="02010609060101010101" charset="-122"/>
              </a:rPr>
              <a:t>成就：</a:t>
            </a:r>
            <a:endParaRPr lang="en-US" altLang="zh-CN" sz="2400" b="1" dirty="0" smtClean="0">
              <a:solidFill>
                <a:srgbClr val="C00000"/>
              </a:solidFill>
              <a:latin typeface="黑体" panose="02010609060101010101" charset="-122"/>
              <a:ea typeface="黑体" panose="02010609060101010101" charset="-122"/>
              <a:cs typeface="楷体" panose="02010609060101010101" charset="-122"/>
            </a:endParaRPr>
          </a:p>
          <a:p>
            <a:pPr lvl="0">
              <a:lnSpc>
                <a:spcPct val="140000"/>
              </a:lnSpc>
              <a:spcBef>
                <a:spcPts val="0"/>
              </a:spcBef>
              <a:spcAft>
                <a:spcPts val="0"/>
              </a:spcAft>
            </a:pPr>
            <a:r>
              <a:rPr lang="en-US" altLang="zh-CN" sz="2400" b="1" dirty="0">
                <a:solidFill>
                  <a:srgbClr val="002060"/>
                </a:solidFill>
                <a:latin typeface="楷体" panose="02010609060101010101" charset="-122"/>
                <a:ea typeface="楷体" panose="02010609060101010101" charset="-122"/>
                <a:cs typeface="楷体" panose="02010609060101010101" charset="-122"/>
              </a:rPr>
              <a:t> </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  </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领导新民主主义革命（</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1921-1949</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）成就</a:t>
            </a:r>
            <a:r>
              <a:rPr lang="zh-CN" altLang="en-US" sz="2400" b="1" dirty="0">
                <a:solidFill>
                  <a:srgbClr val="002060"/>
                </a:solidFill>
                <a:latin typeface="楷体" panose="02010609060101010101" charset="-122"/>
                <a:ea typeface="楷体" panose="02010609060101010101" charset="-122"/>
                <a:cs typeface="楷体" panose="02010609060101010101" charset="-122"/>
              </a:rPr>
              <a:t>了</a:t>
            </a:r>
            <a:r>
              <a:rPr lang="zh-CN" altLang="en-US" sz="2400" b="1" dirty="0">
                <a:solidFill>
                  <a:srgbClr val="C00000"/>
                </a:solidFill>
                <a:latin typeface="楷体" panose="02010609060101010101" charset="-122"/>
                <a:ea typeface="楷体" panose="02010609060101010101" charset="-122"/>
                <a:cs typeface="楷体" panose="02010609060101010101" charset="-122"/>
              </a:rPr>
              <a:t>开天辟地的救国</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大业</a:t>
            </a:r>
            <a:r>
              <a:rPr lang="zh-CN" altLang="en-US" sz="2400" b="1" dirty="0">
                <a:solidFill>
                  <a:srgbClr val="C00000"/>
                </a:solidFill>
                <a:latin typeface="楷体" panose="02010609060101010101" charset="-122"/>
                <a:ea typeface="楷体" panose="02010609060101010101" charset="-122"/>
                <a:cs typeface="楷体" panose="02010609060101010101" charset="-122"/>
              </a:rPr>
              <a:t>。</a:t>
            </a:r>
            <a:endParaRPr lang="en-US" altLang="zh-CN" sz="2400" b="1" dirty="0" smtClean="0">
              <a:solidFill>
                <a:srgbClr val="C00000"/>
              </a:solidFill>
              <a:latin typeface="楷体" panose="02010609060101010101" charset="-122"/>
              <a:ea typeface="楷体" panose="02010609060101010101" charset="-122"/>
              <a:cs typeface="楷体" panose="02010609060101010101" charset="-122"/>
            </a:endParaRPr>
          </a:p>
          <a:p>
            <a:pPr lvl="0">
              <a:lnSpc>
                <a:spcPct val="140000"/>
              </a:lnSpc>
              <a:spcBef>
                <a:spcPts val="0"/>
              </a:spcBef>
              <a:spcAft>
                <a:spcPts val="0"/>
              </a:spcAft>
            </a:pPr>
            <a:r>
              <a:rPr lang="en-US" altLang="zh-CN" sz="2400" b="1" dirty="0">
                <a:solidFill>
                  <a:srgbClr val="002060"/>
                </a:solidFill>
                <a:latin typeface="楷体" panose="02010609060101010101" charset="-122"/>
                <a:ea typeface="楷体" panose="02010609060101010101" charset="-122"/>
                <a:cs typeface="楷体" panose="02010609060101010101" charset="-122"/>
              </a:rPr>
              <a:t> </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  </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领导</a:t>
            </a:r>
            <a:r>
              <a:rPr lang="zh-CN" altLang="en-US" sz="2400" b="1" dirty="0">
                <a:solidFill>
                  <a:srgbClr val="002060"/>
                </a:solidFill>
                <a:latin typeface="楷体" panose="02010609060101010101" charset="-122"/>
                <a:ea typeface="楷体" panose="02010609060101010101" charset="-122"/>
                <a:cs typeface="楷体" panose="02010609060101010101" charset="-122"/>
              </a:rPr>
              <a:t>社会主义革命和</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建设（</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1949-1978</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）成就</a:t>
            </a:r>
            <a:r>
              <a:rPr lang="zh-CN" altLang="en-US" sz="2400" b="1" dirty="0">
                <a:solidFill>
                  <a:srgbClr val="002060"/>
                </a:solidFill>
                <a:latin typeface="楷体" panose="02010609060101010101" charset="-122"/>
                <a:ea typeface="楷体" panose="02010609060101010101" charset="-122"/>
                <a:cs typeface="楷体" panose="02010609060101010101" charset="-122"/>
              </a:rPr>
              <a:t>了</a:t>
            </a:r>
            <a:r>
              <a:rPr lang="zh-CN" altLang="en-US" sz="2400" b="1" dirty="0">
                <a:solidFill>
                  <a:srgbClr val="C00000"/>
                </a:solidFill>
                <a:latin typeface="楷体" panose="02010609060101010101" charset="-122"/>
                <a:ea typeface="楷体" panose="02010609060101010101" charset="-122"/>
                <a:cs typeface="楷体" panose="02010609060101010101" charset="-122"/>
              </a:rPr>
              <a:t>改天换地的兴国</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大业</a:t>
            </a:r>
            <a:r>
              <a:rPr lang="zh-CN" altLang="en-US" sz="2400" b="1" dirty="0">
                <a:solidFill>
                  <a:srgbClr val="C00000"/>
                </a:solidFill>
                <a:latin typeface="楷体" panose="02010609060101010101" charset="-122"/>
                <a:ea typeface="楷体" panose="02010609060101010101" charset="-122"/>
                <a:cs typeface="楷体" panose="02010609060101010101" charset="-122"/>
              </a:rPr>
              <a:t>。</a:t>
            </a:r>
            <a:endParaRPr lang="en-US" altLang="zh-CN" sz="2400" b="1" dirty="0" smtClean="0">
              <a:solidFill>
                <a:srgbClr val="C00000"/>
              </a:solidFill>
              <a:latin typeface="楷体" panose="02010609060101010101" charset="-122"/>
              <a:ea typeface="楷体" panose="02010609060101010101" charset="-122"/>
              <a:cs typeface="楷体" panose="02010609060101010101" charset="-122"/>
            </a:endParaRPr>
          </a:p>
          <a:p>
            <a:pPr lvl="0">
              <a:lnSpc>
                <a:spcPct val="140000"/>
              </a:lnSpc>
              <a:spcBef>
                <a:spcPts val="0"/>
              </a:spcBef>
              <a:spcAft>
                <a:spcPts val="0"/>
              </a:spcAft>
            </a:pPr>
            <a:r>
              <a:rPr lang="en-US" altLang="zh-CN" sz="2400" b="1" dirty="0">
                <a:solidFill>
                  <a:srgbClr val="002060"/>
                </a:solidFill>
                <a:latin typeface="楷体" panose="02010609060101010101" charset="-122"/>
                <a:ea typeface="楷体" panose="02010609060101010101" charset="-122"/>
                <a:cs typeface="楷体" panose="02010609060101010101" charset="-122"/>
              </a:rPr>
              <a:t> </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  </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领导</a:t>
            </a:r>
            <a:r>
              <a:rPr lang="zh-CN" altLang="en-US" sz="2400" b="1" dirty="0">
                <a:solidFill>
                  <a:srgbClr val="002060"/>
                </a:solidFill>
                <a:latin typeface="楷体" panose="02010609060101010101" charset="-122"/>
                <a:ea typeface="楷体" panose="02010609060101010101" charset="-122"/>
                <a:cs typeface="楷体" panose="02010609060101010101" charset="-122"/>
              </a:rPr>
              <a:t>改革开放和社会主义现代化</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建设（</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1978-2012</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）成就</a:t>
            </a:r>
            <a:r>
              <a:rPr lang="zh-CN" altLang="en-US" sz="2400" b="1" dirty="0">
                <a:solidFill>
                  <a:srgbClr val="002060"/>
                </a:solidFill>
                <a:latin typeface="楷体" panose="02010609060101010101" charset="-122"/>
                <a:ea typeface="楷体" panose="02010609060101010101" charset="-122"/>
                <a:cs typeface="楷体" panose="02010609060101010101" charset="-122"/>
              </a:rPr>
              <a:t>了</a:t>
            </a:r>
            <a:r>
              <a:rPr lang="zh-CN" altLang="en-US" sz="2400" b="1" dirty="0">
                <a:solidFill>
                  <a:srgbClr val="C00000"/>
                </a:solidFill>
                <a:latin typeface="楷体" panose="02010609060101010101" charset="-122"/>
                <a:ea typeface="楷体" panose="02010609060101010101" charset="-122"/>
                <a:cs typeface="楷体" panose="02010609060101010101" charset="-122"/>
              </a:rPr>
              <a:t>翻天覆地的富国</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大业</a:t>
            </a:r>
            <a:r>
              <a:rPr lang="zh-CN" altLang="en-US" sz="2400" b="1" dirty="0">
                <a:solidFill>
                  <a:srgbClr val="C00000"/>
                </a:solidFill>
                <a:latin typeface="楷体" panose="02010609060101010101" charset="-122"/>
                <a:ea typeface="楷体" panose="02010609060101010101" charset="-122"/>
                <a:cs typeface="楷体" panose="02010609060101010101" charset="-122"/>
              </a:rPr>
              <a:t>。</a:t>
            </a:r>
            <a:endParaRPr lang="en-US" altLang="zh-CN" sz="2400" b="1" dirty="0" smtClean="0">
              <a:solidFill>
                <a:srgbClr val="C00000"/>
              </a:solidFill>
              <a:latin typeface="楷体" panose="02010609060101010101" charset="-122"/>
              <a:ea typeface="楷体" panose="02010609060101010101" charset="-122"/>
              <a:cs typeface="楷体" panose="02010609060101010101" charset="-122"/>
            </a:endParaRPr>
          </a:p>
          <a:p>
            <a:pPr lvl="0">
              <a:lnSpc>
                <a:spcPct val="140000"/>
              </a:lnSpc>
              <a:spcBef>
                <a:spcPts val="0"/>
              </a:spcBef>
              <a:spcAft>
                <a:spcPts val="0"/>
              </a:spcAft>
            </a:pPr>
            <a:r>
              <a:rPr lang="en-US" altLang="zh-CN" sz="2400" b="1" dirty="0">
                <a:solidFill>
                  <a:srgbClr val="002060"/>
                </a:solidFill>
                <a:latin typeface="楷体" panose="02010609060101010101" charset="-122"/>
                <a:ea typeface="楷体" panose="02010609060101010101" charset="-122"/>
                <a:cs typeface="楷体" panose="02010609060101010101" charset="-122"/>
              </a:rPr>
              <a:t> </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  </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领导新时代中国</a:t>
            </a:r>
            <a:r>
              <a:rPr lang="zh-CN" altLang="en-US" sz="2400" b="1" dirty="0">
                <a:solidFill>
                  <a:srgbClr val="002060"/>
                </a:solidFill>
                <a:latin typeface="楷体" panose="02010609060101010101" charset="-122"/>
                <a:ea typeface="楷体" panose="02010609060101010101" charset="-122"/>
                <a:cs typeface="楷体" panose="02010609060101010101" charset="-122"/>
              </a:rPr>
              <a:t>特色</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社会主义现代化发展（</a:t>
            </a:r>
            <a:r>
              <a:rPr lang="en-US" altLang="zh-CN" sz="2400" b="1" dirty="0" smtClean="0">
                <a:solidFill>
                  <a:srgbClr val="002060"/>
                </a:solidFill>
                <a:latin typeface="楷体" panose="02010609060101010101" charset="-122"/>
                <a:ea typeface="楷体" panose="02010609060101010101" charset="-122"/>
                <a:cs typeface="楷体" panose="02010609060101010101" charset="-122"/>
              </a:rPr>
              <a:t>2012</a:t>
            </a:r>
            <a:r>
              <a:rPr lang="zh-CN" altLang="en-US" sz="2400" b="1" dirty="0" smtClean="0">
                <a:solidFill>
                  <a:srgbClr val="002060"/>
                </a:solidFill>
                <a:latin typeface="楷体" panose="02010609060101010101" charset="-122"/>
                <a:ea typeface="楷体" panose="02010609060101010101" charset="-122"/>
                <a:cs typeface="楷体" panose="02010609060101010101" charset="-122"/>
              </a:rPr>
              <a:t>至今）推进</a:t>
            </a:r>
            <a:r>
              <a:rPr lang="zh-CN" altLang="en-US" sz="2400" b="1" dirty="0">
                <a:solidFill>
                  <a:srgbClr val="002060"/>
                </a:solidFill>
                <a:latin typeface="楷体" panose="02010609060101010101" charset="-122"/>
                <a:ea typeface="楷体" panose="02010609060101010101" charset="-122"/>
                <a:cs typeface="楷体" panose="02010609060101010101" charset="-122"/>
              </a:rPr>
              <a:t>了</a:t>
            </a:r>
            <a:r>
              <a:rPr lang="zh-CN" altLang="en-US" sz="2400" b="1" dirty="0">
                <a:solidFill>
                  <a:srgbClr val="C00000"/>
                </a:solidFill>
                <a:latin typeface="楷体" panose="02010609060101010101" charset="-122"/>
                <a:ea typeface="楷体" panose="02010609060101010101" charset="-122"/>
                <a:cs typeface="楷体" panose="02010609060101010101" charset="-122"/>
              </a:rPr>
              <a:t>惊天动地的强国大业</a:t>
            </a:r>
            <a:r>
              <a:rPr lang="zh-CN" altLang="en-US" sz="2400" b="1" dirty="0" smtClean="0">
                <a:solidFill>
                  <a:srgbClr val="C00000"/>
                </a:solidFill>
                <a:latin typeface="楷体" panose="02010609060101010101" charset="-122"/>
                <a:ea typeface="楷体" panose="02010609060101010101" charset="-122"/>
                <a:cs typeface="楷体" panose="02010609060101010101" charset="-122"/>
              </a:rPr>
              <a:t>。</a:t>
            </a:r>
            <a:endParaRPr lang="zh-CN" altLang="en-US" sz="2400" b="1" dirty="0" smtClean="0">
              <a:solidFill>
                <a:srgbClr val="C00000"/>
              </a:solidFill>
              <a:latin typeface="楷体" panose="02010609060101010101" charset="-122"/>
              <a:ea typeface="楷体" panose="02010609060101010101" charset="-122"/>
              <a:cs typeface="楷体" panose="02010609060101010101" charset="-122"/>
              <a:sym typeface="+mn-ea"/>
            </a:endParaRPr>
          </a:p>
          <a:p>
            <a:pPr algn="l">
              <a:lnSpc>
                <a:spcPct val="140000"/>
              </a:lnSpc>
              <a:spcBef>
                <a:spcPts val="0"/>
              </a:spcBef>
              <a:spcAft>
                <a:spcPts val="0"/>
              </a:spcAft>
              <a:buClrTx/>
              <a:buSzTx/>
              <a:buFontTx/>
            </a:pPr>
            <a:r>
              <a:rPr lang="en-US" altLang="zh-CN" sz="2400" b="1" dirty="0">
                <a:solidFill>
                  <a:srgbClr val="C00000"/>
                </a:solidFill>
                <a:latin typeface="黑体" panose="02010609060101010101" charset="-122"/>
                <a:ea typeface="黑体" panose="02010609060101010101" charset="-122"/>
                <a:cs typeface="楷体" panose="02010609060101010101" charset="-122"/>
                <a:sym typeface="+mn-ea"/>
              </a:rPr>
              <a:t> </a:t>
            </a:r>
            <a:r>
              <a:rPr lang="zh-CN" altLang="en-US" sz="2400" b="1" dirty="0">
                <a:solidFill>
                  <a:srgbClr val="C00000"/>
                </a:solidFill>
                <a:latin typeface="黑体" panose="02010609060101010101" charset="-122"/>
                <a:ea typeface="黑体" panose="02010609060101010101" charset="-122"/>
                <a:cs typeface="楷体" panose="02010609060101010101" charset="-122"/>
                <a:sym typeface="+mn-ea"/>
              </a:rPr>
              <a:t>百年辉煌：</a:t>
            </a:r>
            <a:endParaRPr lang="zh-CN" altLang="en-US" sz="2400" b="1" dirty="0">
              <a:solidFill>
                <a:srgbClr val="C00000"/>
              </a:solidFill>
              <a:latin typeface="黑体" panose="02010609060101010101" charset="-122"/>
              <a:ea typeface="黑体" panose="02010609060101010101" charset="-122"/>
              <a:cs typeface="楷体" panose="02010609060101010101" charset="-122"/>
            </a:endParaRPr>
          </a:p>
          <a:p>
            <a:pPr>
              <a:lnSpc>
                <a:spcPct val="140000"/>
              </a:lnSpc>
              <a:spcBef>
                <a:spcPts val="0"/>
              </a:spcBef>
              <a:spcAft>
                <a:spcPts val="0"/>
              </a:spcAft>
            </a:pPr>
            <a:r>
              <a:rPr lang="zh-CN" altLang="en-US" sz="2400" b="1" dirty="0" smtClean="0">
                <a:solidFill>
                  <a:srgbClr val="002060"/>
                </a:solidFill>
                <a:latin typeface="楷体" panose="02010609060101010101" charset="-122"/>
                <a:ea typeface="楷体" panose="02010609060101010101" charset="-122"/>
                <a:cs typeface="楷体" panose="02010609060101010101" charset="-122"/>
                <a:sym typeface="+mn-ea"/>
              </a:rPr>
              <a:t>   实现</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了</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中国人民</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从站起来、富起来到强起来的伟大</a:t>
            </a:r>
            <a:r>
              <a:rPr lang="zh-CN" altLang="en-US" sz="2400" b="1" dirty="0" smtClean="0">
                <a:solidFill>
                  <a:srgbClr val="002060"/>
                </a:solidFill>
                <a:latin typeface="楷体" panose="02010609060101010101" charset="-122"/>
                <a:ea typeface="楷体" panose="02010609060101010101" charset="-122"/>
                <a:cs typeface="楷体" panose="02010609060101010101" charset="-122"/>
                <a:sym typeface="+mn-ea"/>
              </a:rPr>
              <a:t>转变</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400" b="1" dirty="0" smtClean="0">
              <a:solidFill>
                <a:srgbClr val="002060"/>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zh-CN" altLang="en-US" sz="2400" b="1" dirty="0" smtClean="0">
                <a:solidFill>
                  <a:srgbClr val="002060"/>
                </a:solidFill>
                <a:latin typeface="楷体" panose="02010609060101010101" charset="-122"/>
                <a:ea typeface="楷体" panose="02010609060101010101" charset="-122"/>
                <a:cs typeface="楷体" panose="02010609060101010101" charset="-122"/>
                <a:sym typeface="+mn-ea"/>
              </a:rPr>
              <a:t>   实现</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了</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中国社会</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从积贫积弱到幸福美好的伟大</a:t>
            </a:r>
            <a:r>
              <a:rPr lang="zh-CN" altLang="en-US" sz="2400" b="1" dirty="0" smtClean="0">
                <a:solidFill>
                  <a:srgbClr val="002060"/>
                </a:solidFill>
                <a:latin typeface="楷体" panose="02010609060101010101" charset="-122"/>
                <a:ea typeface="楷体" panose="02010609060101010101" charset="-122"/>
                <a:cs typeface="楷体" panose="02010609060101010101" charset="-122"/>
                <a:sym typeface="+mn-ea"/>
              </a:rPr>
              <a:t>转变</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400" b="1" dirty="0" smtClean="0">
              <a:solidFill>
                <a:srgbClr val="002060"/>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zh-CN" altLang="en-US" sz="2400" b="1" dirty="0" smtClean="0">
                <a:solidFill>
                  <a:srgbClr val="002060"/>
                </a:solidFill>
                <a:latin typeface="楷体" panose="02010609060101010101" charset="-122"/>
                <a:ea typeface="楷体" panose="02010609060101010101" charset="-122"/>
                <a:cs typeface="楷体" panose="02010609060101010101" charset="-122"/>
                <a:sym typeface="+mn-ea"/>
              </a:rPr>
              <a:t>   实现</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了</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中华民族</a:t>
            </a:r>
            <a:r>
              <a:rPr lang="zh-CN" altLang="en-US" sz="2400" b="1" dirty="0">
                <a:solidFill>
                  <a:srgbClr val="002060"/>
                </a:solidFill>
                <a:latin typeface="楷体" panose="02010609060101010101" charset="-122"/>
                <a:ea typeface="楷体" panose="02010609060101010101" charset="-122"/>
                <a:cs typeface="楷体" panose="02010609060101010101" charset="-122"/>
                <a:sym typeface="+mn-ea"/>
              </a:rPr>
              <a:t>从全面小康走向全面复兴的伟大转变</a:t>
            </a:r>
            <a:r>
              <a:rPr lang="zh-CN" altLang="en-US" sz="24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zh-CN" sz="2400" b="1" dirty="0" smtClean="0">
              <a:solidFill>
                <a:srgbClr val="002060"/>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520cf48b805e187e2b638f5ce6db31"/>
          <p:cNvPicPr>
            <a:picLocks noChangeAspect="1"/>
          </p:cNvPicPr>
          <p:nvPr/>
        </p:nvPicPr>
        <p:blipFill>
          <a:blip r:embed="rId1">
            <a:alphaModFix amt="22000"/>
          </a:blip>
          <a:stretch>
            <a:fillRect/>
          </a:stretch>
        </p:blipFill>
        <p:spPr>
          <a:xfrm>
            <a:off x="-9525" y="843280"/>
            <a:ext cx="12211050" cy="6015355"/>
          </a:xfrm>
          <a:prstGeom prst="rect">
            <a:avLst/>
          </a:prstGeom>
        </p:spPr>
      </p:pic>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5" name="文本占位符 2"/>
          <p:cNvSpPr>
            <a:spLocks noGrp="1"/>
          </p:cNvSpPr>
          <p:nvPr/>
        </p:nvSpPr>
        <p:spPr>
          <a:xfrm>
            <a:off x="1504315" y="2993390"/>
            <a:ext cx="3436620" cy="3428365"/>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nSpc>
                <a:spcPct val="130000"/>
              </a:lnSpc>
              <a:spcAft>
                <a:spcPts val="0"/>
              </a:spcAft>
            </a:pPr>
            <a:r>
              <a:rPr lang="zh-CN" altLang="en-US" sz="3200" b="1" dirty="0">
                <a:solidFill>
                  <a:srgbClr val="FF0000"/>
                </a:solidFill>
                <a:latin typeface="华文中宋" panose="02010600040101010101" pitchFamily="2" charset="-122"/>
                <a:ea typeface="华文中宋" panose="02010600040101010101" pitchFamily="2" charset="-122"/>
              </a:rPr>
              <a:t>坚持党的领导</a:t>
            </a:r>
            <a:endParaRPr lang="zh-CN" altLang="en-US" sz="3200" b="1" dirty="0">
              <a:solidFill>
                <a:srgbClr val="FF0000"/>
              </a:solidFill>
              <a:latin typeface="华文中宋" panose="02010600040101010101" pitchFamily="2" charset="-122"/>
              <a:ea typeface="华文中宋" panose="02010600040101010101" pitchFamily="2" charset="-122"/>
            </a:endParaRPr>
          </a:p>
          <a:p>
            <a:pPr>
              <a:lnSpc>
                <a:spcPct val="130000"/>
              </a:lnSpc>
              <a:spcAft>
                <a:spcPts val="0"/>
              </a:spcAft>
            </a:pPr>
            <a:r>
              <a:rPr lang="zh-CN" altLang="en-US" sz="3200" b="1" dirty="0">
                <a:solidFill>
                  <a:srgbClr val="FF0000"/>
                </a:solidFill>
                <a:latin typeface="华文中宋" panose="02010600040101010101" pitchFamily="2" charset="-122"/>
                <a:ea typeface="华文中宋" panose="02010600040101010101" pitchFamily="2" charset="-122"/>
              </a:rPr>
              <a:t>坚持人民至上</a:t>
            </a:r>
            <a:endParaRPr lang="zh-CN" altLang="en-US" sz="3200" b="1" dirty="0">
              <a:solidFill>
                <a:srgbClr val="FF0000"/>
              </a:solidFill>
              <a:latin typeface="华文中宋" panose="02010600040101010101" pitchFamily="2" charset="-122"/>
              <a:ea typeface="华文中宋" panose="02010600040101010101" pitchFamily="2" charset="-122"/>
            </a:endParaRPr>
          </a:p>
          <a:p>
            <a:pPr>
              <a:lnSpc>
                <a:spcPct val="130000"/>
              </a:lnSpc>
              <a:spcAft>
                <a:spcPts val="0"/>
              </a:spcAft>
            </a:pPr>
            <a:r>
              <a:rPr lang="zh-CN" altLang="en-US" sz="3200" b="1" dirty="0">
                <a:solidFill>
                  <a:srgbClr val="FF0000"/>
                </a:solidFill>
                <a:latin typeface="华文中宋" panose="02010600040101010101" pitchFamily="2" charset="-122"/>
                <a:ea typeface="华文中宋" panose="02010600040101010101" pitchFamily="2" charset="-122"/>
              </a:rPr>
              <a:t>坚持理论创新</a:t>
            </a:r>
            <a:endParaRPr lang="zh-CN" altLang="en-US" sz="3200" b="1" dirty="0">
              <a:solidFill>
                <a:srgbClr val="FF0000"/>
              </a:solidFill>
              <a:latin typeface="华文中宋" panose="02010600040101010101" pitchFamily="2" charset="-122"/>
              <a:ea typeface="华文中宋" panose="02010600040101010101" pitchFamily="2" charset="-122"/>
            </a:endParaRPr>
          </a:p>
          <a:p>
            <a:pPr>
              <a:lnSpc>
                <a:spcPct val="130000"/>
              </a:lnSpc>
              <a:spcAft>
                <a:spcPts val="0"/>
              </a:spcAft>
            </a:pPr>
            <a:r>
              <a:rPr lang="zh-CN" altLang="en-US" sz="3200" b="1" dirty="0">
                <a:solidFill>
                  <a:srgbClr val="FF0000"/>
                </a:solidFill>
                <a:latin typeface="华文中宋" panose="02010600040101010101" pitchFamily="2" charset="-122"/>
                <a:ea typeface="华文中宋" panose="02010600040101010101" pitchFamily="2" charset="-122"/>
              </a:rPr>
              <a:t>坚持独立自主</a:t>
            </a:r>
            <a:endParaRPr lang="zh-CN" altLang="en-US" sz="3200" b="1" dirty="0">
              <a:solidFill>
                <a:srgbClr val="FF0000"/>
              </a:solidFill>
              <a:latin typeface="华文中宋" panose="02010600040101010101" pitchFamily="2" charset="-122"/>
              <a:ea typeface="华文中宋" panose="02010600040101010101" pitchFamily="2" charset="-122"/>
            </a:endParaRPr>
          </a:p>
          <a:p>
            <a:pPr>
              <a:lnSpc>
                <a:spcPct val="130000"/>
              </a:lnSpc>
              <a:spcAft>
                <a:spcPts val="0"/>
              </a:spcAft>
            </a:pPr>
            <a:r>
              <a:rPr lang="zh-CN" altLang="en-US" sz="3200" b="1" dirty="0">
                <a:solidFill>
                  <a:srgbClr val="FF0000"/>
                </a:solidFill>
                <a:latin typeface="华文中宋" panose="02010600040101010101" pitchFamily="2" charset="-122"/>
                <a:ea typeface="华文中宋" panose="02010600040101010101" pitchFamily="2" charset="-122"/>
              </a:rPr>
              <a:t>坚持中国道路</a:t>
            </a:r>
            <a:endParaRPr lang="zh-CN" altLang="en-US" sz="3200" b="1" dirty="0">
              <a:solidFill>
                <a:srgbClr val="002060"/>
              </a:solidFill>
              <a:latin typeface="华文中宋" panose="02010600040101010101" pitchFamily="2" charset="-122"/>
              <a:ea typeface="华文中宋" panose="02010600040101010101" pitchFamily="2" charset="-122"/>
            </a:endParaRPr>
          </a:p>
          <a:p>
            <a:pPr>
              <a:lnSpc>
                <a:spcPct val="150000"/>
              </a:lnSpc>
            </a:pPr>
            <a:endParaRPr lang="zh-CN" altLang="en-US" sz="3200" b="1" dirty="0">
              <a:solidFill>
                <a:srgbClr val="002060"/>
              </a:solidFill>
              <a:latin typeface="华文中宋" panose="02010600040101010101" pitchFamily="2" charset="-122"/>
              <a:ea typeface="华文中宋" panose="02010600040101010101" pitchFamily="2" charset="-122"/>
            </a:endParaRPr>
          </a:p>
        </p:txBody>
      </p:sp>
      <p:sp>
        <p:nvSpPr>
          <p:cNvPr id="6" name="文本框 5"/>
          <p:cNvSpPr txBox="1"/>
          <p:nvPr/>
        </p:nvSpPr>
        <p:spPr>
          <a:xfrm>
            <a:off x="7988935" y="2993390"/>
            <a:ext cx="3187065" cy="3675380"/>
          </a:xfrm>
          <a:prstGeom prst="rect">
            <a:avLst/>
          </a:prstGeom>
          <a:noFill/>
        </p:spPr>
        <p:txBody>
          <a:bodyPr wrap="square" rtlCol="0" anchor="t">
            <a:spAutoFit/>
          </a:bodyPr>
          <a:p>
            <a:pPr algn="l" defTabSz="685800">
              <a:lnSpc>
                <a:spcPct val="130000"/>
              </a:lnSpc>
              <a:spcBef>
                <a:spcPts val="750"/>
              </a:spcBef>
              <a:spcAft>
                <a:spcPts val="0"/>
              </a:spcAft>
              <a:buClrTx/>
              <a:buSzTx/>
              <a:buNone/>
            </a:pPr>
            <a:r>
              <a:rPr lang="zh-CN" altLang="en-US" sz="3200" b="1" dirty="0">
                <a:solidFill>
                  <a:srgbClr val="FF0000"/>
                </a:solidFill>
                <a:latin typeface="华文中宋" panose="02010600040101010101" pitchFamily="2" charset="-122"/>
                <a:ea typeface="华文中宋" panose="02010600040101010101" pitchFamily="2" charset="-122"/>
                <a:sym typeface="+mn-ea"/>
              </a:rPr>
              <a:t>坚持胸怀天下</a:t>
            </a:r>
            <a:endParaRPr lang="zh-CN" altLang="en-US" sz="3200" b="1" dirty="0">
              <a:solidFill>
                <a:srgbClr val="FF0000"/>
              </a:solidFill>
              <a:latin typeface="华文中宋" panose="02010600040101010101" pitchFamily="2" charset="-122"/>
              <a:ea typeface="华文中宋" panose="02010600040101010101" pitchFamily="2" charset="-122"/>
            </a:endParaRPr>
          </a:p>
          <a:p>
            <a:pPr algn="l" defTabSz="685800">
              <a:lnSpc>
                <a:spcPct val="130000"/>
              </a:lnSpc>
              <a:spcBef>
                <a:spcPts val="750"/>
              </a:spcBef>
              <a:spcAft>
                <a:spcPts val="0"/>
              </a:spcAft>
              <a:buClrTx/>
              <a:buSzTx/>
              <a:buNone/>
            </a:pPr>
            <a:r>
              <a:rPr lang="zh-CN" altLang="en-US" sz="3200" b="1" dirty="0">
                <a:solidFill>
                  <a:srgbClr val="FF0000"/>
                </a:solidFill>
                <a:latin typeface="华文中宋" panose="02010600040101010101" pitchFamily="2" charset="-122"/>
                <a:ea typeface="华文中宋" panose="02010600040101010101" pitchFamily="2" charset="-122"/>
                <a:sym typeface="+mn-ea"/>
              </a:rPr>
              <a:t>坚持开拓创新</a:t>
            </a:r>
            <a:endParaRPr lang="zh-CN" altLang="en-US" sz="3200" b="1" dirty="0">
              <a:solidFill>
                <a:srgbClr val="FF0000"/>
              </a:solidFill>
              <a:latin typeface="华文中宋" panose="02010600040101010101" pitchFamily="2" charset="-122"/>
              <a:ea typeface="华文中宋" panose="02010600040101010101" pitchFamily="2" charset="-122"/>
            </a:endParaRPr>
          </a:p>
          <a:p>
            <a:pPr algn="l" defTabSz="685800">
              <a:lnSpc>
                <a:spcPct val="130000"/>
              </a:lnSpc>
              <a:spcBef>
                <a:spcPts val="750"/>
              </a:spcBef>
              <a:spcAft>
                <a:spcPts val="0"/>
              </a:spcAft>
              <a:buClrTx/>
              <a:buSzTx/>
              <a:buNone/>
            </a:pPr>
            <a:r>
              <a:rPr lang="zh-CN" altLang="en-US" sz="3200" b="1" dirty="0">
                <a:solidFill>
                  <a:srgbClr val="FF0000"/>
                </a:solidFill>
                <a:latin typeface="华文中宋" panose="02010600040101010101" pitchFamily="2" charset="-122"/>
                <a:ea typeface="华文中宋" panose="02010600040101010101" pitchFamily="2" charset="-122"/>
                <a:sym typeface="+mn-ea"/>
              </a:rPr>
              <a:t>坚持敢于斗争</a:t>
            </a:r>
            <a:endParaRPr lang="zh-CN" altLang="en-US" sz="3200" b="1" dirty="0">
              <a:solidFill>
                <a:srgbClr val="FF0000"/>
              </a:solidFill>
              <a:latin typeface="华文中宋" panose="02010600040101010101" pitchFamily="2" charset="-122"/>
              <a:ea typeface="华文中宋" panose="02010600040101010101" pitchFamily="2" charset="-122"/>
              <a:sym typeface="+mn-ea"/>
            </a:endParaRPr>
          </a:p>
          <a:p>
            <a:pPr algn="l" defTabSz="685800">
              <a:lnSpc>
                <a:spcPct val="130000"/>
              </a:lnSpc>
              <a:spcBef>
                <a:spcPts val="750"/>
              </a:spcBef>
              <a:spcAft>
                <a:spcPts val="0"/>
              </a:spcAft>
              <a:buClrTx/>
              <a:buSzTx/>
              <a:buNone/>
            </a:pPr>
            <a:r>
              <a:rPr lang="zh-CN" altLang="en-US" sz="3200" b="1" dirty="0">
                <a:solidFill>
                  <a:srgbClr val="FF0000"/>
                </a:solidFill>
                <a:latin typeface="华文中宋" panose="02010600040101010101" pitchFamily="2" charset="-122"/>
                <a:ea typeface="华文中宋" panose="02010600040101010101" pitchFamily="2" charset="-122"/>
                <a:sym typeface="+mn-ea"/>
              </a:rPr>
              <a:t>坚持统一战线</a:t>
            </a:r>
            <a:endParaRPr lang="zh-CN" altLang="en-US" sz="3200" b="1" dirty="0">
              <a:solidFill>
                <a:srgbClr val="FF0000"/>
              </a:solidFill>
              <a:latin typeface="华文中宋" panose="02010600040101010101" pitchFamily="2" charset="-122"/>
              <a:ea typeface="华文中宋" panose="02010600040101010101" pitchFamily="2" charset="-122"/>
              <a:sym typeface="+mn-ea"/>
            </a:endParaRPr>
          </a:p>
          <a:p>
            <a:pPr algn="l" defTabSz="685800">
              <a:lnSpc>
                <a:spcPct val="130000"/>
              </a:lnSpc>
              <a:spcBef>
                <a:spcPts val="750"/>
              </a:spcBef>
              <a:spcAft>
                <a:spcPts val="0"/>
              </a:spcAft>
              <a:buClrTx/>
              <a:buSzTx/>
              <a:buNone/>
            </a:pPr>
            <a:r>
              <a:rPr lang="zh-CN" altLang="en-US" sz="3200" b="1" dirty="0">
                <a:solidFill>
                  <a:srgbClr val="FF0000"/>
                </a:solidFill>
                <a:latin typeface="华文中宋" panose="02010600040101010101" pitchFamily="2" charset="-122"/>
                <a:ea typeface="华文中宋" panose="02010600040101010101" pitchFamily="2" charset="-122"/>
                <a:sym typeface="+mn-ea"/>
              </a:rPr>
              <a:t>坚持自我革命</a:t>
            </a:r>
            <a:endParaRPr lang="zh-CN" altLang="en-US" sz="3200" b="1" dirty="0">
              <a:solidFill>
                <a:srgbClr val="FF0000"/>
              </a:solidFill>
              <a:latin typeface="华文中宋" panose="02010600040101010101" pitchFamily="2" charset="-122"/>
              <a:ea typeface="华文中宋" panose="02010600040101010101" pitchFamily="2" charset="-122"/>
              <a:sym typeface="+mn-ea"/>
            </a:endParaRPr>
          </a:p>
        </p:txBody>
      </p:sp>
      <p:sp>
        <p:nvSpPr>
          <p:cNvPr id="7" name="文本框 6"/>
          <p:cNvSpPr txBox="1"/>
          <p:nvPr/>
        </p:nvSpPr>
        <p:spPr>
          <a:xfrm>
            <a:off x="4940935" y="3513455"/>
            <a:ext cx="2014220" cy="922020"/>
          </a:xfrm>
          <a:prstGeom prst="rect">
            <a:avLst/>
          </a:prstGeom>
          <a:noFill/>
        </p:spPr>
        <p:txBody>
          <a:bodyPr wrap="none" rtlCol="0" anchor="t">
            <a:spAutoFit/>
          </a:bodyPr>
          <a:p>
            <a:pPr defTabSz="914400">
              <a:lnSpc>
                <a:spcPct val="150000"/>
              </a:lnSpc>
              <a:buClrTx/>
              <a:buSzTx/>
              <a:buFontTx/>
            </a:pPr>
            <a:r>
              <a:rPr lang="zh-CN" altLang="en-US" sz="3600" b="1" dirty="0">
                <a:solidFill>
                  <a:schemeClr val="accent1">
                    <a:lumMod val="75000"/>
                  </a:schemeClr>
                </a:solidFill>
                <a:latin typeface="华文中宋" panose="02010600040101010101" pitchFamily="2" charset="-122"/>
                <a:ea typeface="华文中宋" panose="02010600040101010101" pitchFamily="2" charset="-122"/>
                <a:cs typeface="楷体" panose="02010609060101010101" charset="-122"/>
                <a:sym typeface="+mn-ea"/>
              </a:rPr>
              <a:t>基本经验</a:t>
            </a:r>
            <a:endParaRPr lang="zh-CN" altLang="en-US" sz="3600" b="1" dirty="0">
              <a:solidFill>
                <a:schemeClr val="accent1">
                  <a:lumMod val="75000"/>
                </a:schemeClr>
              </a:solidFill>
              <a:latin typeface="华文中宋" panose="02010600040101010101" pitchFamily="2" charset="-122"/>
              <a:ea typeface="华文中宋" panose="02010600040101010101" pitchFamily="2" charset="-122"/>
              <a:cs typeface="楷体" panose="02010609060101010101" charset="-122"/>
              <a:sym typeface="+mn-ea"/>
            </a:endParaRPr>
          </a:p>
        </p:txBody>
      </p:sp>
      <p:pic>
        <p:nvPicPr>
          <p:cNvPr id="117" name="图片 116"/>
          <p:cNvPicPr/>
          <p:nvPr/>
        </p:nvPicPr>
        <p:blipFill>
          <a:blip r:embed="rId2"/>
          <a:stretch>
            <a:fillRect/>
          </a:stretch>
        </p:blipFill>
        <p:spPr>
          <a:xfrm>
            <a:off x="186690" y="1033145"/>
            <a:ext cx="1263650" cy="1867535"/>
          </a:xfrm>
          <a:prstGeom prst="rect">
            <a:avLst/>
          </a:prstGeom>
          <a:noFill/>
          <a:ln w="9525">
            <a:noFill/>
          </a:ln>
        </p:spPr>
      </p:pic>
      <p:pic>
        <p:nvPicPr>
          <p:cNvPr id="118" name="图片 117"/>
          <p:cNvPicPr/>
          <p:nvPr/>
        </p:nvPicPr>
        <p:blipFill>
          <a:blip r:embed="rId3"/>
          <a:stretch>
            <a:fillRect/>
          </a:stretch>
        </p:blipFill>
        <p:spPr>
          <a:xfrm>
            <a:off x="1590040" y="1033145"/>
            <a:ext cx="1248410" cy="1856740"/>
          </a:xfrm>
          <a:prstGeom prst="rect">
            <a:avLst/>
          </a:prstGeom>
          <a:noFill/>
          <a:ln w="9525">
            <a:noFill/>
          </a:ln>
        </p:spPr>
      </p:pic>
      <p:pic>
        <p:nvPicPr>
          <p:cNvPr id="119" name="图片 118"/>
          <p:cNvPicPr/>
          <p:nvPr/>
        </p:nvPicPr>
        <p:blipFill>
          <a:blip r:embed="rId4"/>
          <a:stretch>
            <a:fillRect/>
          </a:stretch>
        </p:blipFill>
        <p:spPr>
          <a:xfrm>
            <a:off x="2978150" y="1033145"/>
            <a:ext cx="1185545" cy="1851025"/>
          </a:xfrm>
          <a:prstGeom prst="rect">
            <a:avLst/>
          </a:prstGeom>
          <a:noFill/>
          <a:ln w="9525">
            <a:noFill/>
          </a:ln>
        </p:spPr>
      </p:pic>
      <p:pic>
        <p:nvPicPr>
          <p:cNvPr id="120" name="图片 119"/>
          <p:cNvPicPr/>
          <p:nvPr/>
        </p:nvPicPr>
        <p:blipFill>
          <a:blip r:embed="rId5"/>
          <a:stretch>
            <a:fillRect/>
          </a:stretch>
        </p:blipFill>
        <p:spPr>
          <a:xfrm>
            <a:off x="4264660" y="1033145"/>
            <a:ext cx="1212215" cy="1842770"/>
          </a:xfrm>
          <a:prstGeom prst="rect">
            <a:avLst/>
          </a:prstGeom>
          <a:noFill/>
          <a:ln w="9525">
            <a:noFill/>
          </a:ln>
        </p:spPr>
      </p:pic>
      <p:pic>
        <p:nvPicPr>
          <p:cNvPr id="121" name="图片 120"/>
          <p:cNvPicPr/>
          <p:nvPr/>
        </p:nvPicPr>
        <p:blipFill>
          <a:blip r:embed="rId6"/>
          <a:stretch>
            <a:fillRect/>
          </a:stretch>
        </p:blipFill>
        <p:spPr>
          <a:xfrm>
            <a:off x="5577840" y="1032510"/>
            <a:ext cx="1206500" cy="1843405"/>
          </a:xfrm>
          <a:prstGeom prst="rect">
            <a:avLst/>
          </a:prstGeom>
          <a:noFill/>
          <a:ln w="9525">
            <a:noFill/>
          </a:ln>
        </p:spPr>
      </p:pic>
      <p:pic>
        <p:nvPicPr>
          <p:cNvPr id="123" name="图片 122"/>
          <p:cNvPicPr/>
          <p:nvPr/>
        </p:nvPicPr>
        <p:blipFill>
          <a:blip r:embed="rId7"/>
          <a:stretch>
            <a:fillRect/>
          </a:stretch>
        </p:blipFill>
        <p:spPr>
          <a:xfrm>
            <a:off x="6885305" y="1022350"/>
            <a:ext cx="1229995" cy="1847215"/>
          </a:xfrm>
          <a:prstGeom prst="rect">
            <a:avLst/>
          </a:prstGeom>
          <a:noFill/>
          <a:ln w="9525">
            <a:noFill/>
          </a:ln>
        </p:spPr>
      </p:pic>
      <p:pic>
        <p:nvPicPr>
          <p:cNvPr id="124" name="图片 123"/>
          <p:cNvPicPr/>
          <p:nvPr/>
        </p:nvPicPr>
        <p:blipFill>
          <a:blip r:embed="rId8"/>
          <a:stretch>
            <a:fillRect/>
          </a:stretch>
        </p:blipFill>
        <p:spPr>
          <a:xfrm>
            <a:off x="8216265" y="1013460"/>
            <a:ext cx="1207135" cy="1856105"/>
          </a:xfrm>
          <a:prstGeom prst="rect">
            <a:avLst/>
          </a:prstGeom>
          <a:noFill/>
          <a:ln w="9525">
            <a:noFill/>
          </a:ln>
        </p:spPr>
      </p:pic>
      <p:pic>
        <p:nvPicPr>
          <p:cNvPr id="125" name="图片 124"/>
          <p:cNvPicPr/>
          <p:nvPr/>
        </p:nvPicPr>
        <p:blipFill>
          <a:blip r:embed="rId9"/>
          <a:stretch>
            <a:fillRect/>
          </a:stretch>
        </p:blipFill>
        <p:spPr>
          <a:xfrm>
            <a:off x="9524365" y="1013460"/>
            <a:ext cx="1200150" cy="1847850"/>
          </a:xfrm>
          <a:prstGeom prst="rect">
            <a:avLst/>
          </a:prstGeom>
          <a:noFill/>
          <a:ln w="9525">
            <a:noFill/>
          </a:ln>
        </p:spPr>
      </p:pic>
      <p:pic>
        <p:nvPicPr>
          <p:cNvPr id="126" name="图片 125"/>
          <p:cNvPicPr/>
          <p:nvPr/>
        </p:nvPicPr>
        <p:blipFill>
          <a:blip r:embed="rId10"/>
          <a:stretch>
            <a:fillRect/>
          </a:stretch>
        </p:blipFill>
        <p:spPr>
          <a:xfrm>
            <a:off x="10836910" y="1003300"/>
            <a:ext cx="1234440" cy="1858010"/>
          </a:xfrm>
          <a:prstGeom prst="rect">
            <a:avLst/>
          </a:prstGeom>
          <a:noFill/>
          <a:ln w="9525">
            <a:noFill/>
          </a:ln>
        </p:spPr>
      </p:pic>
      <p:sp>
        <p:nvSpPr>
          <p:cNvPr id="4" name="文本框 10"/>
          <p:cNvSpPr txBox="1"/>
          <p:nvPr/>
        </p:nvSpPr>
        <p:spPr>
          <a:xfrm>
            <a:off x="501650" y="219075"/>
            <a:ext cx="8453120"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sym typeface="+mn-ea"/>
              </a:rPr>
              <a:t>中国共产党成功推进中国社会百年来发展的基本经验</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8406130" y="921385"/>
            <a:ext cx="3657600" cy="143319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40000"/>
              </a:lnSpc>
              <a:spcBef>
                <a:spcPts val="0"/>
              </a:spcBef>
              <a:spcAft>
                <a:spcPts val="0"/>
              </a:spcAft>
              <a:buNone/>
            </a:pPr>
            <a:r>
              <a:rPr lang="zh-CN" b="1" dirty="0" smtClean="0">
                <a:solidFill>
                  <a:srgbClr val="C00000"/>
                </a:solidFill>
                <a:uFillTx/>
                <a:latin typeface="黑体" panose="02010609060101010101" charset="-122"/>
                <a:ea typeface="黑体" panose="02010609060101010101" charset="-122"/>
                <a:cs typeface="楷体" panose="02010609060101010101" charset="-122"/>
                <a:sym typeface="+mn-ea"/>
              </a:rPr>
              <a:t>马克思主义思想谱系</a:t>
            </a:r>
            <a:endParaRPr lang="zh-CN" b="1" dirty="0" smtClean="0">
              <a:uFillTx/>
              <a:latin typeface="黑体" panose="02010609060101010101" charset="-122"/>
              <a:ea typeface="黑体" panose="02010609060101010101" charset="-122"/>
              <a:cs typeface="楷体" panose="02010609060101010101" charset="-122"/>
              <a:sym typeface="+mn-ea"/>
            </a:endParaRPr>
          </a:p>
          <a:p>
            <a:pPr marL="0" lvl="0" indent="0" algn="ctr" eaLnBrk="1" hangingPunct="1">
              <a:lnSpc>
                <a:spcPct val="150000"/>
              </a:lnSpc>
              <a:spcBef>
                <a:spcPts val="0"/>
              </a:spcBef>
              <a:spcAft>
                <a:spcPts val="0"/>
              </a:spcAft>
              <a:buNone/>
            </a:pPr>
            <a:r>
              <a:rPr lang="zh-CN" sz="2000" b="1" dirty="0" smtClean="0">
                <a:solidFill>
                  <a:schemeClr val="tx1"/>
                </a:solidFill>
                <a:uFillTx/>
                <a:latin typeface="楷体" panose="02010609060101010101" charset="-122"/>
                <a:ea typeface="楷体" panose="02010609060101010101" charset="-122"/>
                <a:cs typeface="楷体" panose="02010609060101010101" charset="-122"/>
                <a:sym typeface="+mn-ea"/>
              </a:rPr>
              <a:t>（定位只有大致的精确度）</a:t>
            </a:r>
            <a:endParaRPr lang="zh-CN" sz="20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50000"/>
              </a:lnSpc>
              <a:spcBef>
                <a:spcPts val="0"/>
              </a:spcBef>
              <a:spcAft>
                <a:spcPts val="0"/>
              </a:spcAft>
              <a:buNone/>
            </a:pP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      </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2" name="图片 1" descr="5323f4b028dfca432b802688b47e042"/>
          <p:cNvPicPr>
            <a:picLocks noChangeAspect="1"/>
          </p:cNvPicPr>
          <p:nvPr/>
        </p:nvPicPr>
        <p:blipFill>
          <a:blip r:embed="rId1"/>
          <a:srcRect r="4748" b="2428"/>
          <a:stretch>
            <a:fillRect/>
          </a:stretch>
        </p:blipFill>
        <p:spPr>
          <a:xfrm>
            <a:off x="212725" y="921385"/>
            <a:ext cx="8026400" cy="5936615"/>
          </a:xfrm>
          <a:prstGeom prst="rect">
            <a:avLst/>
          </a:prstGeom>
        </p:spPr>
      </p:pic>
      <p:sp>
        <p:nvSpPr>
          <p:cNvPr id="5" name="文本框 10"/>
          <p:cNvSpPr txBox="1"/>
          <p:nvPr/>
        </p:nvSpPr>
        <p:spPr>
          <a:xfrm>
            <a:off x="501650" y="219075"/>
            <a:ext cx="8453120"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sym typeface="+mn-ea"/>
              </a:rPr>
              <a:t>中国共产党成功推进中国百年来发展的基本经验</a:t>
            </a:r>
            <a:endParaRPr lang="zh-CN" altLang="en-US" b="1" dirty="0">
              <a:solidFill>
                <a:schemeClr val="bg1"/>
              </a:solidFill>
              <a:latin typeface="华文中宋" panose="02010600040101010101" pitchFamily="2" charset="-122"/>
              <a:ea typeface="华文中宋" panose="02010600040101010101" pitchFamily="2" charset="-122"/>
            </a:endParaRPr>
          </a:p>
        </p:txBody>
      </p:sp>
      <p:pic>
        <p:nvPicPr>
          <p:cNvPr id="6" name="图片 5" descr="f02d90740dc8a242c7231c60faf40ac"/>
          <p:cNvPicPr>
            <a:picLocks noChangeAspect="1"/>
          </p:cNvPicPr>
          <p:nvPr/>
        </p:nvPicPr>
        <p:blipFill>
          <a:blip r:embed="rId2"/>
          <a:stretch>
            <a:fillRect/>
          </a:stretch>
        </p:blipFill>
        <p:spPr>
          <a:xfrm>
            <a:off x="9293860" y="2112010"/>
            <a:ext cx="2140585" cy="2804795"/>
          </a:xfrm>
          <a:prstGeom prst="rect">
            <a:avLst/>
          </a:prstGeom>
        </p:spPr>
      </p:pic>
      <p:sp>
        <p:nvSpPr>
          <p:cNvPr id="4" name="矩形 3"/>
          <p:cNvSpPr/>
          <p:nvPr/>
        </p:nvSpPr>
        <p:spPr>
          <a:xfrm>
            <a:off x="2882265" y="843280"/>
            <a:ext cx="1092835" cy="83756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501390" y="2582545"/>
            <a:ext cx="838200" cy="54419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39590" y="3684270"/>
            <a:ext cx="2923540" cy="41084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6269990" y="5596255"/>
            <a:ext cx="937895" cy="126238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箭头连接符 13"/>
          <p:cNvCxnSpPr/>
          <p:nvPr/>
        </p:nvCxnSpPr>
        <p:spPr>
          <a:xfrm flipH="1">
            <a:off x="3966845" y="1680845"/>
            <a:ext cx="8255" cy="86868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330700" y="3126740"/>
            <a:ext cx="8890" cy="53403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008495" y="4118610"/>
            <a:ext cx="0" cy="148209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846185" y="4997450"/>
            <a:ext cx="3217545" cy="1753235"/>
          </a:xfrm>
          <a:prstGeom prst="rect">
            <a:avLst/>
          </a:prstGeom>
          <a:noFill/>
        </p:spPr>
        <p:txBody>
          <a:bodyPr wrap="square" rtlCol="0" anchor="t">
            <a:spAutoFit/>
          </a:bodyPr>
          <a:p>
            <a:pPr marL="0" lvl="0" indent="0" algn="just" eaLnBrk="1" hangingPunct="1">
              <a:lnSpc>
                <a:spcPct val="150000"/>
              </a:lnSpc>
              <a:spcBef>
                <a:spcPts val="0"/>
              </a:spcBef>
              <a:spcAft>
                <a:spcPts val="0"/>
              </a:spcAft>
              <a:buNone/>
            </a:pPr>
            <a:r>
              <a:rPr lang="zh-CN" altLang="en-US" b="1" dirty="0" smtClean="0">
                <a:uFillTx/>
                <a:latin typeface="楷体" panose="02010609060101010101" charset="-122"/>
                <a:ea typeface="楷体" panose="02010609060101010101" charset="-122"/>
                <a:cs typeface="楷体" panose="02010609060101010101" charset="-122"/>
                <a:sym typeface="+mn-ea"/>
              </a:rPr>
              <a:t>参见</a:t>
            </a:r>
            <a:r>
              <a:rPr lang="en-US" altLang="zh-CN" b="1" dirty="0" smtClean="0">
                <a:uFillTx/>
                <a:latin typeface="楷体" panose="02010609060101010101" charset="-122"/>
                <a:ea typeface="楷体" panose="02010609060101010101" charset="-122"/>
                <a:cs typeface="楷体" panose="02010609060101010101" charset="-122"/>
                <a:sym typeface="+mn-ea"/>
              </a:rPr>
              <a:t>[</a:t>
            </a:r>
            <a:r>
              <a:rPr lang="zh-CN" altLang="en-US" b="1" dirty="0" smtClean="0">
                <a:uFillTx/>
                <a:latin typeface="楷体" panose="02010609060101010101" charset="-122"/>
                <a:ea typeface="楷体" panose="02010609060101010101" charset="-122"/>
                <a:cs typeface="楷体" panose="02010609060101010101" charset="-122"/>
                <a:sym typeface="+mn-ea"/>
              </a:rPr>
              <a:t>英</a:t>
            </a:r>
            <a:r>
              <a:rPr lang="en-US" altLang="zh-CN" b="1" dirty="0" smtClean="0">
                <a:uFillTx/>
                <a:latin typeface="楷体" panose="02010609060101010101" charset="-122"/>
                <a:ea typeface="楷体" panose="02010609060101010101" charset="-122"/>
                <a:cs typeface="楷体" panose="02010609060101010101" charset="-122"/>
                <a:sym typeface="+mn-ea"/>
              </a:rPr>
              <a:t>]</a:t>
            </a:r>
            <a:r>
              <a:rPr lang="zh-CN" altLang="en-US" b="1" dirty="0" smtClean="0">
                <a:uFillTx/>
                <a:latin typeface="楷体" panose="02010609060101010101" charset="-122"/>
                <a:ea typeface="楷体" panose="02010609060101010101" charset="-122"/>
                <a:cs typeface="楷体" panose="02010609060101010101" charset="-122"/>
                <a:sym typeface="+mn-ea"/>
              </a:rPr>
              <a:t>戴维</a:t>
            </a:r>
            <a:r>
              <a:rPr lang="en-US" altLang="zh-CN" b="1" dirty="0" smtClean="0">
                <a:uFillTx/>
                <a:latin typeface="楷体" panose="02010609060101010101" charset="-122"/>
                <a:ea typeface="楷体" panose="02010609060101010101" charset="-122"/>
                <a:cs typeface="楷体" panose="02010609060101010101" charset="-122"/>
                <a:sym typeface="+mn-ea"/>
              </a:rPr>
              <a:t>·</a:t>
            </a:r>
            <a:r>
              <a:rPr lang="zh-CN" altLang="en-US" b="1" dirty="0" smtClean="0">
                <a:uFillTx/>
                <a:latin typeface="楷体" panose="02010609060101010101" charset="-122"/>
                <a:ea typeface="楷体" panose="02010609060101010101" charset="-122"/>
                <a:cs typeface="楷体" panose="02010609060101010101" charset="-122"/>
                <a:sym typeface="+mn-ea"/>
              </a:rPr>
              <a:t>麦克莱伦：《马克思以后的马克思主义》（第</a:t>
            </a:r>
            <a:r>
              <a:rPr lang="en-US" altLang="zh-CN" b="1" dirty="0" smtClean="0">
                <a:uFillTx/>
                <a:latin typeface="楷体" panose="02010609060101010101" charset="-122"/>
                <a:ea typeface="楷体" panose="02010609060101010101" charset="-122"/>
                <a:cs typeface="楷体" panose="02010609060101010101" charset="-122"/>
                <a:sym typeface="+mn-ea"/>
              </a:rPr>
              <a:t>3</a:t>
            </a:r>
            <a:r>
              <a:rPr lang="zh-CN" altLang="en-US" b="1" dirty="0" smtClean="0">
                <a:uFillTx/>
                <a:latin typeface="楷体" panose="02010609060101010101" charset="-122"/>
                <a:ea typeface="楷体" panose="02010609060101010101" charset="-122"/>
                <a:cs typeface="楷体" panose="02010609060101010101" charset="-122"/>
                <a:sym typeface="+mn-ea"/>
              </a:rPr>
              <a:t>版），北京：中国人民大学出版社，</a:t>
            </a:r>
            <a:r>
              <a:rPr lang="en-US" altLang="zh-CN" b="1" dirty="0" smtClean="0">
                <a:uFillTx/>
                <a:latin typeface="楷体" panose="02010609060101010101" charset="-122"/>
                <a:ea typeface="楷体" panose="02010609060101010101" charset="-122"/>
                <a:cs typeface="楷体" panose="02010609060101010101" charset="-122"/>
                <a:sym typeface="+mn-ea"/>
              </a:rPr>
              <a:t>2008</a:t>
            </a:r>
            <a:r>
              <a:rPr lang="zh-CN" altLang="en-US" b="1" dirty="0" smtClean="0">
                <a:uFillTx/>
                <a:latin typeface="楷体" panose="02010609060101010101" charset="-122"/>
                <a:ea typeface="楷体" panose="02010609060101010101" charset="-122"/>
                <a:cs typeface="楷体" panose="02010609060101010101" charset="-122"/>
                <a:sym typeface="+mn-ea"/>
              </a:rPr>
              <a:t>年版。</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262255" y="930275"/>
            <a:ext cx="11635105" cy="575945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eaLnBrk="1" hangingPunct="1">
              <a:lnSpc>
                <a:spcPct val="130000"/>
              </a:lnSpc>
              <a:spcBef>
                <a:spcPts val="0"/>
              </a:spcBef>
              <a:spcAft>
                <a:spcPts val="0"/>
              </a:spcAft>
              <a:buNone/>
            </a:pPr>
            <a:r>
              <a:rPr lang="en-US" sz="1600" b="1" dirty="0" smtClean="0">
                <a:uFillTx/>
                <a:latin typeface="楷体" panose="02010609060101010101" charset="-122"/>
                <a:ea typeface="楷体" panose="02010609060101010101" charset="-122"/>
                <a:cs typeface="楷体" panose="02010609060101010101" charset="-122"/>
                <a:sym typeface="+mn-ea"/>
              </a:rPr>
              <a:t>1.段治文</a:t>
            </a:r>
            <a:r>
              <a:rPr lang="zh-CN" altLang="en-US" sz="1600" b="1" dirty="0" smtClean="0">
                <a:uFillTx/>
                <a:latin typeface="楷体" panose="02010609060101010101" charset="-122"/>
                <a:ea typeface="楷体" panose="02010609060101010101" charset="-122"/>
                <a:cs typeface="楷体" panose="02010609060101010101" charset="-122"/>
                <a:sym typeface="+mn-ea"/>
              </a:rPr>
              <a:t>，</a:t>
            </a:r>
            <a:r>
              <a:rPr lang="en-US" sz="1600" b="1" dirty="0" smtClean="0">
                <a:uFillTx/>
                <a:latin typeface="楷体" panose="02010609060101010101" charset="-122"/>
                <a:ea typeface="楷体" panose="02010609060101010101" charset="-122"/>
                <a:cs typeface="楷体" panose="02010609060101010101" charset="-122"/>
                <a:sym typeface="+mn-ea"/>
              </a:rPr>
              <a:t>蔡晓卫</a:t>
            </a:r>
            <a:r>
              <a:rPr lang="zh-CN" altLang="en-US" sz="1600" b="1" dirty="0" smtClean="0">
                <a:uFillTx/>
                <a:latin typeface="楷体" panose="02010609060101010101" charset="-122"/>
                <a:ea typeface="楷体" panose="02010609060101010101" charset="-122"/>
                <a:cs typeface="楷体" panose="02010609060101010101" charset="-122"/>
                <a:sym typeface="+mn-ea"/>
              </a:rPr>
              <a:t>，</a:t>
            </a:r>
            <a:r>
              <a:rPr lang="en-US" sz="1600" b="1" dirty="0" smtClean="0">
                <a:uFillTx/>
                <a:latin typeface="楷体" panose="02010609060101010101" charset="-122"/>
                <a:ea typeface="楷体" panose="02010609060101010101" charset="-122"/>
                <a:cs typeface="楷体" panose="02010609060101010101" charset="-122"/>
                <a:sym typeface="+mn-ea"/>
              </a:rPr>
              <a:t>石然：《中国现代化的世纪转折及其规律和影响》，《</a:t>
            </a:r>
            <a:r>
              <a:rPr lang="zh-CN" altLang="en-US" sz="1600" b="1" dirty="0" smtClean="0">
                <a:uFillTx/>
                <a:latin typeface="楷体" panose="02010609060101010101" charset="-122"/>
                <a:ea typeface="楷体" panose="02010609060101010101" charset="-122"/>
                <a:cs typeface="楷体" panose="02010609060101010101" charset="-122"/>
                <a:sym typeface="+mn-ea"/>
              </a:rPr>
              <a:t>浙江社会科学</a:t>
            </a:r>
            <a:r>
              <a:rPr lang="en-US" sz="1600" b="1" dirty="0" smtClean="0">
                <a:uFillTx/>
                <a:latin typeface="楷体" panose="02010609060101010101" charset="-122"/>
                <a:ea typeface="楷体" panose="02010609060101010101" charset="-122"/>
                <a:cs typeface="楷体" panose="02010609060101010101" charset="-122"/>
                <a:sym typeface="+mn-ea"/>
              </a:rPr>
              <a:t>》2013年第5期。</a:t>
            </a:r>
            <a:endParaRPr lang="en-US" sz="1600" b="1" dirty="0" smtClean="0">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sz="1600" b="1" dirty="0" smtClean="0">
                <a:uFillTx/>
                <a:latin typeface="楷体" panose="02010609060101010101" charset="-122"/>
                <a:ea typeface="楷体" panose="02010609060101010101" charset="-122"/>
                <a:cs typeface="楷体" panose="02010609060101010101" charset="-122"/>
                <a:sym typeface="+mn-ea"/>
              </a:rPr>
              <a:t>2.段治文</a:t>
            </a:r>
            <a:r>
              <a:rPr lang="zh-CN" altLang="en-US" sz="1600" b="1" dirty="0" smtClean="0">
                <a:uFillTx/>
                <a:latin typeface="楷体" panose="02010609060101010101" charset="-122"/>
                <a:ea typeface="楷体" panose="02010609060101010101" charset="-122"/>
                <a:cs typeface="楷体" panose="02010609060101010101" charset="-122"/>
                <a:sym typeface="+mn-ea"/>
              </a:rPr>
              <a:t>，</a:t>
            </a:r>
            <a:r>
              <a:rPr lang="en-US" sz="1600" b="1" dirty="0" smtClean="0">
                <a:uFillTx/>
                <a:latin typeface="楷体" panose="02010609060101010101" charset="-122"/>
                <a:ea typeface="楷体" panose="02010609060101010101" charset="-122"/>
                <a:cs typeface="楷体" panose="02010609060101010101" charset="-122"/>
                <a:sym typeface="+mn-ea"/>
              </a:rPr>
              <a:t>石然：《科学社会主义发展轨迹与当前使命》，《</a:t>
            </a:r>
            <a:r>
              <a:rPr lang="zh-CN" altLang="en-US" sz="1600" b="1" dirty="0" smtClean="0">
                <a:uFillTx/>
                <a:latin typeface="楷体" panose="02010609060101010101" charset="-122"/>
                <a:ea typeface="楷体" panose="02010609060101010101" charset="-122"/>
                <a:cs typeface="楷体" panose="02010609060101010101" charset="-122"/>
                <a:sym typeface="+mn-ea"/>
              </a:rPr>
              <a:t>浙江社会科学</a:t>
            </a:r>
            <a:r>
              <a:rPr lang="en-US" sz="1600" b="1" dirty="0" smtClean="0">
                <a:uFillTx/>
                <a:latin typeface="楷体" panose="02010609060101010101" charset="-122"/>
                <a:ea typeface="楷体" panose="02010609060101010101" charset="-122"/>
                <a:cs typeface="楷体" panose="02010609060101010101" charset="-122"/>
                <a:sym typeface="+mn-ea"/>
              </a:rPr>
              <a:t>》2018年第5期。</a:t>
            </a:r>
            <a:endParaRPr lang="en-US" sz="1600" b="1" dirty="0" smtClean="0">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sz="1600" b="1" dirty="0" smtClean="0">
                <a:uFillTx/>
                <a:latin typeface="楷体" panose="02010609060101010101" charset="-122"/>
                <a:ea typeface="楷体" panose="02010609060101010101" charset="-122"/>
                <a:cs typeface="楷体" panose="02010609060101010101" charset="-122"/>
                <a:sym typeface="+mn-ea"/>
              </a:rPr>
              <a:t>3.段治文</a:t>
            </a:r>
            <a:r>
              <a:rPr lang="zh-CN" altLang="en-US" sz="1600" b="1" dirty="0" smtClean="0">
                <a:uFillTx/>
                <a:latin typeface="楷体" panose="02010609060101010101" charset="-122"/>
                <a:ea typeface="楷体" panose="02010609060101010101" charset="-122"/>
                <a:cs typeface="楷体" panose="02010609060101010101" charset="-122"/>
                <a:sym typeface="+mn-ea"/>
              </a:rPr>
              <a:t>，闵帅</a:t>
            </a:r>
            <a:r>
              <a:rPr lang="en-US" sz="1600" b="1" dirty="0" smtClean="0">
                <a:uFillTx/>
                <a:latin typeface="楷体" panose="02010609060101010101" charset="-122"/>
                <a:ea typeface="楷体" panose="02010609060101010101" charset="-122"/>
                <a:cs typeface="楷体" panose="02010609060101010101" charset="-122"/>
                <a:sym typeface="+mn-ea"/>
              </a:rPr>
              <a:t>：《中国改革开放启动的内源性社会动力分析》，《</a:t>
            </a:r>
            <a:r>
              <a:rPr lang="zh-CN" altLang="en-US" sz="1600" b="1" dirty="0" smtClean="0">
                <a:uFillTx/>
                <a:latin typeface="楷体" panose="02010609060101010101" charset="-122"/>
                <a:ea typeface="楷体" panose="02010609060101010101" charset="-122"/>
                <a:cs typeface="楷体" panose="02010609060101010101" charset="-122"/>
                <a:sym typeface="+mn-ea"/>
              </a:rPr>
              <a:t>浙江社会科学</a:t>
            </a:r>
            <a:r>
              <a:rPr lang="en-US" sz="1600" b="1" dirty="0" smtClean="0">
                <a:uFillTx/>
                <a:latin typeface="楷体" panose="02010609060101010101" charset="-122"/>
                <a:ea typeface="楷体" panose="02010609060101010101" charset="-122"/>
                <a:cs typeface="楷体" panose="02010609060101010101" charset="-122"/>
                <a:sym typeface="+mn-ea"/>
              </a:rPr>
              <a:t>》2016年第2期。</a:t>
            </a:r>
            <a:endParaRPr 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4.段治文，</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杨光</a:t>
            </a:r>
            <a:r>
              <a:rPr 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：《论中国式协商民主发展的四种形态》，《浙江大学学报（人文社会科学版）》2017年第6期。</a:t>
            </a:r>
            <a:endParaRPr 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sz="1600" b="1" dirty="0" smtClean="0">
                <a:uFillTx/>
                <a:latin typeface="楷体" panose="02010609060101010101" charset="-122"/>
                <a:ea typeface="楷体" panose="02010609060101010101" charset="-122"/>
                <a:cs typeface="楷体" panose="02010609060101010101" charset="-122"/>
                <a:sym typeface="+mn-ea"/>
              </a:rPr>
              <a:t>5.段治文，朱元南：《论我国社会协商民主历史形态的逻辑演进》，《浙江大学学报（人文社会科学版）》2021年第3期。</a:t>
            </a:r>
            <a:endParaRPr 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sz="1600" b="1" dirty="0" smtClean="0">
                <a:uFillTx/>
                <a:latin typeface="楷体" panose="02010609060101010101" charset="-122"/>
                <a:ea typeface="楷体" panose="02010609060101010101" charset="-122"/>
                <a:cs typeface="楷体" panose="02010609060101010101" charset="-122"/>
                <a:sym typeface="+mn-ea"/>
              </a:rPr>
              <a:t>6.王维平</a:t>
            </a:r>
            <a:r>
              <a:rPr lang="zh-CN" altLang="en-US" sz="1600" b="1" dirty="0" smtClean="0">
                <a:uFillTx/>
                <a:latin typeface="楷体" panose="02010609060101010101" charset="-122"/>
                <a:ea typeface="楷体" panose="02010609060101010101" charset="-122"/>
                <a:cs typeface="楷体" panose="02010609060101010101" charset="-122"/>
                <a:sym typeface="+mn-ea"/>
              </a:rPr>
              <a:t>，</a:t>
            </a:r>
            <a:r>
              <a:rPr lang="en-US" sz="1600" b="1" dirty="0" smtClean="0">
                <a:uFillTx/>
                <a:latin typeface="楷体" panose="02010609060101010101" charset="-122"/>
                <a:ea typeface="楷体" panose="02010609060101010101" charset="-122"/>
                <a:cs typeface="楷体" panose="02010609060101010101" charset="-122"/>
                <a:sym typeface="+mn-ea"/>
              </a:rPr>
              <a:t>薛俊文</a:t>
            </a:r>
            <a:r>
              <a:rPr lang="zh-CN" altLang="en-US" sz="1600" b="1" dirty="0" smtClean="0">
                <a:uFillTx/>
                <a:latin typeface="楷体" panose="02010609060101010101" charset="-122"/>
                <a:ea typeface="楷体" panose="02010609060101010101" charset="-122"/>
                <a:cs typeface="楷体" panose="02010609060101010101" charset="-122"/>
                <a:sym typeface="+mn-ea"/>
              </a:rPr>
              <a:t>：</a:t>
            </a:r>
            <a:r>
              <a:rPr lang="en-US" sz="1600" b="1" dirty="0" smtClean="0">
                <a:uFillTx/>
                <a:latin typeface="楷体" panose="02010609060101010101" charset="-122"/>
                <a:ea typeface="楷体" panose="02010609060101010101" charset="-122"/>
                <a:cs typeface="楷体" panose="02010609060101010101" charset="-122"/>
                <a:sym typeface="+mn-ea"/>
              </a:rPr>
              <a:t>《中国式现代化新道路的“总体性”阐释》</a:t>
            </a:r>
            <a:r>
              <a:rPr lang="zh-CN" altLang="en-US" sz="1600" b="1" dirty="0" smtClean="0">
                <a:uFillTx/>
                <a:latin typeface="楷体" panose="02010609060101010101" charset="-122"/>
                <a:ea typeface="楷体" panose="02010609060101010101" charset="-122"/>
                <a:cs typeface="楷体" panose="02010609060101010101" charset="-122"/>
                <a:sym typeface="+mn-ea"/>
              </a:rPr>
              <a:t>，</a:t>
            </a:r>
            <a:r>
              <a:rPr lang="en-US" sz="1600" b="1" dirty="0" smtClean="0">
                <a:uFillTx/>
                <a:latin typeface="楷体" panose="02010609060101010101" charset="-122"/>
                <a:ea typeface="楷体" panose="02010609060101010101" charset="-122"/>
                <a:cs typeface="楷体" panose="02010609060101010101" charset="-122"/>
                <a:sym typeface="+mn-ea"/>
              </a:rPr>
              <a:t>《北京行政学院学报》2022年第1期</a:t>
            </a:r>
            <a:r>
              <a:rPr lang="zh-CN" altLang="en-US" sz="1600" b="1" dirty="0" smtClean="0">
                <a:uFillTx/>
                <a:latin typeface="楷体" panose="02010609060101010101" charset="-122"/>
                <a:ea typeface="楷体" panose="02010609060101010101" charset="-122"/>
                <a:cs typeface="楷体" panose="02010609060101010101" charset="-122"/>
                <a:sym typeface="+mn-ea"/>
              </a:rPr>
              <a:t>。</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altLang="zh-CN" sz="1600" b="1" dirty="0" smtClean="0">
                <a:uFillTx/>
                <a:latin typeface="楷体" panose="02010609060101010101" charset="-122"/>
                <a:ea typeface="楷体" panose="02010609060101010101" charset="-122"/>
                <a:cs typeface="楷体" panose="02010609060101010101" charset="-122"/>
                <a:sym typeface="+mn-ea"/>
              </a:rPr>
              <a:t>7.</a:t>
            </a:r>
            <a:r>
              <a:rPr lang="zh-CN" altLang="en-US" sz="1600" b="1" dirty="0" smtClean="0">
                <a:uFillTx/>
                <a:latin typeface="楷体" panose="02010609060101010101" charset="-122"/>
                <a:ea typeface="楷体" panose="02010609060101010101" charset="-122"/>
                <a:cs typeface="楷体" panose="02010609060101010101" charset="-122"/>
                <a:sym typeface="+mn-ea"/>
              </a:rPr>
              <a:t>韩振峰：《中国共产党对我国社会主要矛盾的认识过程》，《光明日报》</a:t>
            </a:r>
            <a:r>
              <a:rPr lang="en-US" altLang="zh-CN" sz="1600" b="1" dirty="0" smtClean="0">
                <a:uFillTx/>
                <a:latin typeface="楷体" panose="02010609060101010101" charset="-122"/>
                <a:ea typeface="楷体" panose="02010609060101010101" charset="-122"/>
                <a:cs typeface="楷体" panose="02010609060101010101" charset="-122"/>
                <a:sym typeface="+mn-ea"/>
              </a:rPr>
              <a:t>2018</a:t>
            </a:r>
            <a:r>
              <a:rPr lang="zh-CN" altLang="en-US" sz="1600" b="1" dirty="0" smtClean="0">
                <a:uFillTx/>
                <a:latin typeface="楷体" panose="02010609060101010101" charset="-122"/>
                <a:ea typeface="楷体" panose="02010609060101010101" charset="-122"/>
                <a:cs typeface="楷体" panose="02010609060101010101" charset="-122"/>
                <a:sym typeface="+mn-ea"/>
              </a:rPr>
              <a:t>年</a:t>
            </a:r>
            <a:r>
              <a:rPr lang="en-US" altLang="zh-CN" sz="1600" b="1" dirty="0" smtClean="0">
                <a:uFillTx/>
                <a:latin typeface="楷体" panose="02010609060101010101" charset="-122"/>
                <a:ea typeface="楷体" panose="02010609060101010101" charset="-122"/>
                <a:cs typeface="楷体" panose="02010609060101010101" charset="-122"/>
                <a:sym typeface="+mn-ea"/>
              </a:rPr>
              <a:t>6</a:t>
            </a:r>
            <a:r>
              <a:rPr lang="zh-CN" altLang="en-US" sz="1600" b="1" dirty="0" smtClean="0">
                <a:uFillTx/>
                <a:latin typeface="楷体" panose="02010609060101010101" charset="-122"/>
                <a:ea typeface="楷体" panose="02010609060101010101" charset="-122"/>
                <a:cs typeface="楷体" panose="02010609060101010101" charset="-122"/>
                <a:sym typeface="+mn-ea"/>
              </a:rPr>
              <a:t>月</a:t>
            </a:r>
            <a:r>
              <a:rPr lang="en-US" altLang="zh-CN" sz="1600" b="1" dirty="0" smtClean="0">
                <a:uFillTx/>
                <a:latin typeface="楷体" panose="02010609060101010101" charset="-122"/>
                <a:ea typeface="楷体" panose="02010609060101010101" charset="-122"/>
                <a:cs typeface="楷体" panose="02010609060101010101" charset="-122"/>
                <a:sym typeface="+mn-ea"/>
              </a:rPr>
              <a:t>6</a:t>
            </a:r>
            <a:r>
              <a:rPr lang="zh-CN" altLang="en-US" sz="1600" b="1" dirty="0" smtClean="0">
                <a:uFillTx/>
                <a:latin typeface="楷体" panose="02010609060101010101" charset="-122"/>
                <a:ea typeface="楷体" panose="02010609060101010101" charset="-122"/>
                <a:cs typeface="楷体" panose="02010609060101010101" charset="-122"/>
                <a:sym typeface="+mn-ea"/>
              </a:rPr>
              <a:t>日。</a:t>
            </a:r>
            <a:endParaRPr lang="en-US" sz="1600" b="1" dirty="0" smtClean="0">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altLang="zh-CN" sz="1600" b="1" dirty="0">
                <a:latin typeface="楷体" panose="02010609060101010101" charset="-122"/>
                <a:ea typeface="楷体" panose="02010609060101010101" charset="-122"/>
                <a:cs typeface="楷体" panose="02010609060101010101" charset="-122"/>
                <a:sym typeface="+mn-ea"/>
              </a:rPr>
              <a:t>8.</a:t>
            </a:r>
            <a:r>
              <a:rPr lang="zh-CN" altLang="en-US" sz="1600" b="1" dirty="0">
                <a:latin typeface="楷体" panose="02010609060101010101" charset="-122"/>
                <a:ea typeface="楷体" panose="02010609060101010101" charset="-122"/>
                <a:cs typeface="楷体" panose="02010609060101010101" charset="-122"/>
                <a:sym typeface="+mn-ea"/>
              </a:rPr>
              <a:t>马卫东主编：《历史学理论与方法》，北京：北京师范大学出版社，</a:t>
            </a:r>
            <a:r>
              <a:rPr lang="en-US" altLang="zh-CN" sz="1600" b="1" dirty="0">
                <a:latin typeface="楷体" panose="02010609060101010101" charset="-122"/>
                <a:ea typeface="楷体" panose="02010609060101010101" charset="-122"/>
                <a:cs typeface="楷体" panose="02010609060101010101" charset="-122"/>
                <a:sym typeface="+mn-ea"/>
              </a:rPr>
              <a:t>2009</a:t>
            </a:r>
            <a:r>
              <a:rPr lang="zh-CN" altLang="en-US" sz="1600" b="1" dirty="0">
                <a:latin typeface="楷体" panose="02010609060101010101" charset="-122"/>
                <a:ea typeface="楷体" panose="02010609060101010101" charset="-122"/>
                <a:cs typeface="楷体" panose="02010609060101010101" charset="-122"/>
                <a:sym typeface="+mn-ea"/>
              </a:rPr>
              <a:t>年版。</a:t>
            </a:r>
            <a:endParaRPr 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9.</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何爱国：《当代中国现代化的理论与实践》，北京：科学出版社，</a:t>
            </a: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2011</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年版。</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10.</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段治文等：《近现代思想与社会变迁》，杭州：浙江大学出版社，</a:t>
            </a: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2016</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年版。</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11.</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段治文等：《中国近现代史基本问题研究》，杭州：浙江大学出版社，</a:t>
            </a: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2010</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年版。</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12</a:t>
            </a:r>
            <a:r>
              <a:rPr lang="en-US" altLang="zh-CN" sz="1600" b="1" dirty="0" smtClean="0">
                <a:uFillTx/>
                <a:latin typeface="楷体" panose="02010609060101010101" charset="-122"/>
                <a:ea typeface="楷体" panose="02010609060101010101" charset="-122"/>
                <a:cs typeface="楷体" panose="02010609060101010101" charset="-122"/>
                <a:sym typeface="+mn-ea"/>
              </a:rPr>
              <a:t>.</a:t>
            </a:r>
            <a:r>
              <a:rPr lang="zh-CN" altLang="en-US" sz="1600" b="1" dirty="0" smtClean="0">
                <a:uFillTx/>
                <a:latin typeface="楷体" panose="02010609060101010101" charset="-122"/>
                <a:ea typeface="楷体" panose="02010609060101010101" charset="-122"/>
                <a:cs typeface="楷体" panose="02010609060101010101" charset="-122"/>
                <a:sym typeface="+mn-ea"/>
              </a:rPr>
              <a:t>段治文等：《中国特色社会主义民主新论》，杭州：浙江大学出版社，</a:t>
            </a:r>
            <a:r>
              <a:rPr lang="en-US" altLang="zh-CN" sz="1600" b="1" dirty="0" smtClean="0">
                <a:uFillTx/>
                <a:latin typeface="楷体" panose="02010609060101010101" charset="-122"/>
                <a:ea typeface="楷体" panose="02010609060101010101" charset="-122"/>
                <a:cs typeface="楷体" panose="02010609060101010101" charset="-122"/>
                <a:sym typeface="+mn-ea"/>
              </a:rPr>
              <a:t>2016</a:t>
            </a:r>
            <a:r>
              <a:rPr lang="zh-CN" altLang="en-US" sz="1600" b="1" dirty="0" smtClean="0">
                <a:uFillTx/>
                <a:latin typeface="楷体" panose="02010609060101010101" charset="-122"/>
                <a:ea typeface="楷体" panose="02010609060101010101" charset="-122"/>
                <a:cs typeface="楷体" panose="02010609060101010101" charset="-122"/>
                <a:sym typeface="+mn-ea"/>
              </a:rPr>
              <a:t>年版。</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13.</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段治文，钟学敏，詹于虹：《中国现代化进程》，杭州：浙江大学出版社，</a:t>
            </a: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2007</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年版。</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algn="just" eaLnBrk="1" hangingPunct="1">
              <a:lnSpc>
                <a:spcPct val="130000"/>
              </a:lnSpc>
              <a:spcBef>
                <a:spcPts val="0"/>
              </a:spcBef>
              <a:spcAft>
                <a:spcPts val="0"/>
              </a:spcAft>
              <a:buClrTx/>
              <a:buSzTx/>
              <a:buNone/>
            </a:pP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14.</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马立诚：《交锋三十年——改革开放四次大争论亲历记》，南京：江苏人民出版社，</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2008年版。</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algn="just" eaLnBrk="1" hangingPunct="1">
              <a:lnSpc>
                <a:spcPct val="130000"/>
              </a:lnSpc>
              <a:spcBef>
                <a:spcPts val="0"/>
              </a:spcBef>
              <a:spcAft>
                <a:spcPts val="0"/>
              </a:spcAft>
              <a:buClrTx/>
              <a:buSzTx/>
              <a:buNone/>
            </a:pP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15.刘吉主编：《碰撞三十年——改革开放十次思想观念交锋实录》，南京：江苏人民出版社，</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2008年版。</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algn="just" eaLnBrk="1" hangingPunct="1">
              <a:lnSpc>
                <a:spcPct val="130000"/>
              </a:lnSpc>
              <a:spcBef>
                <a:spcPts val="0"/>
              </a:spcBef>
              <a:spcAft>
                <a:spcPts val="0"/>
              </a:spcAft>
              <a:buClrTx/>
              <a:buSzTx/>
              <a:buNone/>
            </a:pPr>
            <a:r>
              <a:rPr lang="zh-CN" altLang="en-US" sz="1600" b="1" dirty="0" smtClean="0">
                <a:uFillTx/>
                <a:latin typeface="楷体" panose="02010609060101010101" charset="-122"/>
                <a:ea typeface="楷体" panose="02010609060101010101" charset="-122"/>
                <a:cs typeface="楷体" panose="02010609060101010101" charset="-122"/>
                <a:sym typeface="+mn-ea"/>
              </a:rPr>
              <a:t>16.杨奎松：《中间地带的革命》，太原：山西人民出版社，2010年版。</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algn="just" eaLnBrk="1" hangingPunct="1">
              <a:lnSpc>
                <a:spcPct val="130000"/>
              </a:lnSpc>
              <a:spcBef>
                <a:spcPts val="0"/>
              </a:spcBef>
              <a:spcAft>
                <a:spcPts val="0"/>
              </a:spcAft>
              <a:buClrTx/>
              <a:buSzTx/>
              <a:buNone/>
            </a:pP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1</a:t>
            </a:r>
            <a:r>
              <a:rPr lang="en-US" altLang="zh-CN" sz="1600" b="1" dirty="0" smtClean="0">
                <a:solidFill>
                  <a:schemeClr val="tx1"/>
                </a:solidFill>
                <a:uFillTx/>
                <a:latin typeface="楷体" panose="02010609060101010101" charset="-122"/>
                <a:ea typeface="楷体" panose="02010609060101010101" charset="-122"/>
                <a:cs typeface="楷体" panose="02010609060101010101" charset="-122"/>
                <a:sym typeface="+mn-ea"/>
              </a:rPr>
              <a:t>7</a:t>
            </a:r>
            <a:r>
              <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rPr>
              <a:t>.</a:t>
            </a:r>
            <a:r>
              <a:rPr lang="zh-CN" altLang="en-US" sz="1600" b="1" dirty="0" smtClean="0">
                <a:uFillTx/>
                <a:latin typeface="楷体" panose="02010609060101010101" charset="-122"/>
                <a:ea typeface="楷体" panose="02010609060101010101" charset="-122"/>
                <a:cs typeface="楷体" panose="02010609060101010101" charset="-122"/>
                <a:sym typeface="+mn-ea"/>
              </a:rPr>
              <a:t>[英]戴维·麦克莱伦：《马克思以后的马克思主义》（第</a:t>
            </a:r>
            <a:r>
              <a:rPr lang="en-US" altLang="zh-CN" sz="1600" b="1" dirty="0" smtClean="0">
                <a:uFillTx/>
                <a:latin typeface="楷体" panose="02010609060101010101" charset="-122"/>
                <a:ea typeface="楷体" panose="02010609060101010101" charset="-122"/>
                <a:cs typeface="楷体" panose="02010609060101010101" charset="-122"/>
                <a:sym typeface="+mn-ea"/>
              </a:rPr>
              <a:t>3</a:t>
            </a:r>
            <a:r>
              <a:rPr lang="zh-CN" altLang="en-US" sz="1600" b="1" dirty="0" smtClean="0">
                <a:uFillTx/>
                <a:latin typeface="楷体" panose="02010609060101010101" charset="-122"/>
                <a:ea typeface="楷体" panose="02010609060101010101" charset="-122"/>
                <a:cs typeface="楷体" panose="02010609060101010101" charset="-122"/>
                <a:sym typeface="+mn-ea"/>
              </a:rPr>
              <a:t>版），北京：中国人民大学出版社，</a:t>
            </a:r>
            <a:r>
              <a:rPr lang="en-US" altLang="zh-CN" sz="1600" b="1" dirty="0" smtClean="0">
                <a:uFillTx/>
                <a:latin typeface="楷体" panose="02010609060101010101" charset="-122"/>
                <a:ea typeface="楷体" panose="02010609060101010101" charset="-122"/>
                <a:cs typeface="楷体" panose="02010609060101010101" charset="-122"/>
                <a:sym typeface="+mn-ea"/>
              </a:rPr>
              <a:t>2008</a:t>
            </a:r>
            <a:r>
              <a:rPr lang="zh-CN" altLang="en-US" sz="1600" b="1" dirty="0" smtClean="0">
                <a:uFillTx/>
                <a:latin typeface="楷体" panose="02010609060101010101" charset="-122"/>
                <a:ea typeface="楷体" panose="02010609060101010101" charset="-122"/>
                <a:cs typeface="楷体" panose="02010609060101010101" charset="-122"/>
                <a:sym typeface="+mn-ea"/>
              </a:rPr>
              <a:t>年版。</a:t>
            </a:r>
            <a:endParaRPr lang="zh-CN" alt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30000"/>
              </a:lnSpc>
              <a:spcBef>
                <a:spcPts val="0"/>
              </a:spcBef>
              <a:spcAft>
                <a:spcPts val="0"/>
              </a:spcAft>
              <a:buNone/>
            </a:pPr>
            <a:r>
              <a:rPr lang="en-US" altLang="zh-CN" sz="1600" b="1" dirty="0">
                <a:latin typeface="楷体" panose="02010609060101010101" charset="-122"/>
                <a:ea typeface="楷体" panose="02010609060101010101" charset="-122"/>
                <a:cs typeface="楷体" panose="02010609060101010101" charset="-122"/>
                <a:sym typeface="+mn-ea"/>
              </a:rPr>
              <a:t>18.</a:t>
            </a:r>
            <a:r>
              <a:rPr lang="zh-CN" altLang="en-US" sz="1600" b="1" dirty="0">
                <a:latin typeface="楷体" panose="02010609060101010101" charset="-122"/>
                <a:ea typeface="楷体" panose="02010609060101010101" charset="-122"/>
                <a:cs typeface="楷体" panose="02010609060101010101" charset="-122"/>
                <a:sym typeface="+mn-ea"/>
              </a:rPr>
              <a:t>本人在浙大学习期间听段治文教授的课堂讲授。</a:t>
            </a:r>
            <a:endParaRPr lang="en-US" sz="1600" b="1" dirty="0" smtClean="0">
              <a:solidFill>
                <a:schemeClr val="tx1"/>
              </a:solidFill>
              <a:uFillTx/>
              <a:latin typeface="楷体" panose="02010609060101010101" charset="-122"/>
              <a:ea typeface="楷体" panose="02010609060101010101" charset="-122"/>
              <a:cs typeface="楷体" panose="02010609060101010101" charset="-122"/>
              <a:sym typeface="+mn-ea"/>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4" name="文本框 10"/>
          <p:cNvSpPr txBox="1"/>
          <p:nvPr/>
        </p:nvSpPr>
        <p:spPr>
          <a:xfrm>
            <a:off x="501650" y="219075"/>
            <a:ext cx="77438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sym typeface="+mn-ea"/>
              </a:rPr>
              <a:t>参考文献</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rcRect b="2931"/>
          <a:stretch>
            <a:fillRect/>
          </a:stretch>
        </p:blipFill>
        <p:spPr>
          <a:xfrm>
            <a:off x="0" y="0"/>
            <a:ext cx="12190730" cy="6858000"/>
          </a:xfrm>
          <a:prstGeom prst="rect">
            <a:avLst/>
          </a:prstGeom>
          <a:noFill/>
          <a:ln w="9525">
            <a:noFill/>
          </a:ln>
        </p:spPr>
      </p:pic>
      <p:sp>
        <p:nvSpPr>
          <p:cNvPr id="93" name="矩形 92"/>
          <p:cNvSpPr/>
          <p:nvPr/>
        </p:nvSpPr>
        <p:spPr>
          <a:xfrm>
            <a:off x="8890" y="-635"/>
            <a:ext cx="12182475" cy="6858000"/>
          </a:xfrm>
          <a:prstGeom prst="rect">
            <a:avLst/>
          </a:prstGeom>
          <a:solidFill>
            <a:schemeClr val="bg1">
              <a:alpha val="75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等腰三角形 17"/>
          <p:cNvSpPr/>
          <p:nvPr/>
        </p:nvSpPr>
        <p:spPr>
          <a:xfrm>
            <a:off x="8255" y="2200910"/>
            <a:ext cx="2524125" cy="1498600"/>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等腰三角形 16"/>
          <p:cNvSpPr/>
          <p:nvPr/>
        </p:nvSpPr>
        <p:spPr>
          <a:xfrm flipV="1">
            <a:off x="8255" y="3753485"/>
            <a:ext cx="2524125" cy="1498600"/>
          </a:xfrm>
          <a:prstGeom prst="triangle">
            <a:avLst>
              <a:gd name="adj" fmla="val 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文本框 1"/>
          <p:cNvSpPr txBox="1"/>
          <p:nvPr/>
        </p:nvSpPr>
        <p:spPr>
          <a:xfrm>
            <a:off x="4509135" y="2663190"/>
            <a:ext cx="3182620" cy="1531620"/>
          </a:xfrm>
          <a:prstGeom prst="rect">
            <a:avLst/>
          </a:prstGeom>
          <a:noFill/>
        </p:spPr>
        <p:txBody>
          <a:bodyPr wrap="none" rtlCol="0">
            <a:spAutoFit/>
          </a:bodyPr>
          <a:p>
            <a:pPr>
              <a:lnSpc>
                <a:spcPct val="130000"/>
              </a:lnSpc>
            </a:pPr>
            <a:r>
              <a:rPr lang="zh-CN" altLang="en-US" sz="7200" dirty="0" smtClean="0">
                <a:solidFill>
                  <a:srgbClr val="C00000"/>
                </a:solidFill>
                <a:latin typeface="华文中宋" panose="02010600040101010101" pitchFamily="2" charset="-122"/>
                <a:ea typeface="华文中宋" panose="02010600040101010101" pitchFamily="2" charset="-122"/>
              </a:rPr>
              <a:t>谢</a:t>
            </a:r>
            <a:r>
              <a:rPr lang="en-US" altLang="zh-CN" sz="7200" dirty="0" smtClean="0">
                <a:solidFill>
                  <a:srgbClr val="C00000"/>
                </a:solidFill>
                <a:latin typeface="华文中宋" panose="02010600040101010101" pitchFamily="2" charset="-122"/>
                <a:ea typeface="华文中宋" panose="02010600040101010101" pitchFamily="2" charset="-122"/>
              </a:rPr>
              <a:t>    </a:t>
            </a:r>
            <a:r>
              <a:rPr lang="zh-CN" altLang="en-US" sz="7200" dirty="0" smtClean="0">
                <a:solidFill>
                  <a:srgbClr val="C00000"/>
                </a:solidFill>
                <a:latin typeface="华文中宋" panose="02010600040101010101" pitchFamily="2" charset="-122"/>
                <a:ea typeface="华文中宋" panose="02010600040101010101" pitchFamily="2" charset="-122"/>
              </a:rPr>
              <a:t>谢</a:t>
            </a:r>
            <a:endParaRPr lang="zh-CN" altLang="en-US" sz="7200" dirty="0" smtClean="0">
              <a:solidFill>
                <a:srgbClr val="C00000"/>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101" name="图片 100"/>
          <p:cNvPicPr/>
          <p:nvPr/>
        </p:nvPicPr>
        <p:blipFill>
          <a:blip r:embed="rId1">
            <a:clrChange>
              <a:clrFrom>
                <a:srgbClr val="FBFBFB">
                  <a:alpha val="100000"/>
                </a:srgbClr>
              </a:clrFrom>
              <a:clrTo>
                <a:srgbClr val="FBFBFB">
                  <a:alpha val="100000"/>
                  <a:alpha val="0"/>
                </a:srgbClr>
              </a:clrTo>
            </a:clrChange>
          </a:blip>
          <a:srcRect t="29070" r="1118" b="24351"/>
          <a:stretch>
            <a:fillRect/>
          </a:stretch>
        </p:blipFill>
        <p:spPr>
          <a:xfrm>
            <a:off x="3411855" y="5743575"/>
            <a:ext cx="2124710" cy="882015"/>
          </a:xfrm>
          <a:prstGeom prst="rect">
            <a:avLst/>
          </a:prstGeom>
          <a:noFill/>
          <a:ln w="9525">
            <a:noFill/>
          </a:ln>
        </p:spPr>
      </p:pic>
      <p:sp>
        <p:nvSpPr>
          <p:cNvPr id="2" name="文本框 1"/>
          <p:cNvSpPr txBox="1"/>
          <p:nvPr/>
        </p:nvSpPr>
        <p:spPr>
          <a:xfrm>
            <a:off x="977900" y="917575"/>
            <a:ext cx="10236200" cy="829945"/>
          </a:xfrm>
          <a:prstGeom prst="rect">
            <a:avLst/>
          </a:prstGeom>
          <a:noFill/>
        </p:spPr>
        <p:txBody>
          <a:bodyPr wrap="square" rtlCol="0">
            <a:spAutoFit/>
          </a:bodyPr>
          <a:p>
            <a:r>
              <a:rPr lang="en-US" altLang="zh-CN" sz="2400" b="1">
                <a:solidFill>
                  <a:srgbClr val="C00000"/>
                </a:solidFill>
                <a:latin typeface="黑体" panose="02010609060101010101" charset="-122"/>
                <a:ea typeface="黑体" panose="02010609060101010101" charset="-122"/>
                <a:cs typeface="黑体" panose="02010609060101010101" charset="-122"/>
              </a:rPr>
              <a:t>“</a:t>
            </a:r>
            <a:r>
              <a:rPr lang="zh-CN" altLang="en-US" sz="2400" b="1">
                <a:solidFill>
                  <a:srgbClr val="C00000"/>
                </a:solidFill>
                <a:latin typeface="黑体" panose="02010609060101010101" charset="-122"/>
                <a:ea typeface="黑体" panose="02010609060101010101" charset="-122"/>
                <a:cs typeface="黑体" panose="02010609060101010101" charset="-122"/>
              </a:rPr>
              <a:t>三报一刊</a:t>
            </a:r>
            <a:r>
              <a:rPr lang="en-US" altLang="zh-CN" sz="2400" b="1">
                <a:solidFill>
                  <a:srgbClr val="C00000"/>
                </a:solidFill>
                <a:latin typeface="黑体" panose="02010609060101010101" charset="-122"/>
                <a:ea typeface="黑体" panose="02010609060101010101" charset="-122"/>
                <a:cs typeface="黑体" panose="02010609060101010101" charset="-122"/>
              </a:rPr>
              <a:t>”</a:t>
            </a:r>
            <a:r>
              <a:rPr lang="zh-CN" altLang="en-US" sz="2400" b="1">
                <a:solidFill>
                  <a:srgbClr val="C00000"/>
                </a:solidFill>
                <a:latin typeface="黑体" panose="02010609060101010101" charset="-122"/>
                <a:ea typeface="黑体" panose="02010609060101010101" charset="-122"/>
                <a:cs typeface="黑体" panose="02010609060101010101" charset="-122"/>
              </a:rPr>
              <a:t>：《人民日报》、《光明日报》、《经济日报》、</a:t>
            </a:r>
            <a:r>
              <a:rPr lang="zh-CN" altLang="en-US" sz="2400" b="1">
                <a:solidFill>
                  <a:srgbClr val="C00000"/>
                </a:solidFill>
                <a:latin typeface="黑体" panose="02010609060101010101" charset="-122"/>
                <a:ea typeface="黑体" panose="02010609060101010101" charset="-122"/>
                <a:cs typeface="黑体" panose="02010609060101010101" charset="-122"/>
                <a:sym typeface="+mn-ea"/>
              </a:rPr>
              <a:t>《求是》</a:t>
            </a:r>
            <a:endParaRPr lang="zh-CN" altLang="en-US" sz="2400" b="1">
              <a:solidFill>
                <a:srgbClr val="C00000"/>
              </a:solidFill>
              <a:latin typeface="黑体" panose="02010609060101010101" charset="-122"/>
              <a:ea typeface="黑体" panose="02010609060101010101" charset="-122"/>
              <a:cs typeface="黑体" panose="02010609060101010101" charset="-122"/>
              <a:sym typeface="+mn-ea"/>
            </a:endParaRPr>
          </a:p>
          <a:p>
            <a:r>
              <a:rPr lang="en-US" altLang="zh-CN" sz="2400" b="1">
                <a:solidFill>
                  <a:srgbClr val="C00000"/>
                </a:solidFill>
                <a:latin typeface="黑体" panose="02010609060101010101" charset="-122"/>
                <a:ea typeface="黑体" panose="02010609060101010101" charset="-122"/>
                <a:cs typeface="黑体" panose="02010609060101010101" charset="-122"/>
                <a:sym typeface="+mn-ea"/>
              </a:rPr>
              <a:t>“</a:t>
            </a:r>
            <a:r>
              <a:rPr lang="zh-CN" altLang="en-US" sz="2400" b="1">
                <a:solidFill>
                  <a:srgbClr val="C00000"/>
                </a:solidFill>
                <a:latin typeface="黑体" panose="02010609060101010101" charset="-122"/>
                <a:ea typeface="黑体" panose="02010609060101010101" charset="-122"/>
                <a:cs typeface="黑体" panose="02010609060101010101" charset="-122"/>
                <a:sym typeface="+mn-ea"/>
              </a:rPr>
              <a:t>两报一刊</a:t>
            </a:r>
            <a:r>
              <a:rPr lang="en-US" altLang="zh-CN" sz="2400" b="1">
                <a:solidFill>
                  <a:srgbClr val="C00000"/>
                </a:solidFill>
                <a:latin typeface="黑体" panose="02010609060101010101" charset="-122"/>
                <a:ea typeface="黑体" panose="02010609060101010101" charset="-122"/>
                <a:cs typeface="黑体" panose="02010609060101010101" charset="-122"/>
                <a:sym typeface="+mn-ea"/>
              </a:rPr>
              <a:t>”</a:t>
            </a:r>
            <a:r>
              <a:rPr lang="zh-CN" altLang="en-US" sz="2400" b="1">
                <a:solidFill>
                  <a:srgbClr val="C00000"/>
                </a:solidFill>
                <a:latin typeface="黑体" panose="02010609060101010101" charset="-122"/>
                <a:ea typeface="黑体" panose="02010609060101010101" charset="-122"/>
                <a:cs typeface="黑体" panose="02010609060101010101" charset="-122"/>
                <a:sym typeface="+mn-ea"/>
              </a:rPr>
              <a:t>：</a:t>
            </a:r>
            <a:r>
              <a:rPr lang="zh-CN" altLang="en-US" sz="2400" b="1">
                <a:solidFill>
                  <a:srgbClr val="C00000"/>
                </a:solidFill>
                <a:latin typeface="黑体" panose="02010609060101010101" charset="-122"/>
                <a:ea typeface="黑体" panose="02010609060101010101" charset="-122"/>
                <a:cs typeface="黑体" panose="02010609060101010101" charset="-122"/>
                <a:sym typeface="+mn-ea"/>
              </a:rPr>
              <a:t>《人民日报》、《光明日报》、</a:t>
            </a:r>
            <a:r>
              <a:rPr lang="zh-CN" altLang="en-US" sz="2400" b="1">
                <a:solidFill>
                  <a:srgbClr val="C00000"/>
                </a:solidFill>
                <a:latin typeface="黑体" panose="02010609060101010101" charset="-122"/>
                <a:ea typeface="黑体" panose="02010609060101010101" charset="-122"/>
                <a:cs typeface="黑体" panose="02010609060101010101" charset="-122"/>
                <a:sym typeface="+mn-ea"/>
              </a:rPr>
              <a:t>《求是》</a:t>
            </a:r>
            <a:endParaRPr lang="zh-CN" altLang="en-US" sz="2400" b="1">
              <a:solidFill>
                <a:srgbClr val="C00000"/>
              </a:solidFill>
              <a:latin typeface="黑体" panose="02010609060101010101" charset="-122"/>
              <a:ea typeface="黑体" panose="02010609060101010101" charset="-122"/>
              <a:cs typeface="黑体" panose="02010609060101010101" charset="-122"/>
              <a:sym typeface="+mn-ea"/>
            </a:endParaRPr>
          </a:p>
        </p:txBody>
      </p:sp>
      <p:pic>
        <p:nvPicPr>
          <p:cNvPr id="102" name="图片 101"/>
          <p:cNvPicPr/>
          <p:nvPr/>
        </p:nvPicPr>
        <p:blipFill>
          <a:blip r:embed="rId2"/>
          <a:stretch>
            <a:fillRect/>
          </a:stretch>
        </p:blipFill>
        <p:spPr>
          <a:xfrm>
            <a:off x="9189720" y="1890395"/>
            <a:ext cx="2645410" cy="3439160"/>
          </a:xfrm>
          <a:prstGeom prst="rect">
            <a:avLst/>
          </a:prstGeom>
          <a:noFill/>
          <a:ln w="9525">
            <a:noFill/>
          </a:ln>
        </p:spPr>
      </p:pic>
      <p:pic>
        <p:nvPicPr>
          <p:cNvPr id="4" name="图片 3" descr="2022031001_brief"/>
          <p:cNvPicPr>
            <a:picLocks noChangeAspect="1"/>
          </p:cNvPicPr>
          <p:nvPr/>
        </p:nvPicPr>
        <p:blipFill>
          <a:blip r:embed="rId3"/>
          <a:stretch>
            <a:fillRect/>
          </a:stretch>
        </p:blipFill>
        <p:spPr>
          <a:xfrm>
            <a:off x="6130925" y="1821815"/>
            <a:ext cx="2658110" cy="3519170"/>
          </a:xfrm>
          <a:prstGeom prst="rect">
            <a:avLst/>
          </a:prstGeom>
        </p:spPr>
      </p:pic>
      <p:pic>
        <p:nvPicPr>
          <p:cNvPr id="5" name="图片 4" descr="2022031001_big"/>
          <p:cNvPicPr>
            <a:picLocks noChangeAspect="1"/>
          </p:cNvPicPr>
          <p:nvPr/>
        </p:nvPicPr>
        <p:blipFill>
          <a:blip r:embed="rId4"/>
          <a:stretch>
            <a:fillRect/>
          </a:stretch>
        </p:blipFill>
        <p:spPr>
          <a:xfrm>
            <a:off x="3159125" y="1821815"/>
            <a:ext cx="2661285" cy="3533775"/>
          </a:xfrm>
          <a:prstGeom prst="rect">
            <a:avLst/>
          </a:prstGeom>
        </p:spPr>
      </p:pic>
      <p:pic>
        <p:nvPicPr>
          <p:cNvPr id="7" name="图片 6" descr="rmrb2022031001_b"/>
          <p:cNvPicPr>
            <a:picLocks noChangeAspect="1"/>
          </p:cNvPicPr>
          <p:nvPr/>
        </p:nvPicPr>
        <p:blipFill>
          <a:blip r:embed="rId5"/>
          <a:stretch>
            <a:fillRect/>
          </a:stretch>
        </p:blipFill>
        <p:spPr>
          <a:xfrm>
            <a:off x="313690" y="1886585"/>
            <a:ext cx="2534920" cy="3533140"/>
          </a:xfrm>
          <a:prstGeom prst="rect">
            <a:avLst/>
          </a:prstGeom>
        </p:spPr>
      </p:pic>
      <p:pic>
        <p:nvPicPr>
          <p:cNvPr id="103" name="图片 102"/>
          <p:cNvPicPr/>
          <p:nvPr/>
        </p:nvPicPr>
        <p:blipFill>
          <a:blip r:embed="rId6">
            <a:clrChange>
              <a:clrFrom>
                <a:srgbClr val="FFFFFF">
                  <a:alpha val="100000"/>
                </a:srgbClr>
              </a:clrFrom>
              <a:clrTo>
                <a:srgbClr val="FFFFFF">
                  <a:alpha val="100000"/>
                  <a:alpha val="0"/>
                </a:srgbClr>
              </a:clrTo>
            </a:clrChange>
          </a:blip>
          <a:srcRect t="32511" b="37622"/>
          <a:stretch>
            <a:fillRect/>
          </a:stretch>
        </p:blipFill>
        <p:spPr>
          <a:xfrm>
            <a:off x="6394450" y="5743575"/>
            <a:ext cx="2303145" cy="789940"/>
          </a:xfrm>
          <a:prstGeom prst="rect">
            <a:avLst/>
          </a:prstGeom>
          <a:noFill/>
          <a:ln w="9525">
            <a:noFill/>
          </a:ln>
        </p:spPr>
      </p:pic>
      <p:pic>
        <p:nvPicPr>
          <p:cNvPr id="104" name="图片 103"/>
          <p:cNvPicPr/>
          <p:nvPr/>
        </p:nvPicPr>
        <p:blipFill>
          <a:blip r:embed="rId7">
            <a:clrChange>
              <a:clrFrom>
                <a:srgbClr val="FFFFFF">
                  <a:alpha val="100000"/>
                </a:srgbClr>
              </a:clrFrom>
              <a:clrTo>
                <a:srgbClr val="FFFFFF">
                  <a:alpha val="100000"/>
                  <a:alpha val="0"/>
                </a:srgbClr>
              </a:clrTo>
            </a:clrChange>
          </a:blip>
          <a:srcRect l="10677" r="9339" b="27427"/>
          <a:stretch>
            <a:fillRect/>
          </a:stretch>
        </p:blipFill>
        <p:spPr>
          <a:xfrm>
            <a:off x="512445" y="5744210"/>
            <a:ext cx="2212975" cy="789305"/>
          </a:xfrm>
          <a:prstGeom prst="rect">
            <a:avLst/>
          </a:prstGeom>
          <a:noFill/>
          <a:ln w="9525">
            <a:noFill/>
          </a:ln>
        </p:spPr>
      </p:pic>
      <p:pic>
        <p:nvPicPr>
          <p:cNvPr id="8" name="图片 7"/>
          <p:cNvPicPr/>
          <p:nvPr/>
        </p:nvPicPr>
        <p:blipFill>
          <a:blip r:embed="rId2"/>
          <a:srcRect l="12266" t="12704" r="11114" b="48222"/>
          <a:stretch>
            <a:fillRect/>
          </a:stretch>
        </p:blipFill>
        <p:spPr>
          <a:xfrm>
            <a:off x="9782810" y="5845810"/>
            <a:ext cx="1717040" cy="576580"/>
          </a:xfrm>
          <a:prstGeom prst="rect">
            <a:avLst/>
          </a:prstGeom>
          <a:noFill/>
          <a:ln w="9525">
            <a:noFill/>
          </a:ln>
        </p:spPr>
      </p:pic>
      <p:sp>
        <p:nvSpPr>
          <p:cNvPr id="9"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501650" y="1089025"/>
            <a:ext cx="10003790" cy="4092575"/>
          </a:xfrm>
          <a:prstGeom prst="rect">
            <a:avLst/>
          </a:prstGeom>
          <a:noFill/>
        </p:spPr>
        <p:txBody>
          <a:bodyPr wrap="square" rtlCol="0" anchor="t">
            <a:spAutoFit/>
          </a:bodyPr>
          <a:p>
            <a:pPr>
              <a:lnSpc>
                <a:spcPct val="100000"/>
              </a:lnSpc>
            </a:pP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（四）红</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船精神型塑了</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中国共产党人的精神风貌</a:t>
            </a:r>
            <a:endParaRPr lang="en-US" altLang="zh-CN" sz="2000" b="1" dirty="0" smtClean="0">
              <a:solidFill>
                <a:srgbClr val="C00000"/>
              </a:solidFill>
              <a:latin typeface="楷体" panose="02010609060101010101" charset="-122"/>
              <a:ea typeface="楷体" panose="02010609060101010101" charset="-122"/>
              <a:cs typeface="楷体" panose="02010609060101010101" charset="-122"/>
            </a:endParaRPr>
          </a:p>
          <a:p>
            <a:pPr marL="171450" indent="-171450">
              <a:lnSpc>
                <a:spcPct val="100000"/>
              </a:lnSpc>
              <a:buFont typeface="Arial" panose="020B0604020202020204" pitchFamily="34" charset="0"/>
              <a:buChar char="•"/>
            </a:pPr>
            <a:endParaRPr lang="en-US" altLang="zh-CN" sz="2000" b="1" dirty="0" smtClean="0">
              <a:solidFill>
                <a:srgbClr val="C00000"/>
              </a:solidFill>
              <a:latin typeface="楷体" panose="02010609060101010101" charset="-122"/>
              <a:ea typeface="楷体" panose="02010609060101010101" charset="-122"/>
              <a:cs typeface="楷体" panose="02010609060101010101" charset="-122"/>
            </a:endParaRPr>
          </a:p>
          <a:p>
            <a:pPr>
              <a:lnSpc>
                <a:spcPct val="100000"/>
              </a:lnSpc>
            </a:pP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    第一，开天辟地</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、敢为人先的首创</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精神</a:t>
            </a:r>
            <a:endParaRPr lang="en-US" altLang="zh-CN" sz="2000" b="1" dirty="0" smtClean="0">
              <a:solidFill>
                <a:srgbClr val="C00000"/>
              </a:solidFill>
              <a:latin typeface="楷体" panose="02010609060101010101" charset="-122"/>
              <a:ea typeface="楷体" panose="02010609060101010101" charset="-122"/>
              <a:cs typeface="楷体" panose="02010609060101010101" charset="-122"/>
            </a:endParaRPr>
          </a:p>
          <a:p>
            <a:pPr>
              <a:lnSpc>
                <a:spcPct val="200000"/>
              </a:lnSpc>
            </a:pP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在建党实践中</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，从</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播撒革命</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的思想火种，到</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奠基工</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人阶级先锋</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组织，从制定彻底反帝反封建的</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民主革命纲</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领到开创</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中国</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革命新局面</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……中国共产党人在</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中国</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近</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现</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代历史上</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创造了无数个“第一”，无不彰显了开天辟地</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敢</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为人先的首创精神</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endParaRPr>
          </a:p>
        </p:txBody>
      </p:sp>
      <p:pic>
        <p:nvPicPr>
          <p:cNvPr id="111" name="图片 110"/>
          <p:cNvPicPr/>
          <p:nvPr/>
        </p:nvPicPr>
        <p:blipFill>
          <a:blip r:embed="rId1">
            <a:lum bright="12000" contrast="6000"/>
          </a:blip>
          <a:stretch>
            <a:fillRect/>
          </a:stretch>
        </p:blipFill>
        <p:spPr>
          <a:xfrm>
            <a:off x="7191375" y="2413635"/>
            <a:ext cx="4550410" cy="308483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458470" y="1099185"/>
            <a:ext cx="11275060" cy="335851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nSpc>
                <a:spcPct val="150000"/>
              </a:lnSpc>
              <a:buNone/>
            </a:pP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1.</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思想传播：</a:t>
            </a:r>
            <a:r>
              <a:rPr lang="zh-CN"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播撒</a:t>
            </a:r>
            <a:r>
              <a:rPr lang="zh-CN" altLang="zh-CN" sz="2000" b="1" dirty="0">
                <a:solidFill>
                  <a:srgbClr val="C00000"/>
                </a:solidFill>
                <a:latin typeface="黑体" panose="02010609060101010101" charset="-122"/>
                <a:ea typeface="黑体" panose="02010609060101010101" charset="-122"/>
                <a:cs typeface="黑体" panose="02010609060101010101" charset="-122"/>
                <a:sym typeface="+mn-ea"/>
              </a:rPr>
              <a:t>中国革命的思想</a:t>
            </a:r>
            <a:r>
              <a:rPr lang="zh-CN"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火种</a:t>
            </a:r>
            <a:endParaRPr lang="en-US" altLang="zh-CN" sz="2000" b="1" dirty="0">
              <a:solidFill>
                <a:srgbClr val="C00000"/>
              </a:solidFill>
              <a:latin typeface="黑体" panose="02010609060101010101" charset="-122"/>
              <a:ea typeface="黑体" panose="02010609060101010101" charset="-122"/>
              <a:cs typeface="黑体" panose="02010609060101010101" charset="-122"/>
            </a:endParaRPr>
          </a:p>
          <a:p>
            <a:pPr marL="0" lvl="0" indent="0">
              <a:lnSpc>
                <a:spcPct val="150000"/>
              </a:lnSpc>
              <a:buNone/>
            </a:pP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传播</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马克思主义。</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陈独秀</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办</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新青年</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C00000"/>
                </a:solidFill>
                <a:latin typeface="楷体" panose="02010609060101010101" charset="-122"/>
                <a:ea typeface="楷体" panose="02010609060101010101" charset="-122"/>
                <a:cs typeface="楷体" panose="02010609060101010101" charset="-122"/>
                <a:sym typeface="+mn-ea"/>
              </a:rPr>
              <a:t>“让我办十年杂志，全国思想都全改观”</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《甲寅》《晨报》</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《湘江评论》《星期评论》《每周评论》《少年中国》《国民月刊》等大批报刊杂志纷纷发表宣传马克思主义的</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文章。《新青年》堪称</a:t>
            </a:r>
            <a:r>
              <a:rPr lang="zh-CN" altLang="zh-CN" sz="2000" b="1" dirty="0">
                <a:solidFill>
                  <a:srgbClr val="C00000"/>
                </a:solidFill>
                <a:latin typeface="楷体" panose="02010609060101010101" charset="-122"/>
                <a:ea typeface="楷体" panose="02010609060101010101" charset="-122"/>
                <a:cs typeface="楷体" panose="02010609060101010101" charset="-122"/>
                <a:sym typeface="+mn-ea"/>
              </a:rPr>
              <a:t>“中国早期马克思主义传播的旗舰”</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，李大钊负责编辑的《新青年》</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6</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卷</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5</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号，甚至直接办成了“马克思主义思想研究专号</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endParaRPr>
          </a:p>
          <a:p>
            <a:pPr marL="0" lvl="0" indent="0">
              <a:lnSpc>
                <a:spcPct val="150000"/>
              </a:lnSpc>
              <a:buNone/>
            </a:pP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09535" y="3719830"/>
            <a:ext cx="3862705" cy="273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602615" y="3719830"/>
            <a:ext cx="6588760" cy="3076575"/>
          </a:xfrm>
          <a:prstGeom prst="rect">
            <a:avLst/>
          </a:prstGeom>
          <a:noFill/>
        </p:spPr>
        <p:txBody>
          <a:bodyPr wrap="square" rtlCol="0">
            <a:spAutoFit/>
          </a:bodyPr>
          <a:p>
            <a:pPr>
              <a:lnSpc>
                <a:spcPct val="110000"/>
              </a:lnSpc>
              <a:spcBef>
                <a:spcPts val="0"/>
              </a:spcBef>
              <a:spcAft>
                <a:spcPts val="0"/>
              </a:spcAft>
            </a:pP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1920年春，时年29岁</a:t>
            </a:r>
            <a:r>
              <a:rPr lang="zh-CN" altLang="zh-CN" sz="2000" b="1" dirty="0">
                <a:solidFill>
                  <a:srgbClr val="C00000"/>
                </a:solidFill>
                <a:latin typeface="楷体" panose="02010609060101010101" charset="-122"/>
                <a:ea typeface="楷体" panose="02010609060101010101" charset="-122"/>
                <a:cs typeface="楷体" panose="02010609060101010101" charset="-122"/>
                <a:sym typeface="+mn-ea"/>
              </a:rPr>
              <a:t>陈望道</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回到浙江义乌县分水塘村老家，开始了《共产党宣言》的翻译。不分昼夜。母亲给儿子做了糯米粽子，外加一碟红糖，送到书桌前，催促儿子趁热快吃。陈望道边吃粽子边继续琢磨翻译。母亲在屋外喊道：“红糖不够，我再给你添一些。”儿子赶快回答：“够甜，够甜的了！”当母亲前来收拾碗筷时，竟见到儿子满嘴是墨汁，红糖却一点儿没动，原来是蘸了墨汁吃了粽子。——</a:t>
            </a:r>
            <a:r>
              <a:rPr lang="zh-CN" altLang="zh-CN" sz="2000" b="1" dirty="0">
                <a:solidFill>
                  <a:srgbClr val="C00000"/>
                </a:solidFill>
                <a:latin typeface="楷体" panose="02010609060101010101" charset="-122"/>
                <a:ea typeface="楷体" panose="02010609060101010101" charset="-122"/>
                <a:cs typeface="楷体" panose="02010609060101010101" charset="-122"/>
                <a:sym typeface="+mn-ea"/>
              </a:rPr>
              <a:t>习近平说“这是真理的味道！”</a:t>
            </a:r>
            <a:endParaRPr lang="zh-CN" altLang="zh-CN" sz="2000" b="1" dirty="0">
              <a:solidFill>
                <a:srgbClr val="002060"/>
              </a:solidFill>
              <a:latin typeface="楷体" panose="02010609060101010101" charset="-122"/>
              <a:ea typeface="楷体" panose="02010609060101010101" charset="-122"/>
              <a:cs typeface="楷体" panose="02010609060101010101" charset="-122"/>
            </a:endParaRPr>
          </a:p>
          <a:p>
            <a:endParaRPr lang="zh-CN" altLang="en-US"/>
          </a:p>
        </p:txBody>
      </p:sp>
      <p:sp>
        <p:nvSpPr>
          <p:cNvPr id="5" name="圆角矩形 3"/>
          <p:cNvSpPr>
            <a:spLocks noChangeArrowheads="1"/>
          </p:cNvSpPr>
          <p:nvPr/>
        </p:nvSpPr>
        <p:spPr bwMode="auto">
          <a:xfrm>
            <a:off x="552450" y="3618865"/>
            <a:ext cx="6689090" cy="3032125"/>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594360" y="1251585"/>
            <a:ext cx="11002645" cy="525653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algn="l">
              <a:lnSpc>
                <a:spcPct val="150000"/>
              </a:lnSpc>
              <a:buClrTx/>
              <a:buSzTx/>
              <a:buNone/>
            </a:pP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2.组织创建：奠基中国工人阶级的先锋组织</a:t>
            </a:r>
            <a:endParaRPr lang="en-US" altLang="zh-CN" sz="2000" b="1" dirty="0" smtClean="0">
              <a:solidFill>
                <a:srgbClr val="C00000"/>
              </a:solidFill>
              <a:latin typeface="黑体" panose="02010609060101010101" charset="-122"/>
              <a:ea typeface="黑体" panose="02010609060101010101" charset="-122"/>
              <a:cs typeface="黑体" panose="02010609060101010101" charset="-122"/>
            </a:endParaRPr>
          </a:p>
          <a:p>
            <a:pPr marL="0" lvl="0" indent="0">
              <a:lnSpc>
                <a:spcPct val="150000"/>
              </a:lnSpc>
              <a:buNone/>
            </a:pP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南陈北李”相约建党</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000" b="1" dirty="0">
              <a:solidFill>
                <a:srgbClr val="002060"/>
              </a:solidFill>
              <a:latin typeface="楷体" panose="02010609060101010101" charset="-122"/>
              <a:ea typeface="楷体" panose="02010609060101010101" charset="-122"/>
              <a:cs typeface="楷体" panose="02010609060101010101" charset="-122"/>
            </a:endParaRPr>
          </a:p>
          <a:p>
            <a:pPr lvl="0">
              <a:lnSpc>
                <a:spcPct val="150000"/>
              </a:lnSpc>
            </a:pPr>
            <a:endParaRPr lang="en-US" altLang="zh-CN" sz="2000" b="1" dirty="0">
              <a:solidFill>
                <a:srgbClr val="A60804"/>
              </a:solidFill>
              <a:latin typeface="楷体" panose="02010609060101010101" charset="-122"/>
              <a:ea typeface="楷体" panose="02010609060101010101" charset="-122"/>
              <a:cs typeface="楷体" panose="02010609060101010101" charset="-122"/>
            </a:endParaRPr>
          </a:p>
          <a:p>
            <a:pPr marL="0" lvl="0" algn="l">
              <a:lnSpc>
                <a:spcPct val="150000"/>
              </a:lnSpc>
              <a:buClrTx/>
              <a:buSzTx/>
              <a:buNone/>
            </a:pP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3.纲领确立：提出中国民主革命的正确纲领</a:t>
            </a:r>
            <a:endPar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endParaRPr>
          </a:p>
          <a:p>
            <a:pPr marL="0" lvl="0" indent="0">
              <a:lnSpc>
                <a:spcPct val="150000"/>
              </a:lnSpc>
              <a:buNone/>
            </a:pP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吹</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响彻底反帝反封建的革命号角</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中共一大确定实现共产主义为最终目标</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C00000"/>
                </a:solidFill>
                <a:latin typeface="楷体" panose="02010609060101010101" charset="-122"/>
                <a:ea typeface="楷体" panose="02010609060101010101" charset="-122"/>
                <a:cs typeface="楷体" panose="02010609060101010101" charset="-122"/>
                <a:sym typeface="+mn-ea"/>
              </a:rPr>
              <a:t>中共二大制定了彻底地反帝反封建的民主革命纲领</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a:t>
            </a:r>
            <a:endParaRPr lang="en-US" altLang="zh-CN" sz="2000" b="1" dirty="0">
              <a:solidFill>
                <a:srgbClr val="C00000"/>
              </a:solidFill>
              <a:latin typeface="楷体" panose="02010609060101010101" charset="-122"/>
              <a:ea typeface="楷体" panose="02010609060101010101" charset="-122"/>
              <a:cs typeface="楷体" panose="02010609060101010101" charset="-122"/>
            </a:endParaRPr>
          </a:p>
          <a:p>
            <a:pPr marL="0" lvl="0" algn="l">
              <a:lnSpc>
                <a:spcPct val="150000"/>
              </a:lnSpc>
              <a:buClrTx/>
              <a:buSzTx/>
              <a:buNone/>
            </a:pP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4.更新面貌：中国革命展现出新的面貌</a:t>
            </a:r>
            <a:endPar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endParaRPr>
          </a:p>
          <a:p>
            <a:pPr marL="0" lvl="0" indent="0">
              <a:lnSpc>
                <a:spcPct val="150000"/>
              </a:lnSpc>
              <a:buNone/>
            </a:pP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推动形成了中国革命新局面：从</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旧民主主义革命</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（资产阶级掌握革命领导权）转向</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新民主主义革命</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（工人阶级掌握革命领导权）</a:t>
            </a:r>
            <a:endParaRPr lang="en-US" altLang="zh-CN" sz="2000" b="1" dirty="0">
              <a:solidFill>
                <a:srgbClr val="00206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29705" y="1019175"/>
            <a:ext cx="1764665" cy="231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0035" y="1019175"/>
            <a:ext cx="1762760" cy="2313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594360" y="1251585"/>
            <a:ext cx="11002645" cy="492315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nSpc>
                <a:spcPct val="150000"/>
              </a:lnSpc>
              <a:buNone/>
            </a:pP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第二，坚定</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理想、百折不挠的奋斗</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精神</a:t>
            </a:r>
            <a:endParaRPr lang="en-US" altLang="zh-CN" sz="2000" b="1" dirty="0" smtClean="0">
              <a:solidFill>
                <a:srgbClr val="C0000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在党</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的</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创建过程</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中</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，中国先进分子在自己建立马克思主</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义信仰后，又通过翻译、出版、研究马克思主义书籍，开拓</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舆论宣传阵地，用“接地气”方式深入工农等底层民众中传</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播马克思主义</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他们在不屈的探索中坚定理想，在高压封锁中传递信仰，</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在百色恐怖中捍卫真理。无不体现坚定理想，百折不挠的奋</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斗精神。</a:t>
            </a:r>
            <a:endParaRPr lang="en-US" altLang="zh-CN" sz="2000" b="1" dirty="0">
              <a:solidFill>
                <a:srgbClr val="00206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108" name="图片 107"/>
          <p:cNvPicPr/>
          <p:nvPr/>
        </p:nvPicPr>
        <p:blipFill>
          <a:blip r:embed="rId1"/>
          <a:stretch>
            <a:fillRect/>
          </a:stretch>
        </p:blipFill>
        <p:spPr>
          <a:xfrm>
            <a:off x="7699375" y="2316480"/>
            <a:ext cx="3833495" cy="2998470"/>
          </a:xfrm>
          <a:prstGeom prst="rect">
            <a:avLst/>
          </a:prstGeom>
          <a:noFill/>
          <a:ln w="9525">
            <a:noFill/>
          </a:ln>
        </p:spPr>
      </p:pic>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365760" y="1108710"/>
            <a:ext cx="8168640" cy="533336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nSpc>
                <a:spcPct val="150000"/>
              </a:lnSpc>
              <a:buNone/>
            </a:pP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1.</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在艰辛的探索中</a:t>
            </a:r>
            <a:r>
              <a:rPr lang="zh-CN" altLang="zh-CN" sz="2000" b="1" dirty="0">
                <a:solidFill>
                  <a:srgbClr val="C00000"/>
                </a:solidFill>
                <a:latin typeface="黑体" panose="02010609060101010101" charset="-122"/>
                <a:ea typeface="黑体" panose="02010609060101010101" charset="-122"/>
                <a:cs typeface="黑体" panose="02010609060101010101" charset="-122"/>
                <a:sym typeface="+mn-ea"/>
              </a:rPr>
              <a:t>坚定理想</a:t>
            </a:r>
            <a:endParaRPr lang="zh-CN" altLang="zh-CN" sz="2000" b="1" dirty="0">
              <a:solidFill>
                <a:srgbClr val="C00000"/>
              </a:solidFill>
              <a:latin typeface="黑体" panose="02010609060101010101" charset="-122"/>
              <a:ea typeface="黑体" panose="02010609060101010101" charset="-122"/>
              <a:cs typeface="黑体" panose="02010609060101010101" charset="-122"/>
            </a:endParaRPr>
          </a:p>
          <a:p>
            <a:pPr marL="0" lvl="0" indent="0">
              <a:lnSpc>
                <a:spcPct val="150000"/>
              </a:lnSpc>
              <a:buNone/>
            </a:pPr>
            <a:r>
              <a:rPr lang="en-US" altLang="zh-CN" sz="2000" b="1" dirty="0">
                <a:solidFill>
                  <a:srgbClr val="C00000"/>
                </a:solidFill>
                <a:latin typeface="楷体" panose="02010609060101010101" charset="-122"/>
                <a:ea typeface="楷体" panose="02010609060101010101" charset="-122"/>
                <a:cs typeface="楷体" panose="02010609060101010101" charset="-122"/>
                <a:sym typeface="+mn-ea"/>
              </a:rPr>
              <a:t> </a:t>
            </a: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zh-CN"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读</a:t>
            </a:r>
            <a:r>
              <a:rPr lang="zh-CN" altLang="zh-CN" sz="2000" b="1" dirty="0">
                <a:solidFill>
                  <a:srgbClr val="C00000"/>
                </a:solidFill>
                <a:latin typeface="楷体" panose="02010609060101010101" charset="-122"/>
                <a:ea typeface="楷体" panose="02010609060101010101" charset="-122"/>
                <a:cs typeface="楷体" panose="02010609060101010101" charset="-122"/>
                <a:sym typeface="+mn-ea"/>
              </a:rPr>
              <a:t>“有字之小书”，寻求救国救民之真理</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十月革命后，中国先进知识分子在不屈不挠的探索中找到了马克思主义这个“宇宙的真理”</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000" b="1" dirty="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读</a:t>
            </a:r>
            <a:r>
              <a:rPr lang="zh-CN" altLang="zh-CN" sz="2000" b="1" dirty="0">
                <a:solidFill>
                  <a:srgbClr val="C00000"/>
                </a:solidFill>
                <a:latin typeface="楷体" panose="02010609060101010101" charset="-122"/>
                <a:ea typeface="楷体" panose="02010609060101010101" charset="-122"/>
                <a:cs typeface="楷体" panose="02010609060101010101" charset="-122"/>
                <a:sym typeface="+mn-ea"/>
              </a:rPr>
              <a:t>“无字之大书”，“踏着人生社会的实际</a:t>
            </a:r>
            <a:r>
              <a:rPr lang="zh-CN"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说话”</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践行改造社会的理想蓝图</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新民学会的新村</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理想实践。</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远渡重洋赴法兰西寻求救国救民的真理</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000" b="1" dirty="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理论指引和实践经历令中国共产党人坚</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定</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马克思主义的未来。</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李大钊在《</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Bolshevism</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的胜利》中预言，“由今而后，到处可见的，都是</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Bolshevism</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战胜的旗。到处所闻的，都是</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Bolshevism</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的凯歌的声。人道的警钟响了！自由的曙光现了！试看将来的环球，必是赤旗的世界！”</a:t>
            </a:r>
            <a:endParaRPr lang="zh-CN" altLang="en-US" sz="2000" dirty="0">
              <a:solidFill>
                <a:srgbClr val="00206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9175" y="1452245"/>
            <a:ext cx="3239770" cy="198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9175" y="3964305"/>
            <a:ext cx="3240405" cy="198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6" name="组合 54"/>
          <p:cNvGrpSpPr/>
          <p:nvPr/>
        </p:nvGrpSpPr>
        <p:grpSpPr>
          <a:xfrm>
            <a:off x="8202295" y="362585"/>
            <a:ext cx="2041525" cy="1155596"/>
            <a:chOff x="527721" y="8870"/>
            <a:chExt cx="1574123" cy="865596"/>
          </a:xfrm>
        </p:grpSpPr>
        <p:sp>
          <p:nvSpPr>
            <p:cNvPr id="7192" name="文本框 57"/>
            <p:cNvSpPr txBox="1"/>
            <p:nvPr/>
          </p:nvSpPr>
          <p:spPr>
            <a:xfrm>
              <a:off x="669284" y="8870"/>
              <a:ext cx="1432560" cy="575531"/>
            </a:xfrm>
            <a:prstGeom prst="rect">
              <a:avLst/>
            </a:prstGeom>
            <a:noFill/>
            <a:ln w="9525">
              <a:noFill/>
            </a:ln>
          </p:spPr>
          <p:txBody>
            <a:bodyPr>
              <a:spAutoFit/>
            </a:bodyPr>
            <a:lstStyle/>
            <a:p>
              <a:pPr defTabSz="455930" eaLnBrk="1" hangingPunct="1">
                <a:buFont typeface="Arial" panose="020B0604020202020204" pitchFamily="34" charset="0"/>
              </a:pPr>
              <a:r>
                <a:rPr lang="zh-CN" altLang="en-US" sz="4400" b="1" dirty="0">
                  <a:solidFill>
                    <a:schemeClr val="accent4">
                      <a:lumMod val="50000"/>
                    </a:schemeClr>
                  </a:solidFill>
                  <a:latin typeface="微软雅黑" panose="020B0503020204020204" charset="-122"/>
                  <a:ea typeface="微软雅黑" panose="020B0503020204020204" charset="-122"/>
                </a:rPr>
                <a:t>目录</a:t>
              </a:r>
              <a:endParaRPr lang="zh-CN" altLang="en-US" sz="4400" b="1" dirty="0">
                <a:solidFill>
                  <a:schemeClr val="accent4">
                    <a:lumMod val="50000"/>
                  </a:schemeClr>
                </a:solidFill>
                <a:latin typeface="微软雅黑" panose="020B0503020204020204" charset="-122"/>
                <a:ea typeface="微软雅黑" panose="020B0503020204020204" charset="-122"/>
              </a:endParaRPr>
            </a:p>
          </p:txBody>
        </p:sp>
        <p:sp>
          <p:nvSpPr>
            <p:cNvPr id="53" name="文本框 56"/>
            <p:cNvSpPr txBox="1">
              <a:spLocks noChangeArrowheads="1"/>
            </p:cNvSpPr>
            <p:nvPr/>
          </p:nvSpPr>
          <p:spPr bwMode="auto">
            <a:xfrm>
              <a:off x="527721" y="498706"/>
              <a:ext cx="1432428" cy="3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665" b="1" i="0" u="none" strike="noStrike" kern="1200" cap="none" spc="0" normalizeH="0" baseline="0" noProof="0" dirty="0">
                  <a:ln>
                    <a:noFill/>
                  </a:ln>
                  <a:solidFill>
                    <a:schemeClr val="accent4">
                      <a:lumMod val="50000"/>
                    </a:schemeClr>
                  </a:solidFill>
                  <a:effectLst/>
                  <a:uLnTx/>
                  <a:uFillTx/>
                  <a:latin typeface="微软雅黑" panose="020B0503020204020204" charset="-122"/>
                  <a:ea typeface="微软雅黑" panose="020B0503020204020204" charset="-122"/>
                  <a:cs typeface="+mn-cs"/>
                </a:rPr>
                <a:t>Contents</a:t>
              </a:r>
              <a:endParaRPr kumimoji="0" lang="en-US" altLang="zh-CN" sz="2665" b="1" i="0" u="none" strike="noStrike" kern="1200" cap="none" spc="0" normalizeH="0" baseline="0" noProof="0" dirty="0">
                <a:ln>
                  <a:noFill/>
                </a:ln>
                <a:solidFill>
                  <a:schemeClr val="accent4">
                    <a:lumMod val="50000"/>
                  </a:schemeClr>
                </a:solidFill>
                <a:effectLst/>
                <a:uLnTx/>
                <a:uFillTx/>
                <a:latin typeface="微软雅黑" panose="020B0503020204020204" charset="-122"/>
                <a:ea typeface="微软雅黑" panose="020B0503020204020204" charset="-122"/>
                <a:cs typeface="+mn-cs"/>
              </a:endParaRPr>
            </a:p>
          </p:txBody>
        </p:sp>
      </p:grpSp>
      <p:sp>
        <p:nvSpPr>
          <p:cNvPr id="63" name="矩形 1"/>
          <p:cNvSpPr/>
          <p:nvPr/>
        </p:nvSpPr>
        <p:spPr bwMode="auto">
          <a:xfrm>
            <a:off x="10472420" y="0"/>
            <a:ext cx="172656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accent4">
              <a:lumMod val="50000"/>
            </a:schemeClr>
          </a:solidFill>
          <a:ln>
            <a:noFill/>
          </a:ln>
        </p:spPr>
        <p:txBody>
          <a:bodyPr anchor="ct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1200" cap="none" spc="0" normalizeH="0" baseline="0" noProof="0">
              <a:ln>
                <a:noFill/>
              </a:ln>
              <a:solidFill>
                <a:srgbClr val="071F65"/>
              </a:solidFill>
              <a:effectLst/>
              <a:uLnTx/>
              <a:uFillTx/>
              <a:latin typeface="Arial" panose="020B0604020202020204"/>
              <a:ea typeface="微软雅黑" panose="020B0503020204020204" charset="-122"/>
              <a:cs typeface="+mn-cs"/>
            </a:endParaRPr>
          </a:p>
        </p:txBody>
      </p:sp>
      <p:sp>
        <p:nvSpPr>
          <p:cNvPr id="64" name="等腰三角形 4"/>
          <p:cNvSpPr/>
          <p:nvPr/>
        </p:nvSpPr>
        <p:spPr bwMode="auto">
          <a:xfrm rot="10452885">
            <a:off x="10804525" y="-73025"/>
            <a:ext cx="935038" cy="1547813"/>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1200" cap="none" spc="0" normalizeH="0" baseline="0" noProof="0">
              <a:ln>
                <a:noFill/>
              </a:ln>
              <a:solidFill>
                <a:srgbClr val="071F65"/>
              </a:solidFill>
              <a:effectLst/>
              <a:uLnTx/>
              <a:uFillTx/>
              <a:latin typeface="Arial" panose="020B0604020202020204"/>
              <a:ea typeface="微软雅黑" panose="020B0503020204020204" charset="-122"/>
              <a:cs typeface="+mn-cs"/>
            </a:endParaRPr>
          </a:p>
        </p:txBody>
      </p:sp>
      <p:sp>
        <p:nvSpPr>
          <p:cNvPr id="66" name="等腰三角形 4"/>
          <p:cNvSpPr/>
          <p:nvPr/>
        </p:nvSpPr>
        <p:spPr bwMode="auto">
          <a:xfrm rot="21255612">
            <a:off x="10952163" y="-139700"/>
            <a:ext cx="1355725" cy="2395538"/>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65" b="0" i="0" u="none" strike="noStrike" kern="1200" cap="none" spc="0" normalizeH="0" baseline="0" noProof="0">
              <a:ln>
                <a:noFill/>
              </a:ln>
              <a:solidFill>
                <a:srgbClr val="071F65"/>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575310" y="1250315"/>
            <a:ext cx="7962265" cy="5514340"/>
          </a:xfrm>
          <a:prstGeom prst="rect">
            <a:avLst/>
          </a:prstGeom>
          <a:noFill/>
        </p:spPr>
        <p:txBody>
          <a:bodyPr wrap="square" rtlCol="0">
            <a:spAutoFit/>
          </a:bodyPr>
          <a:p>
            <a:pPr>
              <a:lnSpc>
                <a:spcPct val="140000"/>
              </a:lnSpc>
            </a:pPr>
            <a:r>
              <a:rPr lang="zh-CN" altLang="en-US" sz="2400" b="1" dirty="0">
                <a:solidFill>
                  <a:srgbClr val="C00000"/>
                </a:solidFill>
                <a:latin typeface="华文中宋" panose="02010600040101010101" pitchFamily="2" charset="-122"/>
                <a:ea typeface="华文中宋" panose="02010600040101010101" pitchFamily="2" charset="-122"/>
                <a:sym typeface="+mn-ea"/>
              </a:rPr>
              <a:t>一、从历史源起看中国共产党百年来的发展</a:t>
            </a:r>
            <a:endParaRPr lang="zh-CN" altLang="en-US" sz="2400" b="1" dirty="0">
              <a:solidFill>
                <a:srgbClr val="C00000"/>
              </a:solidFill>
              <a:latin typeface="华文中宋" panose="02010600040101010101" pitchFamily="2" charset="-122"/>
              <a:ea typeface="华文中宋" panose="02010600040101010101" pitchFamily="2" charset="-122"/>
              <a:sym typeface="+mn-ea"/>
            </a:endParaRPr>
          </a:p>
          <a:p>
            <a:pPr algn="l">
              <a:lnSpc>
                <a:spcPct val="140000"/>
              </a:lnSpc>
              <a:spcBef>
                <a:spcPts val="0"/>
              </a:spcBef>
              <a:spcAft>
                <a:spcPts val="0"/>
              </a:spcAft>
              <a:buClrTx/>
              <a:buSzTx/>
              <a:buNone/>
            </a:pPr>
            <a:r>
              <a:rPr lang="en-US" altLang="zh-CN" b="1" dirty="0">
                <a:latin typeface="楷体" panose="02010609060101010101" charset="-122"/>
                <a:ea typeface="楷体" panose="02010609060101010101" charset="-122"/>
                <a:sym typeface="+mn-ea"/>
              </a:rPr>
              <a:t>    </a:t>
            </a:r>
            <a:r>
              <a:rPr lang="en-US" altLang="zh-CN" b="1" dirty="0">
                <a:solidFill>
                  <a:schemeClr val="accent1">
                    <a:lumMod val="50000"/>
                  </a:schemeClr>
                </a:solidFill>
                <a:latin typeface="楷体" panose="02010609060101010101" charset="-122"/>
                <a:ea typeface="楷体" panose="02010609060101010101" charset="-122"/>
                <a:sym typeface="+mn-ea"/>
              </a:rPr>
              <a:t>（一）近代救亡图存主题与各阶级的努力和失败</a:t>
            </a:r>
            <a:endParaRPr lang="en-US" altLang="zh-CN" b="1" dirty="0">
              <a:solidFill>
                <a:schemeClr val="accent1">
                  <a:lumMod val="50000"/>
                </a:schemeClr>
              </a:solidFill>
              <a:latin typeface="楷体" panose="02010609060101010101" charset="-122"/>
              <a:ea typeface="楷体" panose="02010609060101010101" charset="-122"/>
              <a:sym typeface="+mn-ea"/>
            </a:endParaRPr>
          </a:p>
          <a:p>
            <a:pPr algn="l">
              <a:lnSpc>
                <a:spcPct val="140000"/>
              </a:lnSpc>
              <a:spcBef>
                <a:spcPts val="0"/>
              </a:spcBef>
              <a:spcAft>
                <a:spcPts val="0"/>
              </a:spcAft>
              <a:buClrTx/>
              <a:buSzTx/>
              <a:buNone/>
            </a:pPr>
            <a:r>
              <a:rPr lang="en-US" altLang="zh-CN" b="1" dirty="0">
                <a:solidFill>
                  <a:schemeClr val="accent1">
                    <a:lumMod val="50000"/>
                  </a:schemeClr>
                </a:solidFill>
                <a:latin typeface="楷体" panose="02010609060101010101" charset="-122"/>
                <a:ea typeface="楷体" panose="02010609060101010101" charset="-122"/>
                <a:sym typeface="+mn-ea"/>
              </a:rPr>
              <a:t>    （二）救亡图存重任落</a:t>
            </a:r>
            <a:r>
              <a:rPr lang="zh-CN" altLang="en-US" b="1" dirty="0">
                <a:solidFill>
                  <a:schemeClr val="accent1">
                    <a:lumMod val="50000"/>
                  </a:schemeClr>
                </a:solidFill>
                <a:latin typeface="楷体" panose="02010609060101010101" charset="-122"/>
                <a:ea typeface="楷体" panose="02010609060101010101" charset="-122"/>
                <a:sym typeface="+mn-ea"/>
              </a:rPr>
              <a:t>于</a:t>
            </a:r>
            <a:r>
              <a:rPr lang="en-US" altLang="zh-CN" b="1" dirty="0">
                <a:solidFill>
                  <a:schemeClr val="accent1">
                    <a:lumMod val="50000"/>
                  </a:schemeClr>
                </a:solidFill>
                <a:latin typeface="楷体" panose="02010609060101010101" charset="-122"/>
                <a:ea typeface="楷体" panose="02010609060101010101" charset="-122"/>
                <a:sym typeface="+mn-ea"/>
              </a:rPr>
              <a:t>无产阶级及其政党肩上</a:t>
            </a:r>
            <a:endParaRPr lang="en-US" altLang="zh-CN" b="1" dirty="0">
              <a:solidFill>
                <a:schemeClr val="accent1">
                  <a:lumMod val="50000"/>
                </a:schemeClr>
              </a:solidFill>
              <a:latin typeface="楷体" panose="02010609060101010101" charset="-122"/>
              <a:ea typeface="楷体" panose="02010609060101010101" charset="-122"/>
              <a:sym typeface="+mn-ea"/>
            </a:endParaRPr>
          </a:p>
          <a:p>
            <a:pPr algn="l">
              <a:lnSpc>
                <a:spcPct val="140000"/>
              </a:lnSpc>
              <a:spcBef>
                <a:spcPts val="0"/>
              </a:spcBef>
              <a:spcAft>
                <a:spcPts val="0"/>
              </a:spcAft>
              <a:buClrTx/>
              <a:buSzTx/>
              <a:buNone/>
            </a:pPr>
            <a:r>
              <a:rPr lang="en-US" altLang="zh-CN" b="1" dirty="0">
                <a:solidFill>
                  <a:schemeClr val="accent1">
                    <a:lumMod val="50000"/>
                  </a:schemeClr>
                </a:solidFill>
                <a:latin typeface="楷体" panose="02010609060101010101" charset="-122"/>
                <a:ea typeface="楷体" panose="02010609060101010101" charset="-122"/>
                <a:sym typeface="+mn-ea"/>
              </a:rPr>
              <a:t>    （三）中国共产党建党实践铸就红船精神的丰碑</a:t>
            </a:r>
            <a:endParaRPr lang="en-US" altLang="zh-CN" b="1" dirty="0">
              <a:solidFill>
                <a:schemeClr val="accent1">
                  <a:lumMod val="50000"/>
                </a:schemeClr>
              </a:solidFill>
              <a:latin typeface="楷体" panose="02010609060101010101" charset="-122"/>
              <a:ea typeface="楷体" panose="02010609060101010101" charset="-122"/>
              <a:sym typeface="+mn-ea"/>
            </a:endParaRPr>
          </a:p>
          <a:p>
            <a:pPr algn="l">
              <a:lnSpc>
                <a:spcPct val="140000"/>
              </a:lnSpc>
              <a:spcBef>
                <a:spcPts val="0"/>
              </a:spcBef>
              <a:spcAft>
                <a:spcPts val="0"/>
              </a:spcAft>
              <a:buClrTx/>
              <a:buSzTx/>
              <a:buNone/>
            </a:pPr>
            <a:r>
              <a:rPr lang="en-US" altLang="zh-CN" b="1" dirty="0">
                <a:solidFill>
                  <a:schemeClr val="accent1">
                    <a:lumMod val="50000"/>
                  </a:schemeClr>
                </a:solidFill>
                <a:latin typeface="楷体" panose="02010609060101010101" charset="-122"/>
                <a:ea typeface="楷体" panose="02010609060101010101" charset="-122"/>
                <a:sym typeface="+mn-ea"/>
              </a:rPr>
              <a:t>    （四）红船精神</a:t>
            </a:r>
            <a:r>
              <a:rPr lang="zh-CN" altLang="en-US" b="1" dirty="0">
                <a:solidFill>
                  <a:schemeClr val="accent1">
                    <a:lumMod val="50000"/>
                  </a:schemeClr>
                </a:solidFill>
                <a:latin typeface="楷体" panose="02010609060101010101" charset="-122"/>
                <a:ea typeface="楷体" panose="02010609060101010101" charset="-122"/>
                <a:sym typeface="+mn-ea"/>
              </a:rPr>
              <a:t>型塑了中国共产党人</a:t>
            </a:r>
            <a:r>
              <a:rPr lang="en-US" altLang="zh-CN" b="1" dirty="0">
                <a:solidFill>
                  <a:schemeClr val="accent1">
                    <a:lumMod val="50000"/>
                  </a:schemeClr>
                </a:solidFill>
                <a:latin typeface="楷体" panose="02010609060101010101" charset="-122"/>
                <a:ea typeface="楷体" panose="02010609060101010101" charset="-122"/>
                <a:sym typeface="+mn-ea"/>
              </a:rPr>
              <a:t>的精神</a:t>
            </a:r>
            <a:r>
              <a:rPr lang="zh-CN" altLang="en-US" b="1" dirty="0">
                <a:solidFill>
                  <a:schemeClr val="accent1">
                    <a:lumMod val="50000"/>
                  </a:schemeClr>
                </a:solidFill>
                <a:latin typeface="楷体" panose="02010609060101010101" charset="-122"/>
                <a:ea typeface="楷体" panose="02010609060101010101" charset="-122"/>
                <a:sym typeface="+mn-ea"/>
              </a:rPr>
              <a:t>风貌</a:t>
            </a:r>
            <a:endParaRPr lang="en-US" altLang="zh-CN" sz="1800" b="1" dirty="0">
              <a:solidFill>
                <a:schemeClr val="accent1">
                  <a:lumMod val="50000"/>
                </a:schemeClr>
              </a:solidFill>
              <a:latin typeface="楷体" panose="02010609060101010101" charset="-122"/>
              <a:ea typeface="楷体" panose="02010609060101010101" charset="-122"/>
              <a:sym typeface="+mn-ea"/>
            </a:endParaRPr>
          </a:p>
          <a:p>
            <a:pPr algn="l">
              <a:lnSpc>
                <a:spcPct val="140000"/>
              </a:lnSpc>
              <a:buClrTx/>
              <a:buSzTx/>
              <a:buFontTx/>
            </a:pPr>
            <a:r>
              <a:rPr lang="zh-CN" altLang="en-US" sz="2400" b="1" dirty="0">
                <a:solidFill>
                  <a:srgbClr val="C00000"/>
                </a:solidFill>
                <a:latin typeface="华文中宋" panose="02010600040101010101" pitchFamily="2" charset="-122"/>
                <a:ea typeface="华文中宋" panose="02010600040101010101" pitchFamily="2" charset="-122"/>
                <a:sym typeface="+mn-ea"/>
              </a:rPr>
              <a:t>二、从历史成就看中国共产党百年来的发展</a:t>
            </a:r>
            <a:endParaRPr lang="zh-CN" altLang="en-US" sz="2400" b="1" dirty="0">
              <a:solidFill>
                <a:srgbClr val="C00000"/>
              </a:solidFill>
              <a:latin typeface="华文中宋" panose="02010600040101010101" pitchFamily="2" charset="-122"/>
              <a:ea typeface="华文中宋" panose="02010600040101010101" pitchFamily="2" charset="-122"/>
              <a:sym typeface="+mn-ea"/>
            </a:endParaRPr>
          </a:p>
          <a:p>
            <a:pPr>
              <a:lnSpc>
                <a:spcPct val="140000"/>
              </a:lnSpc>
              <a:spcBef>
                <a:spcPts val="0"/>
              </a:spcBef>
              <a:spcAft>
                <a:spcPts val="0"/>
              </a:spcAft>
            </a:pPr>
            <a:r>
              <a:rPr lang="en-US" altLang="zh-CN" b="1" dirty="0">
                <a:latin typeface="楷体" panose="02010609060101010101" charset="-122"/>
                <a:ea typeface="楷体" panose="02010609060101010101" charset="-122"/>
                <a:sym typeface="+mn-ea"/>
              </a:rPr>
              <a:t> </a:t>
            </a:r>
            <a:r>
              <a:rPr lang="en-US" altLang="zh-CN" b="1" dirty="0">
                <a:solidFill>
                  <a:schemeClr val="accent1">
                    <a:lumMod val="50000"/>
                  </a:schemeClr>
                </a:solidFill>
                <a:latin typeface="楷体" panose="02010609060101010101" charset="-122"/>
                <a:ea typeface="楷体" panose="02010609060101010101" charset="-122"/>
                <a:sym typeface="+mn-ea"/>
              </a:rPr>
              <a:t>   </a:t>
            </a:r>
            <a:r>
              <a:rPr lang="zh-CN" altLang="en-US" b="1" dirty="0">
                <a:solidFill>
                  <a:schemeClr val="accent1">
                    <a:lumMod val="50000"/>
                  </a:schemeClr>
                </a:solidFill>
                <a:latin typeface="楷体" panose="02010609060101010101" charset="-122"/>
                <a:ea typeface="楷体" panose="02010609060101010101" charset="-122"/>
                <a:sym typeface="+mn-ea"/>
              </a:rPr>
              <a:t>（一）五个阶段探索开辟了中国特色社会主义的正确</a:t>
            </a:r>
            <a:r>
              <a:rPr lang="zh-CN" altLang="en-US" b="1" dirty="0" smtClean="0">
                <a:solidFill>
                  <a:schemeClr val="accent1">
                    <a:lumMod val="50000"/>
                  </a:schemeClr>
                </a:solidFill>
                <a:latin typeface="楷体" panose="02010609060101010101" charset="-122"/>
                <a:ea typeface="楷体" panose="02010609060101010101" charset="-122"/>
                <a:sym typeface="+mn-ea"/>
              </a:rPr>
              <a:t>道路</a:t>
            </a:r>
            <a:endParaRPr lang="en-US" altLang="zh-CN" b="1" dirty="0" smtClean="0">
              <a:solidFill>
                <a:schemeClr val="accent1">
                  <a:lumMod val="50000"/>
                </a:schemeClr>
              </a:solidFill>
              <a:latin typeface="楷体" panose="02010609060101010101" charset="-122"/>
              <a:ea typeface="楷体" panose="02010609060101010101" charset="-122"/>
            </a:endParaRPr>
          </a:p>
          <a:p>
            <a:pPr>
              <a:lnSpc>
                <a:spcPct val="140000"/>
              </a:lnSpc>
              <a:spcBef>
                <a:spcPts val="0"/>
              </a:spcBef>
              <a:spcAft>
                <a:spcPts val="0"/>
              </a:spcAft>
            </a:pPr>
            <a:r>
              <a:rPr lang="en-US" altLang="zh-CN" b="1" dirty="0">
                <a:solidFill>
                  <a:schemeClr val="accent1">
                    <a:lumMod val="50000"/>
                  </a:schemeClr>
                </a:solidFill>
                <a:latin typeface="楷体" panose="02010609060101010101" charset="-122"/>
                <a:ea typeface="楷体" panose="02010609060101010101" charset="-122"/>
                <a:sym typeface="+mn-ea"/>
              </a:rPr>
              <a:t>    </a:t>
            </a:r>
            <a:r>
              <a:rPr lang="zh-CN" altLang="en-US" b="1" dirty="0">
                <a:solidFill>
                  <a:schemeClr val="accent1">
                    <a:lumMod val="50000"/>
                  </a:schemeClr>
                </a:solidFill>
                <a:latin typeface="楷体" panose="02010609060101010101" charset="-122"/>
                <a:ea typeface="楷体" panose="02010609060101010101" charset="-122"/>
                <a:sym typeface="+mn-ea"/>
              </a:rPr>
              <a:t>（二）五</a:t>
            </a:r>
            <a:r>
              <a:rPr lang="zh-CN" altLang="en-US" b="1" dirty="0" smtClean="0">
                <a:solidFill>
                  <a:schemeClr val="accent1">
                    <a:lumMod val="50000"/>
                  </a:schemeClr>
                </a:solidFill>
                <a:latin typeface="楷体" panose="02010609060101010101" charset="-122"/>
                <a:ea typeface="楷体" panose="02010609060101010101" charset="-122"/>
                <a:sym typeface="+mn-ea"/>
              </a:rPr>
              <a:t>大课题</a:t>
            </a:r>
            <a:r>
              <a:rPr lang="zh-CN" altLang="en-US" b="1" dirty="0">
                <a:solidFill>
                  <a:schemeClr val="accent1">
                    <a:lumMod val="50000"/>
                  </a:schemeClr>
                </a:solidFill>
                <a:latin typeface="楷体" panose="02010609060101010101" charset="-122"/>
                <a:ea typeface="楷体" panose="02010609060101010101" charset="-122"/>
                <a:sym typeface="+mn-ea"/>
              </a:rPr>
              <a:t>回答实现了马克思主义中国化</a:t>
            </a:r>
            <a:r>
              <a:rPr lang="zh-CN" altLang="en-US" b="1" dirty="0" smtClean="0">
                <a:solidFill>
                  <a:schemeClr val="accent1">
                    <a:lumMod val="50000"/>
                  </a:schemeClr>
                </a:solidFill>
                <a:latin typeface="楷体" panose="02010609060101010101" charset="-122"/>
                <a:ea typeface="楷体" panose="02010609060101010101" charset="-122"/>
                <a:sym typeface="+mn-ea"/>
              </a:rPr>
              <a:t>的理论创新</a:t>
            </a:r>
            <a:endParaRPr lang="en-US" altLang="zh-CN" b="1" dirty="0" smtClean="0">
              <a:solidFill>
                <a:schemeClr val="accent1">
                  <a:lumMod val="50000"/>
                </a:schemeClr>
              </a:solidFill>
              <a:latin typeface="楷体" panose="02010609060101010101" charset="-122"/>
              <a:ea typeface="楷体" panose="02010609060101010101" charset="-122"/>
            </a:endParaRPr>
          </a:p>
          <a:p>
            <a:pPr>
              <a:lnSpc>
                <a:spcPct val="140000"/>
              </a:lnSpc>
              <a:spcBef>
                <a:spcPts val="0"/>
              </a:spcBef>
              <a:spcAft>
                <a:spcPts val="0"/>
              </a:spcAft>
            </a:pPr>
            <a:r>
              <a:rPr lang="en-US" altLang="zh-CN" b="1" dirty="0">
                <a:solidFill>
                  <a:schemeClr val="accent1">
                    <a:lumMod val="50000"/>
                  </a:schemeClr>
                </a:solidFill>
                <a:latin typeface="楷体" panose="02010609060101010101" charset="-122"/>
                <a:ea typeface="楷体" panose="02010609060101010101" charset="-122"/>
                <a:sym typeface="+mn-ea"/>
              </a:rPr>
              <a:t>    </a:t>
            </a:r>
            <a:r>
              <a:rPr lang="zh-CN" altLang="en-US" b="1" dirty="0">
                <a:solidFill>
                  <a:schemeClr val="accent1">
                    <a:lumMod val="50000"/>
                  </a:schemeClr>
                </a:solidFill>
                <a:latin typeface="楷体" panose="02010609060101010101" charset="-122"/>
                <a:ea typeface="楷体" panose="02010609060101010101" charset="-122"/>
                <a:sym typeface="+mn-ea"/>
              </a:rPr>
              <a:t>（三）四个阶段发展奠定了中国特色</a:t>
            </a:r>
            <a:r>
              <a:rPr lang="zh-CN" altLang="en-US" b="1" dirty="0" smtClean="0">
                <a:solidFill>
                  <a:schemeClr val="accent1">
                    <a:lumMod val="50000"/>
                  </a:schemeClr>
                </a:solidFill>
                <a:latin typeface="楷体" panose="02010609060101010101" charset="-122"/>
                <a:ea typeface="楷体" panose="02010609060101010101" charset="-122"/>
                <a:sym typeface="+mn-ea"/>
              </a:rPr>
              <a:t>社会主义的民主政治</a:t>
            </a:r>
            <a:endParaRPr lang="en-US" altLang="zh-CN" b="1" dirty="0" smtClean="0">
              <a:solidFill>
                <a:schemeClr val="accent1">
                  <a:lumMod val="50000"/>
                </a:schemeClr>
              </a:solidFill>
              <a:latin typeface="楷体" panose="02010609060101010101" charset="-122"/>
              <a:ea typeface="楷体" panose="02010609060101010101" charset="-122"/>
            </a:endParaRPr>
          </a:p>
          <a:p>
            <a:pPr>
              <a:lnSpc>
                <a:spcPct val="140000"/>
              </a:lnSpc>
              <a:spcBef>
                <a:spcPts val="0"/>
              </a:spcBef>
              <a:spcAft>
                <a:spcPts val="0"/>
              </a:spcAft>
            </a:pPr>
            <a:r>
              <a:rPr lang="en-US" altLang="zh-CN" b="1" dirty="0">
                <a:solidFill>
                  <a:schemeClr val="accent1">
                    <a:lumMod val="50000"/>
                  </a:schemeClr>
                </a:solidFill>
                <a:latin typeface="楷体" panose="02010609060101010101" charset="-122"/>
                <a:ea typeface="楷体" panose="02010609060101010101" charset="-122"/>
                <a:sym typeface="+mn-ea"/>
              </a:rPr>
              <a:t>    </a:t>
            </a:r>
            <a:r>
              <a:rPr lang="zh-CN" altLang="en-US" b="1" dirty="0">
                <a:solidFill>
                  <a:schemeClr val="accent1">
                    <a:lumMod val="50000"/>
                  </a:schemeClr>
                </a:solidFill>
                <a:latin typeface="楷体" panose="02010609060101010101" charset="-122"/>
                <a:ea typeface="楷体" panose="02010609060101010101" charset="-122"/>
                <a:sym typeface="+mn-ea"/>
              </a:rPr>
              <a:t>（四）四次</a:t>
            </a:r>
            <a:r>
              <a:rPr lang="zh-CN" altLang="en-US" b="1" dirty="0" smtClean="0">
                <a:solidFill>
                  <a:schemeClr val="accent1">
                    <a:lumMod val="50000"/>
                  </a:schemeClr>
                </a:solidFill>
                <a:latin typeface="楷体" panose="02010609060101010101" charset="-122"/>
                <a:ea typeface="楷体" panose="02010609060101010101" charset="-122"/>
                <a:sym typeface="+mn-ea"/>
              </a:rPr>
              <a:t>历史性转变</a:t>
            </a:r>
            <a:r>
              <a:rPr lang="zh-CN" altLang="en-US" b="1" dirty="0">
                <a:solidFill>
                  <a:schemeClr val="accent1">
                    <a:lumMod val="50000"/>
                  </a:schemeClr>
                </a:solidFill>
                <a:latin typeface="楷体" panose="02010609060101010101" charset="-122"/>
                <a:ea typeface="楷体" panose="02010609060101010101" charset="-122"/>
                <a:sym typeface="+mn-ea"/>
              </a:rPr>
              <a:t>推进了中国社会现代化的重要</a:t>
            </a:r>
            <a:r>
              <a:rPr lang="zh-CN" altLang="en-US" b="1" dirty="0" smtClean="0">
                <a:solidFill>
                  <a:schemeClr val="accent1">
                    <a:lumMod val="50000"/>
                  </a:schemeClr>
                </a:solidFill>
                <a:latin typeface="楷体" panose="02010609060101010101" charset="-122"/>
                <a:ea typeface="楷体" panose="02010609060101010101" charset="-122"/>
                <a:sym typeface="+mn-ea"/>
              </a:rPr>
              <a:t>变革</a:t>
            </a:r>
            <a:endParaRPr lang="zh-CN" altLang="en-US" b="1" dirty="0" smtClean="0">
              <a:solidFill>
                <a:schemeClr val="accent1">
                  <a:lumMod val="50000"/>
                </a:schemeClr>
              </a:solidFill>
              <a:latin typeface="楷体" panose="02010609060101010101" charset="-122"/>
              <a:ea typeface="楷体" panose="02010609060101010101" charset="-122"/>
            </a:endParaRPr>
          </a:p>
          <a:p>
            <a:pPr>
              <a:lnSpc>
                <a:spcPct val="140000"/>
              </a:lnSpc>
              <a:spcBef>
                <a:spcPts val="0"/>
              </a:spcBef>
              <a:spcAft>
                <a:spcPts val="0"/>
              </a:spcAft>
            </a:pPr>
            <a:r>
              <a:rPr lang="en-US" altLang="zh-CN" b="1" dirty="0" smtClean="0">
                <a:solidFill>
                  <a:schemeClr val="accent1">
                    <a:lumMod val="50000"/>
                  </a:schemeClr>
                </a:solidFill>
                <a:latin typeface="楷体" panose="02010609060101010101" charset="-122"/>
                <a:ea typeface="楷体" panose="02010609060101010101" charset="-122"/>
                <a:sym typeface="+mn-ea"/>
              </a:rPr>
              <a:t>    </a:t>
            </a:r>
            <a:r>
              <a:rPr lang="zh-CN" altLang="en-US" b="1" dirty="0" smtClean="0">
                <a:solidFill>
                  <a:schemeClr val="accent1">
                    <a:lumMod val="50000"/>
                  </a:schemeClr>
                </a:solidFill>
                <a:latin typeface="楷体" panose="02010609060101010101" charset="-122"/>
                <a:ea typeface="楷体" panose="02010609060101010101" charset="-122"/>
                <a:sym typeface="+mn-ea"/>
              </a:rPr>
              <a:t>（五）五次主要矛盾正确判断确立了中国发展的正确任务</a:t>
            </a:r>
            <a:endParaRPr lang="zh-CN" altLang="en-US" b="1" dirty="0" smtClean="0">
              <a:solidFill>
                <a:schemeClr val="accent1">
                  <a:lumMod val="50000"/>
                </a:schemeClr>
              </a:solidFill>
              <a:latin typeface="楷体" panose="02010609060101010101" charset="-122"/>
              <a:ea typeface="楷体" panose="02010609060101010101" charset="-122"/>
            </a:endParaRPr>
          </a:p>
          <a:p>
            <a:pPr>
              <a:lnSpc>
                <a:spcPct val="140000"/>
              </a:lnSpc>
              <a:spcBef>
                <a:spcPts val="0"/>
              </a:spcBef>
              <a:spcAft>
                <a:spcPts val="0"/>
              </a:spcAft>
            </a:pPr>
            <a:r>
              <a:rPr lang="en-US" altLang="zh-CN" b="1" dirty="0" smtClean="0">
                <a:solidFill>
                  <a:schemeClr val="accent1">
                    <a:lumMod val="50000"/>
                  </a:schemeClr>
                </a:solidFill>
                <a:latin typeface="楷体" panose="02010609060101010101" charset="-122"/>
                <a:ea typeface="楷体" panose="02010609060101010101" charset="-122"/>
                <a:sym typeface="+mn-ea"/>
              </a:rPr>
              <a:t>    </a:t>
            </a:r>
            <a:r>
              <a:rPr lang="zh-CN" altLang="en-US" b="1" dirty="0" smtClean="0">
                <a:solidFill>
                  <a:schemeClr val="accent1">
                    <a:lumMod val="50000"/>
                  </a:schemeClr>
                </a:solidFill>
                <a:latin typeface="楷体" panose="02010609060101010101" charset="-122"/>
                <a:ea typeface="楷体" panose="02010609060101010101" charset="-122"/>
                <a:sym typeface="+mn-ea"/>
              </a:rPr>
              <a:t>（六）</a:t>
            </a:r>
            <a:r>
              <a:rPr lang="zh-CN" altLang="en-US" b="1" dirty="0" smtClean="0">
                <a:solidFill>
                  <a:schemeClr val="accent1">
                    <a:lumMod val="50000"/>
                  </a:schemeClr>
                </a:solidFill>
                <a:latin typeface="楷体" panose="02010609060101010101" charset="-122"/>
                <a:ea typeface="楷体" panose="02010609060101010101" charset="-122"/>
                <a:sym typeface="+mn-ea"/>
              </a:rPr>
              <a:t>六次思想观念更新推动了中国改革开放的历史进程</a:t>
            </a:r>
            <a:endParaRPr lang="en-US" altLang="zh-CN" b="1" dirty="0" smtClean="0">
              <a:solidFill>
                <a:schemeClr val="accent1">
                  <a:lumMod val="50000"/>
                </a:schemeClr>
              </a:solidFill>
              <a:latin typeface="楷体" panose="02010609060101010101" charset="-122"/>
              <a:ea typeface="楷体" panose="02010609060101010101" charset="-122"/>
            </a:endParaRPr>
          </a:p>
          <a:p>
            <a:pPr algn="l">
              <a:lnSpc>
                <a:spcPct val="140000"/>
              </a:lnSpc>
              <a:buClrTx/>
              <a:buSzTx/>
              <a:buFontTx/>
            </a:pPr>
            <a:r>
              <a:rPr lang="zh-CN" altLang="en-US" sz="2400" b="1" dirty="0">
                <a:solidFill>
                  <a:srgbClr val="C00000"/>
                </a:solidFill>
                <a:latin typeface="华文中宋" panose="02010600040101010101" pitchFamily="2" charset="-122"/>
                <a:ea typeface="华文中宋" panose="02010600040101010101" pitchFamily="2" charset="-122"/>
                <a:sym typeface="+mn-ea"/>
              </a:rPr>
              <a:t>三、中国共产党成功推进中国社会百年来发展的基本经验</a:t>
            </a:r>
            <a:endParaRPr lang="zh-CN" altLang="en-US" b="1" dirty="0">
              <a:solidFill>
                <a:schemeClr val="tx2">
                  <a:lumMod val="50000"/>
                  <a:lumOff val="50000"/>
                </a:schemeClr>
              </a:solidFill>
              <a:latin typeface="华文中宋" panose="02010600040101010101" pitchFamily="2" charset="-122"/>
              <a:ea typeface="华文中宋" panose="02010600040101010101" pitchFamily="2" charset="-122"/>
            </a:endParaRPr>
          </a:p>
        </p:txBody>
      </p:sp>
      <p:sp>
        <p:nvSpPr>
          <p:cNvPr id="2" name="文本框 1"/>
          <p:cNvSpPr txBox="1"/>
          <p:nvPr/>
        </p:nvSpPr>
        <p:spPr>
          <a:xfrm>
            <a:off x="7853680" y="1783715"/>
            <a:ext cx="2875280" cy="4707890"/>
          </a:xfrm>
          <a:prstGeom prst="rect">
            <a:avLst/>
          </a:prstGeom>
          <a:noFill/>
        </p:spPr>
        <p:txBody>
          <a:bodyPr wrap="square" rtlCol="0">
            <a:spAutoFit/>
          </a:bodyPr>
          <a:p>
            <a:pPr algn="ctr">
              <a:lnSpc>
                <a:spcPct val="150000"/>
              </a:lnSpc>
            </a:pPr>
            <a:r>
              <a:rPr lang="zh-CN" altLang="en-US" sz="2000" b="1">
                <a:solidFill>
                  <a:schemeClr val="accent4">
                    <a:lumMod val="50000"/>
                  </a:schemeClr>
                </a:solidFill>
                <a:uFillTx/>
                <a:latin typeface="黑体" panose="02010609060101010101" charset="-122"/>
                <a:ea typeface="黑体" panose="02010609060101010101" charset="-122"/>
              </a:rPr>
              <a:t>从</a:t>
            </a:r>
            <a:endParaRPr lang="zh-CN" altLang="en-US" sz="2000" b="1">
              <a:solidFill>
                <a:schemeClr val="accent4">
                  <a:lumMod val="50000"/>
                </a:schemeClr>
              </a:solidFill>
              <a:uFillTx/>
              <a:latin typeface="黑体" panose="02010609060101010101" charset="-122"/>
              <a:ea typeface="黑体" panose="02010609060101010101" charset="-122"/>
            </a:endParaRPr>
          </a:p>
          <a:p>
            <a:pPr algn="ctr">
              <a:lnSpc>
                <a:spcPct val="150000"/>
              </a:lnSpc>
            </a:pPr>
            <a:endParaRPr lang="zh-CN" altLang="en-US" sz="2000" b="1">
              <a:solidFill>
                <a:schemeClr val="accent4">
                  <a:lumMod val="50000"/>
                </a:schemeClr>
              </a:solidFill>
              <a:uFillTx/>
              <a:latin typeface="黑体" panose="02010609060101010101" charset="-122"/>
              <a:ea typeface="黑体" panose="02010609060101010101" charset="-122"/>
            </a:endParaRPr>
          </a:p>
          <a:p>
            <a:pPr algn="ctr">
              <a:lnSpc>
                <a:spcPct val="150000"/>
              </a:lnSpc>
            </a:pPr>
            <a:r>
              <a:rPr lang="zh-CN" altLang="en-US" sz="2000" b="1">
                <a:solidFill>
                  <a:schemeClr val="accent4">
                    <a:lumMod val="50000"/>
                  </a:schemeClr>
                </a:solidFill>
                <a:uFillTx/>
                <a:latin typeface="黑体" panose="02010609060101010101" charset="-122"/>
                <a:ea typeface="黑体" panose="02010609060101010101" charset="-122"/>
              </a:rPr>
              <a:t>道路探索</a:t>
            </a:r>
            <a:endParaRPr lang="zh-CN" altLang="en-US" sz="2000" b="1">
              <a:solidFill>
                <a:schemeClr val="accent4">
                  <a:lumMod val="50000"/>
                </a:schemeClr>
              </a:solidFill>
              <a:uFillTx/>
              <a:latin typeface="黑体" panose="02010609060101010101" charset="-122"/>
              <a:ea typeface="黑体" panose="02010609060101010101" charset="-122"/>
            </a:endParaRPr>
          </a:p>
          <a:p>
            <a:pPr algn="ctr">
              <a:lnSpc>
                <a:spcPct val="150000"/>
              </a:lnSpc>
            </a:pPr>
            <a:r>
              <a:rPr lang="zh-CN" altLang="en-US" sz="2000" b="1">
                <a:solidFill>
                  <a:schemeClr val="accent4">
                    <a:lumMod val="50000"/>
                  </a:schemeClr>
                </a:solidFill>
                <a:uFillTx/>
                <a:latin typeface="黑体" panose="02010609060101010101" charset="-122"/>
                <a:ea typeface="黑体" panose="02010609060101010101" charset="-122"/>
              </a:rPr>
              <a:t>理论创新</a:t>
            </a:r>
            <a:endParaRPr lang="zh-CN" altLang="en-US" sz="2000" b="1">
              <a:solidFill>
                <a:schemeClr val="accent4">
                  <a:lumMod val="50000"/>
                </a:schemeClr>
              </a:solidFill>
              <a:uFillTx/>
              <a:latin typeface="黑体" panose="02010609060101010101" charset="-122"/>
              <a:ea typeface="黑体" panose="02010609060101010101" charset="-122"/>
            </a:endParaRPr>
          </a:p>
          <a:p>
            <a:pPr algn="ctr">
              <a:lnSpc>
                <a:spcPct val="150000"/>
              </a:lnSpc>
            </a:pPr>
            <a:r>
              <a:rPr lang="zh-CN" altLang="en-US" sz="2000" b="1">
                <a:solidFill>
                  <a:schemeClr val="accent4">
                    <a:lumMod val="50000"/>
                  </a:schemeClr>
                </a:solidFill>
                <a:uFillTx/>
                <a:latin typeface="黑体" panose="02010609060101010101" charset="-122"/>
                <a:ea typeface="黑体" panose="02010609060101010101" charset="-122"/>
              </a:rPr>
              <a:t>制度建设</a:t>
            </a:r>
            <a:endParaRPr lang="zh-CN" altLang="en-US" sz="2000" b="1">
              <a:solidFill>
                <a:schemeClr val="accent4">
                  <a:lumMod val="50000"/>
                </a:schemeClr>
              </a:solidFill>
              <a:uFillTx/>
              <a:latin typeface="黑体" panose="02010609060101010101" charset="-122"/>
              <a:ea typeface="黑体" panose="02010609060101010101" charset="-122"/>
            </a:endParaRPr>
          </a:p>
          <a:p>
            <a:pPr algn="ctr">
              <a:lnSpc>
                <a:spcPct val="150000"/>
              </a:lnSpc>
            </a:pPr>
            <a:r>
              <a:rPr lang="zh-CN" altLang="en-US" sz="2000" b="1">
                <a:solidFill>
                  <a:schemeClr val="accent4">
                    <a:lumMod val="50000"/>
                  </a:schemeClr>
                </a:solidFill>
                <a:uFillTx/>
                <a:latin typeface="黑体" panose="02010609060101010101" charset="-122"/>
                <a:ea typeface="黑体" panose="02010609060101010101" charset="-122"/>
              </a:rPr>
              <a:t>矛盾判断</a:t>
            </a:r>
            <a:endParaRPr lang="zh-CN" altLang="en-US" sz="2000" b="1">
              <a:solidFill>
                <a:schemeClr val="accent4">
                  <a:lumMod val="50000"/>
                </a:schemeClr>
              </a:solidFill>
              <a:uFillTx/>
              <a:latin typeface="黑体" panose="02010609060101010101" charset="-122"/>
              <a:ea typeface="黑体" panose="02010609060101010101" charset="-122"/>
            </a:endParaRPr>
          </a:p>
          <a:p>
            <a:pPr algn="ctr">
              <a:lnSpc>
                <a:spcPct val="150000"/>
              </a:lnSpc>
            </a:pPr>
            <a:r>
              <a:rPr lang="zh-CN" altLang="en-US" sz="2000" b="1">
                <a:solidFill>
                  <a:schemeClr val="accent4">
                    <a:lumMod val="50000"/>
                  </a:schemeClr>
                </a:solidFill>
                <a:uFillTx/>
                <a:latin typeface="黑体" panose="02010609060101010101" charset="-122"/>
                <a:ea typeface="黑体" panose="02010609060101010101" charset="-122"/>
              </a:rPr>
              <a:t>观念转变</a:t>
            </a:r>
            <a:endParaRPr lang="zh-CN" altLang="en-US" sz="2000" b="1">
              <a:solidFill>
                <a:schemeClr val="accent4">
                  <a:lumMod val="50000"/>
                </a:schemeClr>
              </a:solidFill>
              <a:uFillTx/>
              <a:latin typeface="黑体" panose="02010609060101010101" charset="-122"/>
              <a:ea typeface="黑体" panose="02010609060101010101" charset="-122"/>
            </a:endParaRPr>
          </a:p>
          <a:p>
            <a:pPr algn="ctr">
              <a:lnSpc>
                <a:spcPct val="150000"/>
              </a:lnSpc>
            </a:pPr>
            <a:endParaRPr lang="zh-CN" altLang="en-US" sz="2000" b="1">
              <a:solidFill>
                <a:schemeClr val="accent4">
                  <a:lumMod val="50000"/>
                </a:schemeClr>
              </a:solidFill>
              <a:uFillTx/>
              <a:latin typeface="黑体" panose="02010609060101010101" charset="-122"/>
              <a:ea typeface="黑体" panose="02010609060101010101" charset="-122"/>
            </a:endParaRPr>
          </a:p>
          <a:p>
            <a:pPr algn="ctr">
              <a:lnSpc>
                <a:spcPct val="150000"/>
              </a:lnSpc>
            </a:pPr>
            <a:r>
              <a:rPr lang="zh-CN" altLang="en-US" sz="2000" b="1">
                <a:solidFill>
                  <a:schemeClr val="accent4">
                    <a:lumMod val="50000"/>
                  </a:schemeClr>
                </a:solidFill>
                <a:uFillTx/>
                <a:latin typeface="黑体" panose="02010609060101010101" charset="-122"/>
                <a:ea typeface="黑体" panose="02010609060101010101" charset="-122"/>
              </a:rPr>
              <a:t>等视角看</a:t>
            </a:r>
            <a:endParaRPr lang="zh-CN" altLang="en-US" sz="2000" b="1">
              <a:solidFill>
                <a:schemeClr val="accent4">
                  <a:lumMod val="50000"/>
                </a:schemeClr>
              </a:solidFill>
              <a:uFillTx/>
              <a:latin typeface="黑体" panose="02010609060101010101" charset="-122"/>
              <a:ea typeface="黑体" panose="02010609060101010101" charset="-122"/>
            </a:endParaRPr>
          </a:p>
          <a:p>
            <a:pPr algn="ctr">
              <a:lnSpc>
                <a:spcPct val="150000"/>
              </a:lnSpc>
            </a:pPr>
            <a:r>
              <a:rPr lang="zh-CN" altLang="en-US" sz="2000" b="1">
                <a:solidFill>
                  <a:schemeClr val="accent4">
                    <a:lumMod val="50000"/>
                  </a:schemeClr>
                </a:solidFill>
                <a:uFillTx/>
                <a:latin typeface="黑体" panose="02010609060101010101" charset="-122"/>
                <a:ea typeface="黑体" panose="02010609060101010101" charset="-122"/>
              </a:rPr>
              <a:t>百年来中共党史</a:t>
            </a:r>
            <a:endParaRPr lang="zh-CN" altLang="en-US" sz="2000" b="1">
              <a:solidFill>
                <a:schemeClr val="accent4">
                  <a:lumMod val="50000"/>
                </a:schemeClr>
              </a:solidFill>
              <a:uFillTx/>
              <a:latin typeface="黑体" panose="02010609060101010101" charset="-122"/>
              <a:ea typeface="黑体" panose="02010609060101010101" charset="-122"/>
            </a:endParaRPr>
          </a:p>
        </p:txBody>
      </p:sp>
      <p:sp>
        <p:nvSpPr>
          <p:cNvPr id="5" name="圆角矩形 3"/>
          <p:cNvSpPr>
            <a:spLocks noChangeArrowheads="1"/>
          </p:cNvSpPr>
          <p:nvPr/>
        </p:nvSpPr>
        <p:spPr bwMode="auto">
          <a:xfrm>
            <a:off x="8537575" y="2485390"/>
            <a:ext cx="1507490" cy="2774950"/>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3" name="文本框 2"/>
          <p:cNvSpPr txBox="1"/>
          <p:nvPr/>
        </p:nvSpPr>
        <p:spPr>
          <a:xfrm>
            <a:off x="1600835" y="41910"/>
            <a:ext cx="4253230" cy="730885"/>
          </a:xfrm>
          <a:prstGeom prst="rect">
            <a:avLst/>
          </a:prstGeom>
          <a:noFill/>
        </p:spPr>
        <p:txBody>
          <a:bodyPr wrap="none" rtlCol="0">
            <a:spAutoFit/>
          </a:bodyPr>
          <a:p>
            <a:pPr>
              <a:lnSpc>
                <a:spcPct val="130000"/>
              </a:lnSpc>
            </a:pPr>
            <a:r>
              <a:rPr lang="zh-CN" altLang="en-US" sz="3200" b="1" dirty="0" smtClean="0">
                <a:solidFill>
                  <a:srgbClr val="C00000"/>
                </a:solidFill>
                <a:latin typeface="华文中宋" panose="02010600040101010101" pitchFamily="2" charset="-122"/>
                <a:ea typeface="华文中宋" panose="02010600040101010101" pitchFamily="2" charset="-122"/>
                <a:cs typeface="华文中宋" panose="02010600040101010101" pitchFamily="2" charset="-122"/>
              </a:rPr>
              <a:t>中国共产党历史</a:t>
            </a:r>
            <a:r>
              <a:rPr lang="en-US" altLang="zh-CN" sz="3200" b="1" dirty="0" smtClean="0">
                <a:solidFill>
                  <a:srgbClr val="C00000"/>
                </a:solidFill>
                <a:latin typeface="华文中宋" panose="02010600040101010101" pitchFamily="2" charset="-122"/>
                <a:ea typeface="华文中宋" panose="02010600040101010101" pitchFamily="2" charset="-122"/>
                <a:cs typeface="华文中宋" panose="02010600040101010101" pitchFamily="2" charset="-122"/>
              </a:rPr>
              <a:t>·</a:t>
            </a:r>
            <a:r>
              <a:rPr lang="zh-CN" altLang="en-US" sz="3200" b="1" dirty="0" smtClean="0">
                <a:solidFill>
                  <a:srgbClr val="C00000"/>
                </a:solidFill>
                <a:latin typeface="华文中宋" panose="02010600040101010101" pitchFamily="2" charset="-122"/>
                <a:ea typeface="华文中宋" panose="02010600040101010101" pitchFamily="2" charset="-122"/>
                <a:cs typeface="华文中宋" panose="02010600040101010101" pitchFamily="2" charset="-122"/>
              </a:rPr>
              <a:t>专题</a:t>
            </a:r>
            <a:endParaRPr lang="zh-CN" altLang="en-US" sz="3200" b="1" dirty="0" smtClean="0">
              <a:solidFill>
                <a:srgbClr val="C00000"/>
              </a:solidFill>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4" name="文本框 3"/>
          <p:cNvSpPr txBox="1"/>
          <p:nvPr/>
        </p:nvSpPr>
        <p:spPr>
          <a:xfrm>
            <a:off x="325120" y="772795"/>
            <a:ext cx="7741920" cy="570865"/>
          </a:xfrm>
          <a:prstGeom prst="rect">
            <a:avLst/>
          </a:prstGeom>
          <a:noFill/>
        </p:spPr>
        <p:txBody>
          <a:bodyPr wrap="square" rtlCol="0" anchor="t">
            <a:spAutoFit/>
          </a:bodyPr>
          <a:p>
            <a:pPr>
              <a:lnSpc>
                <a:spcPct val="130000"/>
              </a:lnSpc>
            </a:pPr>
            <a:r>
              <a:rPr lang="zh-CN" altLang="en-US" sz="2400" b="1" dirty="0">
                <a:solidFill>
                  <a:srgbClr val="C00000"/>
                </a:solidFill>
                <a:latin typeface="楷体" panose="02010609060101010101" charset="-122"/>
                <a:ea typeface="楷体" panose="02010609060101010101" charset="-122"/>
                <a:sym typeface="+mn-ea"/>
              </a:rPr>
              <a:t>中国共产党为什么能成功推进中国社会百年来的发展？</a:t>
            </a:r>
            <a:endParaRPr lang="zh-CN" altLang="en-US" sz="2400" b="1" dirty="0" smtClean="0">
              <a:solidFill>
                <a:srgbClr val="C00000"/>
              </a:solidFill>
              <a:latin typeface="楷体" panose="02010609060101010101" charset="-122"/>
              <a:ea typeface="楷体" panose="02010609060101010101" charset="-122"/>
              <a:sym typeface="+mn-e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130175" y="956945"/>
            <a:ext cx="12071985" cy="580136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algn="l">
              <a:lnSpc>
                <a:spcPct val="150000"/>
              </a:lnSpc>
              <a:buClrTx/>
              <a:buSzTx/>
              <a:buNone/>
            </a:pP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2.在高压封锁中传递信仰</a:t>
            </a:r>
            <a:endParaRPr lang="en-US" altLang="zh-CN" sz="2000" b="1" dirty="0" smtClean="0">
              <a:solidFill>
                <a:srgbClr val="C00000"/>
              </a:solidFill>
              <a:latin typeface="黑体" panose="02010609060101010101" charset="-122"/>
              <a:ea typeface="黑体" panose="02010609060101010101" charset="-122"/>
              <a:cs typeface="黑体" panose="02010609060101010101" charset="-122"/>
            </a:endParaRPr>
          </a:p>
          <a:p>
            <a:pPr marL="0" lvl="0" indent="0">
              <a:lnSpc>
                <a:spcPct val="150000"/>
              </a:lnSpc>
              <a:buNone/>
            </a:pPr>
            <a:r>
              <a:rPr lang="en-US" altLang="zh-CN" sz="1800" b="1" dirty="0">
                <a:solidFill>
                  <a:srgbClr val="20109A"/>
                </a:solidFill>
                <a:latin typeface="楷体" panose="02010609060101010101" charset="-122"/>
                <a:ea typeface="楷体" panose="02010609060101010101" charset="-122"/>
                <a:cs typeface="楷体" panose="02010609060101010101" charset="-122"/>
                <a:sym typeface="+mn-ea"/>
              </a:rPr>
              <a:t> </a:t>
            </a:r>
            <a:r>
              <a:rPr lang="en-US" altLang="zh-CN" sz="1800" b="1" dirty="0" smtClean="0">
                <a:solidFill>
                  <a:srgbClr val="20109A"/>
                </a:solidFill>
                <a:latin typeface="楷体" panose="02010609060101010101" charset="-122"/>
                <a:ea typeface="楷体" panose="02010609060101010101" charset="-122"/>
                <a:cs typeface="楷体" panose="02010609060101010101" charset="-122"/>
                <a:sym typeface="+mn-ea"/>
              </a:rPr>
              <a:t>   </a:t>
            </a:r>
            <a:r>
              <a:rPr lang="zh-CN" altLang="en-US" sz="1800" b="1" dirty="0" smtClean="0">
                <a:solidFill>
                  <a:srgbClr val="C00000"/>
                </a:solidFill>
                <a:latin typeface="黑体" panose="02010609060101010101" charset="-122"/>
                <a:ea typeface="黑体" panose="02010609060101010101" charset="-122"/>
                <a:cs typeface="楷体" panose="02010609060101010101" charset="-122"/>
                <a:sym typeface="+mn-ea"/>
              </a:rPr>
              <a:t>传递信仰的前提：</a:t>
            </a:r>
            <a:r>
              <a:rPr lang="zh-CN" altLang="en-US" sz="1800" b="1" dirty="0" smtClean="0">
                <a:solidFill>
                  <a:srgbClr val="C00000"/>
                </a:solidFill>
                <a:latin typeface="楷体" panose="02010609060101010101" charset="-122"/>
                <a:ea typeface="楷体" panose="02010609060101010101" charset="-122"/>
                <a:cs typeface="楷体" panose="02010609060101010101" charset="-122"/>
                <a:sym typeface="+mn-ea"/>
              </a:rPr>
              <a:t>蔡和森</a:t>
            </a:r>
            <a:r>
              <a:rPr lang="zh-CN" altLang="zh-CN" sz="1800" b="1" dirty="0">
                <a:solidFill>
                  <a:srgbClr val="C00000"/>
                </a:solidFill>
                <a:latin typeface="楷体" panose="02010609060101010101" charset="-122"/>
                <a:ea typeface="楷体" panose="02010609060101010101" charset="-122"/>
                <a:cs typeface="楷体" panose="02010609060101010101" charset="-122"/>
                <a:sym typeface="+mn-ea"/>
              </a:rPr>
              <a:t>“猛看猛译”原汁原味的马克思主义</a:t>
            </a:r>
            <a:r>
              <a:rPr lang="zh-CN" altLang="en-US" sz="1800" b="1" dirty="0">
                <a:solidFill>
                  <a:srgbClr val="C00000"/>
                </a:solidFill>
                <a:latin typeface="楷体" panose="02010609060101010101" charset="-122"/>
                <a:ea typeface="楷体" panose="02010609060101010101" charset="-122"/>
                <a:cs typeface="楷体" panose="02010609060101010101" charset="-122"/>
                <a:sym typeface="+mn-ea"/>
              </a:rPr>
              <a:t>。</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在半年多的时间内，他用“霸蛮”精神译出了马克思、恩格斯的《共产党宣言》，恩格斯《社会主义从空想到科学的发展》，列宁《共产主义‘左派’幼稚病》《国家与革命》等马克思主义经典著作的重要章节。</a:t>
            </a:r>
            <a:endParaRPr lang="zh-CN" altLang="zh-CN" sz="1800" b="1" dirty="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en-US" altLang="zh-CN" sz="1800" b="1" dirty="0">
                <a:solidFill>
                  <a:srgbClr val="20109A"/>
                </a:solidFill>
                <a:latin typeface="楷体" panose="02010609060101010101" charset="-122"/>
                <a:ea typeface="楷体" panose="02010609060101010101" charset="-122"/>
                <a:cs typeface="楷体" panose="02010609060101010101" charset="-122"/>
                <a:sym typeface="+mn-ea"/>
              </a:rPr>
              <a:t> </a:t>
            </a:r>
            <a:r>
              <a:rPr lang="en-US" altLang="zh-CN" sz="1800" b="1" dirty="0" smtClean="0">
                <a:solidFill>
                  <a:srgbClr val="20109A"/>
                </a:solidFill>
                <a:latin typeface="楷体" panose="02010609060101010101" charset="-122"/>
                <a:ea typeface="楷体" panose="02010609060101010101" charset="-122"/>
                <a:cs typeface="楷体" panose="02010609060101010101" charset="-122"/>
                <a:sym typeface="+mn-ea"/>
              </a:rPr>
              <a:t>   </a:t>
            </a:r>
            <a:r>
              <a:rPr lang="zh-CN" altLang="en-US" sz="1800" b="1" dirty="0" smtClean="0">
                <a:solidFill>
                  <a:srgbClr val="C00000"/>
                </a:solidFill>
                <a:latin typeface="黑体" panose="02010609060101010101" charset="-122"/>
                <a:ea typeface="黑体" panose="02010609060101010101" charset="-122"/>
                <a:cs typeface="楷体" panose="02010609060101010101" charset="-122"/>
                <a:sym typeface="+mn-ea"/>
              </a:rPr>
              <a:t>传递信仰的方法：</a:t>
            </a:r>
            <a:r>
              <a:rPr lang="zh-CN" altLang="zh-CN" sz="1800" b="1" dirty="0" smtClean="0">
                <a:solidFill>
                  <a:srgbClr val="C00000"/>
                </a:solidFill>
                <a:latin typeface="楷体" panose="02010609060101010101" charset="-122"/>
                <a:ea typeface="楷体" panose="02010609060101010101" charset="-122"/>
                <a:cs typeface="楷体" panose="02010609060101010101" charset="-122"/>
                <a:sym typeface="+mn-ea"/>
              </a:rPr>
              <a:t>抓好</a:t>
            </a:r>
            <a:r>
              <a:rPr lang="zh-CN" altLang="zh-CN" sz="1800" b="1" dirty="0">
                <a:solidFill>
                  <a:srgbClr val="C00000"/>
                </a:solidFill>
                <a:latin typeface="楷体" panose="02010609060101010101" charset="-122"/>
                <a:ea typeface="楷体" panose="02010609060101010101" charset="-122"/>
                <a:cs typeface="楷体" panose="02010609060101010101" charset="-122"/>
                <a:sym typeface="+mn-ea"/>
              </a:rPr>
              <a:t>笔杆子占领舆论高地，开展演说、调查工厂、办补习学校。</a:t>
            </a:r>
            <a:endParaRPr lang="zh-CN" altLang="en-US" sz="1800" b="1" dirty="0">
              <a:solidFill>
                <a:srgbClr val="C00000"/>
              </a:solidFill>
              <a:latin typeface="楷体" panose="02010609060101010101" charset="-122"/>
              <a:ea typeface="楷体" panose="02010609060101010101" charset="-122"/>
              <a:cs typeface="楷体" panose="02010609060101010101" charset="-122"/>
              <a:sym typeface="+mn-ea"/>
            </a:endParaRPr>
          </a:p>
          <a:p>
            <a:pPr marL="0" lvl="0" indent="0">
              <a:lnSpc>
                <a:spcPct val="150000"/>
              </a:lnSpc>
              <a:buNone/>
            </a:pPr>
            <a:r>
              <a:rPr lang="en-US" altLang="zh-CN" sz="1800"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zh-CN" altLang="en-US" sz="1800" b="1" dirty="0" smtClean="0">
                <a:solidFill>
                  <a:srgbClr val="C00000"/>
                </a:solidFill>
                <a:latin typeface="黑体" panose="02010609060101010101" charset="-122"/>
                <a:ea typeface="黑体" panose="02010609060101010101" charset="-122"/>
                <a:cs typeface="楷体" panose="02010609060101010101" charset="-122"/>
                <a:sym typeface="+mn-ea"/>
              </a:rPr>
              <a:t>传递信仰的技巧：</a:t>
            </a:r>
            <a:r>
              <a:rPr lang="zh-CN" altLang="zh-CN" sz="1800" b="1" dirty="0" smtClean="0">
                <a:solidFill>
                  <a:srgbClr val="C00000"/>
                </a:solidFill>
                <a:latin typeface="楷体" panose="02010609060101010101" charset="-122"/>
                <a:ea typeface="楷体" panose="02010609060101010101" charset="-122"/>
                <a:cs typeface="楷体" panose="02010609060101010101" charset="-122"/>
                <a:sym typeface="+mn-ea"/>
              </a:rPr>
              <a:t>用“接地气”</a:t>
            </a:r>
            <a:r>
              <a:rPr lang="zh-CN" altLang="zh-CN" sz="1800" b="1" dirty="0">
                <a:solidFill>
                  <a:srgbClr val="C00000"/>
                </a:solidFill>
                <a:latin typeface="楷体" panose="02010609060101010101" charset="-122"/>
                <a:ea typeface="楷体" panose="02010609060101010101" charset="-122"/>
                <a:cs typeface="楷体" panose="02010609060101010101" charset="-122"/>
                <a:sym typeface="+mn-ea"/>
              </a:rPr>
              <a:t>的语言和方式</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，把</a:t>
            </a:r>
            <a:r>
              <a:rPr lang="zh-CN" altLang="zh-CN" sz="1800" b="1" dirty="0" smtClean="0">
                <a:solidFill>
                  <a:srgbClr val="002060"/>
                </a:solidFill>
                <a:latin typeface="楷体" panose="02010609060101010101" charset="-122"/>
                <a:ea typeface="楷体" panose="02010609060101010101" charset="-122"/>
                <a:cs typeface="楷体" panose="02010609060101010101" charset="-122"/>
                <a:sym typeface="+mn-ea"/>
              </a:rPr>
              <a:t>马克思主义传播</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到民众</a:t>
            </a:r>
            <a:r>
              <a:rPr lang="zh-CN" altLang="zh-CN" sz="1800" b="1" dirty="0" smtClean="0">
                <a:solidFill>
                  <a:srgbClr val="002060"/>
                </a:solidFill>
                <a:latin typeface="楷体" panose="02010609060101010101" charset="-122"/>
                <a:ea typeface="楷体" panose="02010609060101010101" charset="-122"/>
                <a:cs typeface="楷体" panose="02010609060101010101" charset="-122"/>
                <a:sym typeface="+mn-ea"/>
              </a:rPr>
              <a:t>的心</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田里</a:t>
            </a:r>
            <a:r>
              <a:rPr lang="zh-CN" altLang="en-US" sz="18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en-US" sz="1800" b="1" dirty="0" smtClean="0">
              <a:solidFill>
                <a:srgbClr val="002060"/>
              </a:solidFill>
              <a:latin typeface="楷体" panose="02010609060101010101" charset="-122"/>
              <a:ea typeface="楷体" panose="02010609060101010101" charset="-122"/>
              <a:cs typeface="楷体" panose="02010609060101010101" charset="-122"/>
              <a:sym typeface="+mn-ea"/>
            </a:endParaRPr>
          </a:p>
          <a:p>
            <a:pPr marL="0" lvl="0" indent="0">
              <a:lnSpc>
                <a:spcPct val="150000"/>
              </a:lnSpc>
              <a:buNone/>
            </a:pPr>
            <a:r>
              <a:rPr lang="zh-CN" altLang="zh-CN" sz="1800" b="1" dirty="0">
                <a:solidFill>
                  <a:srgbClr val="C00000"/>
                </a:solidFill>
                <a:latin typeface="楷体" panose="02010609060101010101" charset="-122"/>
                <a:ea typeface="楷体" panose="02010609060101010101" charset="-122"/>
                <a:cs typeface="楷体" panose="02010609060101010101" charset="-122"/>
                <a:sym typeface="+mn-ea"/>
              </a:rPr>
              <a:t>毛泽东</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《湘江评论》创刊宣言</a:t>
            </a:r>
            <a:r>
              <a:rPr lang="zh-CN" altLang="en-US" sz="1800" b="1" dirty="0">
                <a:solidFill>
                  <a:srgbClr val="002060"/>
                </a:solidFill>
                <a:latin typeface="楷体" panose="02010609060101010101" charset="-122"/>
                <a:ea typeface="楷体" panose="02010609060101010101" charset="-122"/>
                <a:cs typeface="楷体" panose="02010609060101010101" charset="-122"/>
                <a:sym typeface="+mn-ea"/>
              </a:rPr>
              <a:t>说</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1800" b="1" dirty="0" smtClean="0">
                <a:solidFill>
                  <a:srgbClr val="002060"/>
                </a:solidFill>
                <a:latin typeface="楷体" panose="02010609060101010101" charset="-122"/>
                <a:ea typeface="楷体" panose="02010609060101010101" charset="-122"/>
                <a:cs typeface="楷体" panose="02010609060101010101" charset="-122"/>
                <a:sym typeface="+mn-ea"/>
              </a:rPr>
              <a:t>世界什么</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问题最大？吃饭问题最大。什么力量最强？</a:t>
            </a:r>
            <a:endParaRPr lang="zh-CN" altLang="zh-CN" sz="1800" b="1" dirty="0">
              <a:solidFill>
                <a:srgbClr val="002060"/>
              </a:solidFill>
              <a:latin typeface="楷体" panose="02010609060101010101" charset="-122"/>
              <a:ea typeface="楷体" panose="02010609060101010101" charset="-122"/>
              <a:cs typeface="楷体" panose="02010609060101010101" charset="-122"/>
              <a:sym typeface="+mn-ea"/>
            </a:endParaRPr>
          </a:p>
          <a:p>
            <a:pPr marL="0" lvl="0" indent="0">
              <a:lnSpc>
                <a:spcPct val="150000"/>
              </a:lnSpc>
              <a:buNone/>
            </a:pP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民众联合的力量最强。”</a:t>
            </a:r>
            <a:endParaRPr lang="en-US" altLang="zh-CN" sz="18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nSpc>
                <a:spcPct val="150000"/>
              </a:lnSpc>
              <a:buNone/>
            </a:pP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sz="18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en-US" sz="1800" b="1" dirty="0" smtClean="0">
                <a:solidFill>
                  <a:srgbClr val="C00000"/>
                </a:solidFill>
                <a:latin typeface="黑体" panose="02010609060101010101" charset="-122"/>
                <a:ea typeface="黑体" panose="02010609060101010101" charset="-122"/>
                <a:cs typeface="楷体" panose="02010609060101010101" charset="-122"/>
                <a:sym typeface="+mn-ea"/>
              </a:rPr>
              <a:t>传递信仰的效果：</a:t>
            </a:r>
            <a:r>
              <a:rPr lang="zh-CN" altLang="zh-CN" sz="1800" b="1" dirty="0" smtClean="0">
                <a:solidFill>
                  <a:srgbClr val="C00000"/>
                </a:solidFill>
                <a:latin typeface="楷体" panose="02010609060101010101" charset="-122"/>
                <a:ea typeface="楷体" panose="02010609060101010101" charset="-122"/>
                <a:cs typeface="楷体" panose="02010609060101010101" charset="-122"/>
                <a:sym typeface="+mn-ea"/>
              </a:rPr>
              <a:t>李大钊</a:t>
            </a:r>
            <a:r>
              <a:rPr lang="zh-CN" altLang="zh-CN" sz="1800" b="1" dirty="0">
                <a:solidFill>
                  <a:srgbClr val="C00000"/>
                </a:solidFill>
                <a:latin typeface="楷体" panose="02010609060101010101" charset="-122"/>
                <a:ea typeface="楷体" panose="02010609060101010101" charset="-122"/>
                <a:cs typeface="楷体" panose="02010609060101010101" charset="-122"/>
                <a:sym typeface="+mn-ea"/>
              </a:rPr>
              <a:t>的《</a:t>
            </a:r>
            <a:r>
              <a:rPr lang="zh-CN" altLang="zh-CN" sz="1800" b="1" dirty="0" smtClean="0">
                <a:solidFill>
                  <a:srgbClr val="C00000"/>
                </a:solidFill>
                <a:latin typeface="楷体" panose="02010609060101010101" charset="-122"/>
                <a:ea typeface="楷体" panose="02010609060101010101" charset="-122"/>
                <a:cs typeface="楷体" panose="02010609060101010101" charset="-122"/>
                <a:sym typeface="+mn-ea"/>
              </a:rPr>
              <a:t>青春》给人留下了深刻印象：</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“气势磅礴，一下子</a:t>
            </a:r>
            <a:r>
              <a:rPr lang="zh-CN" altLang="zh-CN" sz="1800" b="1" dirty="0" smtClean="0">
                <a:solidFill>
                  <a:srgbClr val="002060"/>
                </a:solidFill>
                <a:latin typeface="楷体" panose="02010609060101010101" charset="-122"/>
                <a:ea typeface="楷体" panose="02010609060101010101" charset="-122"/>
                <a:cs typeface="楷体" panose="02010609060101010101" charset="-122"/>
                <a:sym typeface="+mn-ea"/>
              </a:rPr>
              <a:t>抓住了</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我们的心。他那‘冲决过去历史之网罗，破坏陈腐学说之囹圄’的呼声，他那‘进前而勿顾后，背黑暗而向光明’的呐喊，他那‘以青春之我，创建青春之家庭，青春之国家，青春之民族，青春之人类，青春之地球，青春之宇宙’的号召，真如一声声响亮的鼓角，振聋发聩，指引了光明的前途。大家朗读着，谈论着</a:t>
            </a:r>
            <a:r>
              <a:rPr lang="zh-CN" altLang="en-US" sz="18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受到巨大的启发和鼓舞。</a:t>
            </a:r>
            <a:r>
              <a:rPr lang="zh-CN" altLang="zh-CN" sz="18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100" name="图片 99"/>
          <p:cNvPicPr/>
          <p:nvPr/>
        </p:nvPicPr>
        <p:blipFill>
          <a:blip r:embed="rId1"/>
          <a:stretch>
            <a:fillRect/>
          </a:stretch>
        </p:blipFill>
        <p:spPr>
          <a:xfrm>
            <a:off x="9199880" y="2910840"/>
            <a:ext cx="2764155" cy="1893570"/>
          </a:xfrm>
          <a:prstGeom prst="rect">
            <a:avLst/>
          </a:prstGeom>
          <a:noFill/>
          <a:ln w="9525">
            <a:noFill/>
          </a:ln>
        </p:spPr>
      </p:pic>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423545" y="1013460"/>
            <a:ext cx="8373745" cy="521843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nSpc>
                <a:spcPct val="150000"/>
              </a:lnSpc>
              <a:buNone/>
            </a:pP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3.在白色恐怖中捍卫真理</a:t>
            </a: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endParaRPr>
          </a:p>
          <a:p>
            <a:pPr marL="0" lvl="0" indent="0">
              <a:lnSpc>
                <a:spcPct val="130000"/>
              </a:lnSpc>
              <a:spcAft>
                <a:spcPts val="0"/>
              </a:spcAft>
              <a:buNone/>
            </a:pPr>
            <a:r>
              <a:rPr lang="en-US" altLang="zh-CN" sz="18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1800" b="1" dirty="0" smtClean="0">
                <a:solidFill>
                  <a:srgbClr val="002060"/>
                </a:solidFill>
                <a:latin typeface="楷体" panose="02010609060101010101" charset="-122"/>
                <a:ea typeface="楷体" panose="02010609060101010101" charset="-122"/>
                <a:cs typeface="楷体" panose="02010609060101010101" charset="-122"/>
                <a:sym typeface="+mn-ea"/>
              </a:rPr>
              <a:t>五四运动</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爆发后，</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5</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月</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9</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日，</a:t>
            </a:r>
            <a:r>
              <a:rPr lang="zh-CN" altLang="zh-CN" sz="1800" b="1" dirty="0">
                <a:solidFill>
                  <a:srgbClr val="C00000"/>
                </a:solidFill>
                <a:latin typeface="楷体" panose="02010609060101010101" charset="-122"/>
                <a:ea typeface="楷体" panose="02010609060101010101" charset="-122"/>
                <a:cs typeface="楷体" panose="02010609060101010101" charset="-122"/>
                <a:sym typeface="+mn-ea"/>
              </a:rPr>
              <a:t>陈独秀</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在沪上的好友料其“在京必多危险，函电促其南下”，他回答：“</a:t>
            </a:r>
            <a:r>
              <a:rPr lang="zh-CN" altLang="zh-CN" sz="1800" b="1" dirty="0">
                <a:solidFill>
                  <a:srgbClr val="C00000"/>
                </a:solidFill>
                <a:latin typeface="楷体" panose="02010609060101010101" charset="-122"/>
                <a:ea typeface="楷体" panose="02010609060101010101" charset="-122"/>
                <a:cs typeface="楷体" panose="02010609060101010101" charset="-122"/>
                <a:sym typeface="+mn-ea"/>
              </a:rPr>
              <a:t>我脑筋惨痛已极，极盼政府早日捉我下监处死，不欲生存于此恶浊之社会也。</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sz="1800" b="1" dirty="0">
              <a:solidFill>
                <a:srgbClr val="002060"/>
              </a:solidFill>
              <a:latin typeface="楷体" panose="02010609060101010101" charset="-122"/>
              <a:ea typeface="楷体" panose="02010609060101010101" charset="-122"/>
              <a:cs typeface="楷体" panose="02010609060101010101" charset="-122"/>
            </a:endParaRPr>
          </a:p>
          <a:p>
            <a:pPr marL="0" lvl="0" indent="0">
              <a:lnSpc>
                <a:spcPct val="130000"/>
              </a:lnSpc>
              <a:spcAft>
                <a:spcPts val="0"/>
              </a:spcAft>
              <a:buNone/>
            </a:pPr>
            <a:r>
              <a:rPr lang="en-US" altLang="zh-CN" sz="1800" b="1" dirty="0" smtClean="0">
                <a:solidFill>
                  <a:srgbClr val="002060"/>
                </a:solidFill>
                <a:latin typeface="楷体" panose="02010609060101010101" charset="-122"/>
                <a:ea typeface="楷体" panose="02010609060101010101" charset="-122"/>
                <a:cs typeface="楷体" panose="02010609060101010101" charset="-122"/>
                <a:sym typeface="+mn-ea"/>
              </a:rPr>
              <a:t>    6</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月</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2</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日，张国焘等</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6</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位同学被军警逮捕。</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6</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月</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4</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日，北洋政府出动军警，共逮捕了</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800</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多名进步学生。陈独秀愤怒了，他要与反动当局拼死一搏。</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6</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月</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8</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日，他惊世骇俗的《研究室与监狱》一文，他说：“世界文明发源地有二：一是科学研究室，一是监狱。</a:t>
            </a:r>
            <a:r>
              <a:rPr lang="zh-CN" altLang="zh-CN" sz="1800" b="1" dirty="0">
                <a:solidFill>
                  <a:srgbClr val="C00000"/>
                </a:solidFill>
                <a:latin typeface="楷体" panose="02010609060101010101" charset="-122"/>
                <a:ea typeface="楷体" panose="02010609060101010101" charset="-122"/>
                <a:cs typeface="楷体" panose="02010609060101010101" charset="-122"/>
                <a:sym typeface="+mn-ea"/>
              </a:rPr>
              <a:t>我们青年要立志出了研究室就入监狱，出了监狱就入研究室，这才是人生最高尚优美的生活</a:t>
            </a:r>
            <a:r>
              <a:rPr lang="zh-CN" altLang="en-US" sz="1800" b="1" dirty="0">
                <a:solidFill>
                  <a:srgbClr val="C00000"/>
                </a:solidFill>
                <a:latin typeface="楷体" panose="02010609060101010101" charset="-122"/>
                <a:ea typeface="楷体" panose="02010609060101010101" charset="-122"/>
                <a:cs typeface="楷体" panose="02010609060101010101" charset="-122"/>
                <a:sym typeface="+mn-ea"/>
              </a:rPr>
              <a:t>。</a:t>
            </a:r>
            <a:r>
              <a:rPr lang="zh-CN" altLang="zh-CN" sz="1800" b="1" dirty="0">
                <a:solidFill>
                  <a:srgbClr val="C00000"/>
                </a:solidFill>
                <a:latin typeface="楷体" panose="02010609060101010101" charset="-122"/>
                <a:ea typeface="楷体" panose="02010609060101010101" charset="-122"/>
                <a:cs typeface="楷体" panose="02010609060101010101" charset="-122"/>
                <a:sym typeface="+mn-ea"/>
              </a:rPr>
              <a:t>”</a:t>
            </a:r>
            <a:endParaRPr lang="en-US" altLang="zh-CN" sz="1800" b="1" dirty="0">
              <a:solidFill>
                <a:srgbClr val="C00000"/>
              </a:solidFill>
              <a:latin typeface="楷体" panose="02010609060101010101" charset="-122"/>
              <a:ea typeface="楷体" panose="02010609060101010101" charset="-122"/>
              <a:cs typeface="楷体" panose="02010609060101010101" charset="-122"/>
            </a:endParaRPr>
          </a:p>
          <a:p>
            <a:pPr marL="0" lvl="0" indent="0">
              <a:lnSpc>
                <a:spcPct val="130000"/>
              </a:lnSpc>
              <a:spcAft>
                <a:spcPts val="0"/>
              </a:spcAft>
              <a:buNone/>
            </a:pPr>
            <a:r>
              <a:rPr lang="zh-CN" altLang="en-US" sz="1800" b="1" dirty="0" smtClean="0">
                <a:solidFill>
                  <a:srgbClr val="C00000"/>
                </a:solidFill>
                <a:latin typeface="楷体" panose="02010609060101010101" charset="-122"/>
                <a:ea typeface="楷体" panose="02010609060101010101" charset="-122"/>
                <a:cs typeface="楷体" panose="02010609060101010101" charset="-122"/>
                <a:sym typeface="+mn-ea"/>
              </a:rPr>
              <a:t>    恽代英</a:t>
            </a:r>
            <a:r>
              <a:rPr lang="zh-CN" altLang="en-US" sz="1800" b="1" dirty="0">
                <a:solidFill>
                  <a:srgbClr val="002060"/>
                </a:solidFill>
                <a:latin typeface="楷体" panose="02010609060101010101" charset="-122"/>
                <a:ea typeface="楷体" panose="02010609060101010101" charset="-122"/>
                <a:cs typeface="楷体" panose="02010609060101010101" charset="-122"/>
                <a:sym typeface="+mn-ea"/>
              </a:rPr>
              <a:t>做“</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站在革命队伍</a:t>
            </a:r>
            <a:r>
              <a:rPr lang="zh-CN" altLang="en-US" sz="1800" b="1" dirty="0">
                <a:solidFill>
                  <a:srgbClr val="002060"/>
                </a:solidFill>
                <a:latin typeface="楷体" panose="02010609060101010101" charset="-122"/>
                <a:ea typeface="楷体" panose="02010609060101010101" charset="-122"/>
                <a:cs typeface="楷体" panose="02010609060101010101" charset="-122"/>
                <a:sym typeface="+mn-ea"/>
              </a:rPr>
              <a:t>最</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前列的表率</a:t>
            </a:r>
            <a:r>
              <a:rPr lang="zh-CN" altLang="en-US" sz="18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en-US" sz="1800" b="1" dirty="0">
                <a:solidFill>
                  <a:srgbClr val="C00000"/>
                </a:solidFill>
                <a:latin typeface="楷体" panose="02010609060101010101" charset="-122"/>
                <a:ea typeface="楷体" panose="02010609060101010101" charset="-122"/>
                <a:cs typeface="楷体" panose="02010609060101010101" charset="-122"/>
                <a:sym typeface="+mn-ea"/>
              </a:rPr>
              <a:t>贺龙</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在中国革命最低潮的时候，曾“七十次”要求入党</a:t>
            </a:r>
            <a:r>
              <a:rPr lang="en-US" altLang="zh-CN" sz="1800"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1800" b="1" dirty="0">
                <a:solidFill>
                  <a:srgbClr val="002060"/>
                </a:solidFill>
                <a:latin typeface="楷体" panose="02010609060101010101" charset="-122"/>
                <a:ea typeface="楷体" panose="02010609060101010101" charset="-122"/>
                <a:cs typeface="楷体" panose="02010609060101010101" charset="-122"/>
                <a:sym typeface="+mn-ea"/>
              </a:rPr>
              <a:t>，尽管由于种种原因而屡遭拒绝，但他不改初衷，继续努力，痴心不改，信念如钢，并最终为中国革命戎马奋斗一生，实现了自己的理想。</a:t>
            </a:r>
            <a:endParaRPr lang="zh-CN" altLang="en-US" sz="18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50000"/>
              </a:lnSpc>
              <a:spcBef>
                <a:spcPct val="0"/>
              </a:spcBef>
              <a:buNone/>
            </a:pP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102" name="图片 101"/>
          <p:cNvPicPr/>
          <p:nvPr/>
        </p:nvPicPr>
        <p:blipFill>
          <a:blip r:embed="rId1">
            <a:clrChange>
              <a:clrFrom>
                <a:srgbClr val="FFFFFF">
                  <a:alpha val="100000"/>
                </a:srgbClr>
              </a:clrFrom>
              <a:clrTo>
                <a:srgbClr val="FFFFFF">
                  <a:alpha val="100000"/>
                  <a:alpha val="0"/>
                </a:srgbClr>
              </a:clrTo>
            </a:clrChange>
          </a:blip>
          <a:srcRect l="18398" r="17461"/>
          <a:stretch>
            <a:fillRect/>
          </a:stretch>
        </p:blipFill>
        <p:spPr>
          <a:xfrm>
            <a:off x="8702040" y="1678940"/>
            <a:ext cx="3375660" cy="3861435"/>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640080" y="1326515"/>
            <a:ext cx="6268720" cy="420497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nSpc>
                <a:spcPts val="2100"/>
              </a:lnSpc>
              <a:buNone/>
            </a:pP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第三，立党为公</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、忠诚为民的奉献精神</a:t>
            </a:r>
            <a:endParaRPr lang="zh-CN" altLang="en-US" sz="2000" b="1" dirty="0">
              <a:solidFill>
                <a:srgbClr val="C00000"/>
              </a:solidFill>
              <a:latin typeface="楷体" panose="02010609060101010101" charset="-122"/>
              <a:ea typeface="楷体" panose="02010609060101010101" charset="-122"/>
              <a:cs typeface="楷体" panose="02010609060101010101" charset="-122"/>
              <a:sym typeface="+mn-ea"/>
            </a:endParaRPr>
          </a:p>
          <a:p>
            <a:pPr marL="0" lvl="0" indent="0">
              <a:lnSpc>
                <a:spcPts val="2100"/>
              </a:lnSpc>
              <a:buNone/>
            </a:pPr>
            <a:endParaRPr lang="en-US" altLang="zh-CN" sz="2000" b="1" dirty="0">
              <a:solidFill>
                <a:srgbClr val="C00000"/>
              </a:solidFill>
              <a:latin typeface="楷体" panose="02010609060101010101" charset="-122"/>
              <a:ea typeface="楷体" panose="02010609060101010101" charset="-122"/>
              <a:cs typeface="楷体" panose="02010609060101010101" charset="-122"/>
            </a:endParaRPr>
          </a:p>
          <a:p>
            <a:pPr marL="0" lvl="0" indent="0">
              <a:lnSpc>
                <a:spcPct val="200000"/>
              </a:lnSpc>
              <a:buNone/>
            </a:pP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中国共产党</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从南湖红船诞生那天起，就以解放全人类、实现共产主义为己任，以全心全意为人民谋福利为根本宗旨。立党为公、忠诚为民，是中国共产党的性质和宗旨的集中体现，也是我们党区别于其他任何一个政党的显著标志</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en-US" sz="2000" b="1" dirty="0">
              <a:solidFill>
                <a:srgbClr val="00206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8" name="图片 7"/>
          <p:cNvPicPr/>
          <p:nvPr/>
        </p:nvPicPr>
        <p:blipFill>
          <a:blip r:embed="rId1">
            <a:clrChange>
              <a:clrFrom>
                <a:srgbClr val="F7F7F7">
                  <a:alpha val="100000"/>
                </a:srgbClr>
              </a:clrFrom>
              <a:clrTo>
                <a:srgbClr val="F7F7F7">
                  <a:alpha val="100000"/>
                  <a:alpha val="0"/>
                </a:srgbClr>
              </a:clrTo>
            </a:clrChange>
            <a:lum bright="-12000" contrast="12000"/>
          </a:blip>
          <a:srcRect l="3678" t="15874" r="10358" b="16203"/>
          <a:stretch>
            <a:fillRect/>
          </a:stretch>
        </p:blipFill>
        <p:spPr>
          <a:xfrm>
            <a:off x="7810500" y="2977515"/>
            <a:ext cx="3399155" cy="1831340"/>
          </a:xfrm>
          <a:prstGeom prst="rect">
            <a:avLst/>
          </a:prstGeom>
          <a:noFill/>
          <a:ln w="9525">
            <a:noFill/>
          </a:ln>
        </p:spPr>
      </p:pic>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594360" y="1251585"/>
            <a:ext cx="11002645" cy="490791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nSpc>
                <a:spcPct val="120000"/>
              </a:lnSpc>
              <a:spcAft>
                <a:spcPts val="0"/>
              </a:spcAft>
              <a:buNone/>
            </a:pPr>
            <a:r>
              <a:rPr lang="en-US" altLang="zh-CN" sz="2000" b="1" dirty="0" smtClean="0">
                <a:solidFill>
                  <a:srgbClr val="A60804"/>
                </a:solidFill>
                <a:latin typeface="楷体" panose="02010609060101010101" charset="-122"/>
                <a:ea typeface="楷体" panose="02010609060101010101" charset="-122"/>
                <a:cs typeface="楷体" panose="02010609060101010101" charset="-122"/>
                <a:sym typeface="+mn-ea"/>
              </a:rPr>
              <a:t>    </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1.维护广大群众利益是根本宗旨。</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中国共产党</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是“为无产群众奋斗的政党”</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董必武“</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诞生共党庆工农</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准确地表达了当年中国共产党成立的目的和宗旨</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000" b="1" dirty="0">
              <a:solidFill>
                <a:srgbClr val="002060"/>
              </a:solidFill>
              <a:latin typeface="楷体" panose="02010609060101010101" charset="-122"/>
              <a:ea typeface="楷体" panose="02010609060101010101" charset="-122"/>
              <a:cs typeface="楷体" panose="02010609060101010101" charset="-122"/>
            </a:endParaRPr>
          </a:p>
          <a:p>
            <a:pPr marL="0" lvl="0" indent="0">
              <a:lnSpc>
                <a:spcPct val="120000"/>
              </a:lnSpc>
              <a:spcAft>
                <a:spcPts val="0"/>
              </a:spcAft>
              <a:buNone/>
            </a:pP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    2.</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实现</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民族独立和人民解放是神圣</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使命。</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董必武“</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群英结党救中华”，深刻揭示了早期中国共产党人为国家独立和人民解放而进行的努力奋斗与艰苦探索</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nSpc>
                <a:spcPct val="120000"/>
              </a:lnSpc>
              <a:spcAft>
                <a:spcPts val="0"/>
              </a:spcAft>
              <a:buNone/>
            </a:pP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    3.</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把</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一切献给党和人民是最高价值</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追求。</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彭湃</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海丰大地主家庭，放弃“鸦飞不过的田产”投身革命。家人痛呼“祖上无德”，骂他“逆子”。</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但他始终</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“不为功名不为家”</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nSpc>
                <a:spcPct val="120000"/>
              </a:lnSpc>
              <a:spcAft>
                <a:spcPts val="0"/>
              </a:spcAft>
              <a:buNone/>
            </a:pP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sz="2000" b="1" dirty="0" err="1" smtClean="0">
                <a:solidFill>
                  <a:srgbClr val="002060"/>
                </a:solidFill>
                <a:latin typeface="楷体" panose="02010609060101010101" charset="-122"/>
                <a:ea typeface="楷体" panose="02010609060101010101" charset="-122"/>
                <a:cs typeface="楷体" panose="02010609060101010101" charset="-122"/>
                <a:sym typeface="+mn-ea"/>
              </a:rPr>
              <a:t>做革命的</a:t>
            </a:r>
            <a:r>
              <a:rPr lang="en-US" altLang="zh-CN" sz="2000" b="1" dirty="0" err="1">
                <a:solidFill>
                  <a:srgbClr val="002060"/>
                </a:solidFill>
                <a:latin typeface="楷体" panose="02010609060101010101" charset="-122"/>
                <a:ea typeface="楷体" panose="02010609060101010101" charset="-122"/>
                <a:cs typeface="楷体" panose="02010609060101010101" charset="-122"/>
                <a:sym typeface="+mn-ea"/>
              </a:rPr>
              <a:t>“苦行僧</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1927</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年</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7</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月</a:t>
            </a:r>
            <a:r>
              <a:rPr lang="en-US" altLang="zh-CN" sz="2000" b="1" dirty="0">
                <a:solidFill>
                  <a:srgbClr val="002060"/>
                </a:solidFill>
                <a:latin typeface="楷体" panose="02010609060101010101" charset="-122"/>
                <a:ea typeface="楷体" panose="02010609060101010101" charset="-122"/>
                <a:cs typeface="楷体" panose="02010609060101010101" charset="-122"/>
                <a:sym typeface="+mn-ea"/>
              </a:rPr>
              <a:t>4</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日深夜，国民党军警将</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一位</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年轻的革命者秘密押往上海龙华刑场。刽子手喝令他跪下，他大义凛然地说：“革命者光明磊落，视死如归，只有站着死，决不下跪。” 刽子手们一拥而上，把他按倒在地，以乱刀将其砍死，投入黄浦江中。这个壮烈牺牲的年轻革命者，就是</a:t>
            </a:r>
            <a:r>
              <a:rPr lang="zh-CN" altLang="zh-CN" sz="2000" b="1" dirty="0">
                <a:solidFill>
                  <a:srgbClr val="C00000"/>
                </a:solidFill>
                <a:latin typeface="楷体" panose="02010609060101010101" charset="-122"/>
                <a:ea typeface="楷体" panose="02010609060101010101" charset="-122"/>
                <a:cs typeface="楷体" panose="02010609060101010101" charset="-122"/>
                <a:sym typeface="+mn-ea"/>
              </a:rPr>
              <a:t>陈延年</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，是大名鼎鼎的中共第一任总书记陈独秀的</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长子。</a:t>
            </a:r>
            <a:endParaRPr lang="en-US" altLang="zh-CN" sz="2000" b="1" dirty="0">
              <a:solidFill>
                <a:srgbClr val="002060"/>
              </a:solidFill>
              <a:latin typeface="楷体" panose="02010609060101010101" charset="-122"/>
              <a:ea typeface="楷体" panose="02010609060101010101" charset="-122"/>
              <a:cs typeface="楷体" panose="02010609060101010101" charset="-122"/>
            </a:endParaRPr>
          </a:p>
          <a:p>
            <a:pPr marL="0" lvl="0" indent="0">
              <a:lnSpc>
                <a:spcPct val="120000"/>
              </a:lnSpc>
              <a:spcAft>
                <a:spcPts val="0"/>
              </a:spcAft>
              <a:buNone/>
            </a:pP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中国共产党的初心使命：为人民谋幸福，为民族谋复兴。</a:t>
            </a:r>
            <a:endParaRPr lang="zh-CN" altLang="zh-CN" sz="2000" b="1" dirty="0" smtClean="0">
              <a:solidFill>
                <a:srgbClr val="C0000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1922780" y="1760220"/>
            <a:ext cx="8064500" cy="191833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indent="0">
              <a:lnSpc>
                <a:spcPct val="150000"/>
              </a:lnSpc>
              <a:buNone/>
            </a:pPr>
            <a:r>
              <a:rPr lang="zh-CN" altLang="en-US" sz="2400" b="1" dirty="0" smtClean="0">
                <a:solidFill>
                  <a:srgbClr val="002060"/>
                </a:solidFill>
                <a:latin typeface="楷体" panose="02010609060101010101" charset="-122"/>
                <a:ea typeface="楷体" panose="02010609060101010101" charset="-122"/>
                <a:sym typeface="+mn-ea"/>
              </a:rPr>
              <a:t>第一，有代表先进生产力的工人阶级作为</a:t>
            </a:r>
            <a:r>
              <a:rPr lang="zh-CN" altLang="en-US" sz="2400" b="1" dirty="0" smtClean="0">
                <a:solidFill>
                  <a:srgbClr val="C00000"/>
                </a:solidFill>
                <a:latin typeface="楷体" panose="02010609060101010101" charset="-122"/>
                <a:ea typeface="楷体" panose="02010609060101010101" charset="-122"/>
                <a:sym typeface="+mn-ea"/>
              </a:rPr>
              <a:t>深厚的阶级基础。</a:t>
            </a:r>
            <a:endParaRPr lang="en-US" altLang="zh-CN" sz="2400" b="1" dirty="0" smtClean="0">
              <a:solidFill>
                <a:srgbClr val="C00000"/>
              </a:solidFill>
              <a:latin typeface="楷体" panose="02010609060101010101" charset="-122"/>
              <a:ea typeface="楷体" panose="02010609060101010101" charset="-122"/>
            </a:endParaRPr>
          </a:p>
          <a:p>
            <a:pPr marL="0" indent="0">
              <a:lnSpc>
                <a:spcPct val="150000"/>
              </a:lnSpc>
              <a:buNone/>
            </a:pPr>
            <a:r>
              <a:rPr lang="zh-CN" altLang="en-US" sz="2400" b="1" dirty="0" smtClean="0">
                <a:solidFill>
                  <a:srgbClr val="002060"/>
                </a:solidFill>
                <a:latin typeface="楷体" panose="02010609060101010101" charset="-122"/>
                <a:ea typeface="楷体" panose="02010609060101010101" charset="-122"/>
                <a:sym typeface="+mn-ea"/>
              </a:rPr>
              <a:t>第二，有代表先进理论的马克思主义作为</a:t>
            </a:r>
            <a:r>
              <a:rPr lang="zh-CN" altLang="en-US" sz="2400" b="1" dirty="0" smtClean="0">
                <a:solidFill>
                  <a:srgbClr val="C00000"/>
                </a:solidFill>
                <a:latin typeface="楷体" panose="02010609060101010101" charset="-122"/>
                <a:ea typeface="楷体" panose="02010609060101010101" charset="-122"/>
                <a:sym typeface="+mn-ea"/>
              </a:rPr>
              <a:t>科学的理论指导。</a:t>
            </a:r>
            <a:endParaRPr lang="en-US" altLang="zh-CN" sz="2400" b="1" dirty="0" smtClean="0">
              <a:solidFill>
                <a:srgbClr val="C00000"/>
              </a:solidFill>
              <a:latin typeface="楷体" panose="02010609060101010101" charset="-122"/>
              <a:ea typeface="楷体" panose="02010609060101010101" charset="-122"/>
            </a:endParaRPr>
          </a:p>
          <a:p>
            <a:pPr marL="0" indent="0">
              <a:lnSpc>
                <a:spcPct val="150000"/>
              </a:lnSpc>
              <a:buNone/>
            </a:pPr>
            <a:r>
              <a:rPr lang="zh-CN" altLang="en-US" sz="2400" b="1" dirty="0" smtClean="0">
                <a:solidFill>
                  <a:srgbClr val="002060"/>
                </a:solidFill>
                <a:latin typeface="楷体" panose="02010609060101010101" charset="-122"/>
                <a:ea typeface="楷体" panose="02010609060101010101" charset="-122"/>
                <a:sym typeface="+mn-ea"/>
              </a:rPr>
              <a:t>第三，有深刻体现</a:t>
            </a:r>
            <a:r>
              <a:rPr lang="zh-CN" altLang="en-US" sz="2400" b="1" dirty="0" smtClean="0">
                <a:solidFill>
                  <a:srgbClr val="002060"/>
                </a:solidFill>
                <a:latin typeface="楷体" panose="02010609060101010101" charset="-122"/>
                <a:ea typeface="楷体" panose="02010609060101010101" charset="-122"/>
                <a:sym typeface="+mn-ea"/>
              </a:rPr>
              <a:t>着</a:t>
            </a:r>
            <a:r>
              <a:rPr lang="zh-CN" altLang="en-US" sz="2400" b="1" dirty="0" smtClean="0">
                <a:solidFill>
                  <a:srgbClr val="002060"/>
                </a:solidFill>
                <a:latin typeface="楷体" panose="02010609060101010101" charset="-122"/>
                <a:ea typeface="楷体" panose="02010609060101010101" charset="-122"/>
                <a:sym typeface="+mn-ea"/>
              </a:rPr>
              <a:t>伟大建党精神的</a:t>
            </a:r>
            <a:r>
              <a:rPr lang="zh-CN" altLang="en-US" sz="2400" b="1" dirty="0" smtClean="0">
                <a:solidFill>
                  <a:srgbClr val="C00000"/>
                </a:solidFill>
                <a:latin typeface="楷体" panose="02010609060101010101" charset="-122"/>
                <a:ea typeface="楷体" panose="02010609060101010101" charset="-122"/>
                <a:sym typeface="+mn-ea"/>
              </a:rPr>
              <a:t>红船精神的思想引领。</a:t>
            </a:r>
            <a:endParaRPr lang="en-US" altLang="zh-CN" sz="2400" b="1" dirty="0" smtClean="0">
              <a:solidFill>
                <a:srgbClr val="C00000"/>
              </a:solidFill>
              <a:latin typeface="楷体" panose="02010609060101010101" charset="-122"/>
              <a:ea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105" name="图片 104"/>
          <p:cNvPicPr/>
          <p:nvPr/>
        </p:nvPicPr>
        <p:blipFill>
          <a:blip r:embed="rId1">
            <a:clrChange>
              <a:clrFrom>
                <a:srgbClr val="FFFFF3">
                  <a:alpha val="100000"/>
                </a:srgbClr>
              </a:clrFrom>
              <a:clrTo>
                <a:srgbClr val="FFFFF3">
                  <a:alpha val="100000"/>
                  <a:alpha val="0"/>
                </a:srgbClr>
              </a:clrTo>
            </a:clrChange>
          </a:blip>
          <a:srcRect b="4768"/>
          <a:stretch>
            <a:fillRect/>
          </a:stretch>
        </p:blipFill>
        <p:spPr>
          <a:xfrm>
            <a:off x="4536440" y="3588385"/>
            <a:ext cx="3072130" cy="2708910"/>
          </a:xfrm>
          <a:prstGeom prst="rect">
            <a:avLst/>
          </a:prstGeom>
          <a:noFill/>
          <a:ln w="9525">
            <a:noFill/>
          </a:ln>
        </p:spPr>
      </p:pic>
      <p:pic>
        <p:nvPicPr>
          <p:cNvPr id="106" name="图片 105"/>
          <p:cNvPicPr/>
          <p:nvPr/>
        </p:nvPicPr>
        <p:blipFill>
          <a:blip r:embed="rId2">
            <a:clrChange>
              <a:clrFrom>
                <a:srgbClr val="F5F5F5">
                  <a:alpha val="100000"/>
                </a:srgbClr>
              </a:clrFrom>
              <a:clrTo>
                <a:srgbClr val="F5F5F5">
                  <a:alpha val="100000"/>
                  <a:alpha val="0"/>
                </a:srgbClr>
              </a:clrTo>
            </a:clrChange>
            <a:lum contrast="-36000"/>
          </a:blip>
          <a:srcRect t="24704"/>
          <a:stretch>
            <a:fillRect/>
          </a:stretch>
        </p:blipFill>
        <p:spPr>
          <a:xfrm>
            <a:off x="501650" y="3808095"/>
            <a:ext cx="3094355" cy="2463165"/>
          </a:xfrm>
          <a:prstGeom prst="rect">
            <a:avLst/>
          </a:prstGeom>
          <a:noFill/>
          <a:ln w="9525">
            <a:noFill/>
          </a:ln>
        </p:spPr>
      </p:pic>
      <p:pic>
        <p:nvPicPr>
          <p:cNvPr id="107" name="图片 106"/>
          <p:cNvPicPr/>
          <p:nvPr/>
        </p:nvPicPr>
        <p:blipFill>
          <a:blip r:embed="rId3">
            <a:clrChange>
              <a:clrFrom>
                <a:srgbClr val="FAFAFA">
                  <a:alpha val="100000"/>
                </a:srgbClr>
              </a:clrFrom>
              <a:clrTo>
                <a:srgbClr val="FAFAFA">
                  <a:alpha val="100000"/>
                  <a:alpha val="0"/>
                </a:srgbClr>
              </a:clrTo>
            </a:clrChange>
          </a:blip>
          <a:srcRect l="10646" b="11389"/>
          <a:stretch>
            <a:fillRect/>
          </a:stretch>
        </p:blipFill>
        <p:spPr>
          <a:xfrm>
            <a:off x="8481695" y="3861435"/>
            <a:ext cx="3309620" cy="2409825"/>
          </a:xfrm>
          <a:prstGeom prst="rect">
            <a:avLst/>
          </a:prstGeom>
          <a:noFill/>
          <a:ln w="9525">
            <a:noFill/>
          </a:ln>
        </p:spPr>
      </p:pic>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4" name="文本框 3"/>
          <p:cNvSpPr txBox="1"/>
          <p:nvPr/>
        </p:nvSpPr>
        <p:spPr>
          <a:xfrm>
            <a:off x="808990" y="1116965"/>
            <a:ext cx="10292080" cy="460375"/>
          </a:xfrm>
          <a:prstGeom prst="rect">
            <a:avLst/>
          </a:prstGeom>
          <a:noFill/>
        </p:spPr>
        <p:txBody>
          <a:bodyPr wrap="square" rtlCol="0" anchor="t">
            <a:spAutoFit/>
          </a:bodyPr>
          <a:p>
            <a:r>
              <a:rPr lang="zh-CN" altLang="en-US" sz="2400" b="1" dirty="0">
                <a:solidFill>
                  <a:srgbClr val="C00000"/>
                </a:solidFill>
                <a:latin typeface="楷体" panose="02010609060101010101" charset="-122"/>
                <a:ea typeface="楷体" panose="02010609060101010101" charset="-122"/>
                <a:sym typeface="+mn-ea"/>
              </a:rPr>
              <a:t>从历史源起出发探索中国共产党为什么能成功推进中国社会百年来的发展？</a:t>
            </a:r>
            <a:endParaRPr lang="zh-CN" altLang="en-US" sz="2400" b="1" dirty="0">
              <a:solidFill>
                <a:srgbClr val="C00000"/>
              </a:solidFill>
              <a:latin typeface="楷体" panose="02010609060101010101" charset="-122"/>
              <a:ea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6352722" y="-1568904"/>
            <a:ext cx="2292351" cy="9417959"/>
          </a:xfrm>
          <a:prstGeom prst="trapezoid">
            <a:avLst>
              <a:gd name="adj" fmla="val 1693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a:defRPr/>
            </a:pPr>
            <a:endParaRPr lang="zh-CN" altLang="en-US" sz="2400">
              <a:solidFill>
                <a:schemeClr val="accent5">
                  <a:lumMod val="75000"/>
                </a:schemeClr>
              </a:solidFill>
            </a:endParaRPr>
          </a:p>
        </p:txBody>
      </p:sp>
      <p:sp>
        <p:nvSpPr>
          <p:cNvPr id="37" name="梯形 36"/>
          <p:cNvSpPr/>
          <p:nvPr/>
        </p:nvSpPr>
        <p:spPr>
          <a:xfrm rot="5400000">
            <a:off x="330715" y="1853688"/>
            <a:ext cx="2346325" cy="2572777"/>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a:defRPr/>
            </a:pPr>
            <a:endParaRPr lang="zh-CN" altLang="en-US" sz="2400">
              <a:solidFill>
                <a:prstClr val="white"/>
              </a:solidFill>
            </a:endParaRPr>
          </a:p>
        </p:txBody>
      </p:sp>
      <p:sp>
        <p:nvSpPr>
          <p:cNvPr id="29" name="矩形 28"/>
          <p:cNvSpPr>
            <a:spLocks noChangeArrowheads="1"/>
          </p:cNvSpPr>
          <p:nvPr/>
        </p:nvSpPr>
        <p:spPr bwMode="auto">
          <a:xfrm>
            <a:off x="2908253" y="2917667"/>
            <a:ext cx="941796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5930">
              <a:defRPr>
                <a:solidFill>
                  <a:schemeClr val="tx1"/>
                </a:solidFill>
                <a:latin typeface="Calibri" panose="020F0502020204030204" charset="0"/>
                <a:ea typeface="宋体" panose="02010600030101010101" pitchFamily="2" charset="-122"/>
              </a:defRPr>
            </a:lvl1pPr>
            <a:lvl2pPr marL="742950" indent="-285750" defTabSz="455930">
              <a:defRPr>
                <a:solidFill>
                  <a:schemeClr val="tx1"/>
                </a:solidFill>
                <a:latin typeface="Calibri" panose="020F0502020204030204" charset="0"/>
                <a:ea typeface="宋体" panose="02010600030101010101" pitchFamily="2" charset="-122"/>
              </a:defRPr>
            </a:lvl2pPr>
            <a:lvl3pPr marL="1143000" indent="-228600" defTabSz="455930">
              <a:defRPr>
                <a:solidFill>
                  <a:schemeClr val="tx1"/>
                </a:solidFill>
                <a:latin typeface="Calibri" panose="020F0502020204030204" charset="0"/>
                <a:ea typeface="宋体" panose="02010600030101010101" pitchFamily="2" charset="-122"/>
              </a:defRPr>
            </a:lvl3pPr>
            <a:lvl4pPr marL="1600200" indent="-228600" defTabSz="455930">
              <a:defRPr>
                <a:solidFill>
                  <a:schemeClr val="tx1"/>
                </a:solidFill>
                <a:latin typeface="Calibri" panose="020F0502020204030204" charset="0"/>
                <a:ea typeface="宋体" panose="02010600030101010101" pitchFamily="2" charset="-122"/>
              </a:defRPr>
            </a:lvl4pPr>
            <a:lvl5pPr marL="2057400" indent="-228600" defTabSz="455930">
              <a:defRPr>
                <a:solidFill>
                  <a:schemeClr val="tx1"/>
                </a:solidFill>
                <a:latin typeface="Calibri" panose="020F0502020204030204" charset="0"/>
                <a:ea typeface="宋体" panose="02010600030101010101" pitchFamily="2" charset="-122"/>
              </a:defRPr>
            </a:lvl5pPr>
            <a:lvl6pPr marL="25146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3200" b="1" dirty="0">
                <a:solidFill>
                  <a:schemeClr val="bg1"/>
                </a:solidFill>
                <a:latin typeface="华文中宋" panose="02010600040101010101" pitchFamily="2" charset="-122"/>
                <a:ea typeface="华文中宋" panose="02010600040101010101" pitchFamily="2" charset="-122"/>
                <a:sym typeface="+mn-ea"/>
              </a:rPr>
              <a:t>从历史成就看中国共产党百年来的发展</a:t>
            </a:r>
            <a:endParaRPr lang="zh-CN" altLang="en-US" sz="3200" b="1" dirty="0">
              <a:solidFill>
                <a:schemeClr val="bg1"/>
              </a:solidFill>
              <a:latin typeface="华文中宋" panose="02010600040101010101" pitchFamily="2" charset="-122"/>
              <a:ea typeface="华文中宋" panose="02010600040101010101" pitchFamily="2" charset="-122"/>
            </a:endParaRPr>
          </a:p>
          <a:p>
            <a:pPr eaLnBrk="1" hangingPunct="1"/>
            <a:endParaRPr lang="zh-CN" altLang="en-US" sz="3200" b="1" dirty="0">
              <a:solidFill>
                <a:schemeClr val="bg1"/>
              </a:solidFill>
              <a:latin typeface="华文中宋" panose="02010600040101010101" pitchFamily="2" charset="-122"/>
              <a:ea typeface="华文中宋" panose="02010600040101010101" pitchFamily="2" charset="-122"/>
            </a:endParaRPr>
          </a:p>
          <a:p>
            <a:pPr eaLnBrk="1" hangingPunct="1"/>
            <a:endParaRPr lang="zh-CN" altLang="en-US" sz="3200"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6"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b="22513"/>
          <a:stretch>
            <a:fillRect/>
          </a:stretch>
        </p:blipFill>
        <p:spPr bwMode="auto">
          <a:xfrm>
            <a:off x="2856230" y="5556885"/>
            <a:ext cx="6480810"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803275" y="972185"/>
            <a:ext cx="10464800" cy="4912995"/>
          </a:xfrm>
          <a:prstGeom prst="rect">
            <a:avLst/>
          </a:prstGeom>
          <a:noFill/>
        </p:spPr>
        <p:txBody>
          <a:bodyPr wrap="square" rtlCol="0" anchor="t">
            <a:spAutoFit/>
          </a:bodyPr>
          <a:p>
            <a:pPr>
              <a:lnSpc>
                <a:spcPct val="140000"/>
              </a:lnSpc>
              <a:spcBef>
                <a:spcPts val="0"/>
              </a:spcBef>
              <a:spcAft>
                <a:spcPts val="0"/>
              </a:spcAft>
            </a:pPr>
            <a:r>
              <a:rPr lang="en-US" altLang="zh-CN" sz="2800" b="1" dirty="0" smtClean="0">
                <a:latin typeface="楷体" panose="02010609060101010101" charset="-122"/>
                <a:ea typeface="楷体" panose="02010609060101010101" charset="-122"/>
                <a:sym typeface="+mn-ea"/>
              </a:rPr>
              <a:t>    </a:t>
            </a:r>
            <a:r>
              <a:rPr lang="zh-CN" altLang="en-US" sz="2800" b="1" dirty="0" smtClean="0">
                <a:solidFill>
                  <a:srgbClr val="C00000"/>
                </a:solidFill>
                <a:latin typeface="楷体" panose="02010609060101010101" charset="-122"/>
                <a:ea typeface="楷体" panose="02010609060101010101" charset="-122"/>
                <a:sym typeface="+mn-ea"/>
              </a:rPr>
              <a:t>从历史成就出发</a:t>
            </a:r>
            <a:r>
              <a:rPr lang="zh-CN" altLang="en-US" sz="2800" b="1" dirty="0">
                <a:solidFill>
                  <a:srgbClr val="C00000"/>
                </a:solidFill>
                <a:latin typeface="楷体" panose="02010609060101010101" charset="-122"/>
                <a:ea typeface="楷体" panose="02010609060101010101" charset="-122"/>
                <a:sym typeface="+mn-ea"/>
              </a:rPr>
              <a:t>探索中国共产党为什么能成功推进中国社会百年来的发展？</a:t>
            </a:r>
            <a:r>
              <a:rPr lang="en-US" altLang="zh-CN" sz="2400" b="1" dirty="0">
                <a:latin typeface="楷体" panose="02010609060101010101" charset="-122"/>
                <a:ea typeface="楷体" panose="02010609060101010101" charset="-122"/>
                <a:sym typeface="+mn-ea"/>
              </a:rPr>
              <a:t> </a:t>
            </a:r>
            <a:r>
              <a:rPr lang="en-US" altLang="zh-CN" sz="2800" b="1" dirty="0">
                <a:solidFill>
                  <a:schemeClr val="tx1"/>
                </a:solidFill>
                <a:latin typeface="楷体" panose="02010609060101010101" charset="-122"/>
                <a:ea typeface="楷体" panose="02010609060101010101" charset="-122"/>
                <a:sym typeface="+mn-ea"/>
              </a:rPr>
              <a:t>   </a:t>
            </a:r>
            <a:endParaRPr lang="en-US" altLang="zh-CN" sz="2800" b="1" dirty="0">
              <a:solidFill>
                <a:schemeClr val="tx1"/>
              </a:solidFill>
              <a:latin typeface="楷体" panose="02010609060101010101" charset="-122"/>
              <a:ea typeface="楷体" panose="02010609060101010101" charset="-122"/>
              <a:sym typeface="+mn-ea"/>
            </a:endParaRPr>
          </a:p>
          <a:p>
            <a:pPr>
              <a:lnSpc>
                <a:spcPct val="140000"/>
              </a:lnSpc>
              <a:spcBef>
                <a:spcPts val="0"/>
              </a:spcBef>
              <a:spcAft>
                <a:spcPts val="0"/>
              </a:spcAft>
            </a:pPr>
            <a:r>
              <a:rPr lang="en-US" altLang="zh-CN" sz="2800" b="1" dirty="0">
                <a:solidFill>
                  <a:schemeClr val="tx1"/>
                </a:solidFill>
                <a:latin typeface="楷体" panose="02010609060101010101" charset="-122"/>
                <a:ea typeface="楷体" panose="02010609060101010101" charset="-122"/>
                <a:sym typeface="+mn-ea"/>
              </a:rPr>
              <a:t>    </a:t>
            </a:r>
            <a:r>
              <a:rPr lang="zh-CN" altLang="en-US" sz="2800" b="1" dirty="0">
                <a:solidFill>
                  <a:schemeClr val="tx1"/>
                </a:solidFill>
                <a:latin typeface="楷体" panose="02010609060101010101" charset="-122"/>
                <a:ea typeface="楷体" panose="02010609060101010101" charset="-122"/>
                <a:sym typeface="+mn-ea"/>
              </a:rPr>
              <a:t>（一）五个阶段探索开辟了中国特色社会主义的正确</a:t>
            </a:r>
            <a:r>
              <a:rPr lang="zh-CN" altLang="en-US" sz="2800" b="1" dirty="0" smtClean="0">
                <a:solidFill>
                  <a:schemeClr val="tx1"/>
                </a:solidFill>
                <a:latin typeface="楷体" panose="02010609060101010101" charset="-122"/>
                <a:ea typeface="楷体" panose="02010609060101010101" charset="-122"/>
                <a:sym typeface="+mn-ea"/>
              </a:rPr>
              <a:t>道路</a:t>
            </a:r>
            <a:endParaRPr lang="en-US" altLang="zh-CN" sz="2800" b="1" dirty="0" smtClean="0">
              <a:solidFill>
                <a:schemeClr val="tx1"/>
              </a:solidFill>
              <a:latin typeface="楷体" panose="02010609060101010101" charset="-122"/>
              <a:ea typeface="楷体" panose="02010609060101010101" charset="-122"/>
            </a:endParaRPr>
          </a:p>
          <a:p>
            <a:pPr>
              <a:lnSpc>
                <a:spcPct val="140000"/>
              </a:lnSpc>
              <a:spcBef>
                <a:spcPts val="0"/>
              </a:spcBef>
              <a:spcAft>
                <a:spcPts val="0"/>
              </a:spcAft>
            </a:pPr>
            <a:r>
              <a:rPr lang="en-US" altLang="zh-CN" sz="2800" b="1" dirty="0">
                <a:solidFill>
                  <a:schemeClr val="tx1"/>
                </a:solidFill>
                <a:latin typeface="楷体" panose="02010609060101010101" charset="-122"/>
                <a:ea typeface="楷体" panose="02010609060101010101" charset="-122"/>
                <a:sym typeface="+mn-ea"/>
              </a:rPr>
              <a:t>    </a:t>
            </a:r>
            <a:r>
              <a:rPr lang="zh-CN" altLang="en-US" sz="2800" b="1" dirty="0">
                <a:solidFill>
                  <a:schemeClr val="tx1"/>
                </a:solidFill>
                <a:latin typeface="楷体" panose="02010609060101010101" charset="-122"/>
                <a:ea typeface="楷体" panose="02010609060101010101" charset="-122"/>
                <a:sym typeface="+mn-ea"/>
              </a:rPr>
              <a:t>（二）五</a:t>
            </a:r>
            <a:r>
              <a:rPr lang="zh-CN" altLang="en-US" sz="2800" b="1" dirty="0" smtClean="0">
                <a:solidFill>
                  <a:schemeClr val="tx1"/>
                </a:solidFill>
                <a:latin typeface="楷体" panose="02010609060101010101" charset="-122"/>
                <a:ea typeface="楷体" panose="02010609060101010101" charset="-122"/>
                <a:sym typeface="+mn-ea"/>
              </a:rPr>
              <a:t>大课题</a:t>
            </a:r>
            <a:r>
              <a:rPr lang="zh-CN" altLang="en-US" sz="2800" b="1" dirty="0">
                <a:solidFill>
                  <a:schemeClr val="tx1"/>
                </a:solidFill>
                <a:latin typeface="楷体" panose="02010609060101010101" charset="-122"/>
                <a:ea typeface="楷体" panose="02010609060101010101" charset="-122"/>
                <a:sym typeface="+mn-ea"/>
              </a:rPr>
              <a:t>回答实现了马克思主义中国化</a:t>
            </a:r>
            <a:r>
              <a:rPr lang="zh-CN" altLang="en-US" sz="2800" b="1" dirty="0" smtClean="0">
                <a:solidFill>
                  <a:schemeClr val="tx1"/>
                </a:solidFill>
                <a:latin typeface="楷体" panose="02010609060101010101" charset="-122"/>
                <a:ea typeface="楷体" panose="02010609060101010101" charset="-122"/>
                <a:sym typeface="+mn-ea"/>
              </a:rPr>
              <a:t>的理论创新</a:t>
            </a:r>
            <a:endParaRPr lang="en-US" altLang="zh-CN" sz="2800" b="1" dirty="0" smtClean="0">
              <a:solidFill>
                <a:schemeClr val="tx1"/>
              </a:solidFill>
              <a:latin typeface="楷体" panose="02010609060101010101" charset="-122"/>
              <a:ea typeface="楷体" panose="02010609060101010101" charset="-122"/>
            </a:endParaRPr>
          </a:p>
          <a:p>
            <a:pPr>
              <a:lnSpc>
                <a:spcPct val="140000"/>
              </a:lnSpc>
              <a:spcBef>
                <a:spcPts val="0"/>
              </a:spcBef>
              <a:spcAft>
                <a:spcPts val="0"/>
              </a:spcAft>
            </a:pPr>
            <a:r>
              <a:rPr lang="en-US" altLang="zh-CN" sz="2800" b="1" dirty="0">
                <a:solidFill>
                  <a:schemeClr val="tx1"/>
                </a:solidFill>
                <a:latin typeface="楷体" panose="02010609060101010101" charset="-122"/>
                <a:ea typeface="楷体" panose="02010609060101010101" charset="-122"/>
                <a:sym typeface="+mn-ea"/>
              </a:rPr>
              <a:t>    </a:t>
            </a:r>
            <a:r>
              <a:rPr lang="zh-CN" altLang="en-US" sz="2800" b="1" dirty="0">
                <a:solidFill>
                  <a:schemeClr val="tx1"/>
                </a:solidFill>
                <a:latin typeface="楷体" panose="02010609060101010101" charset="-122"/>
                <a:ea typeface="楷体" panose="02010609060101010101" charset="-122"/>
                <a:sym typeface="+mn-ea"/>
              </a:rPr>
              <a:t>（三）四个阶段发展奠定了中国特色</a:t>
            </a:r>
            <a:r>
              <a:rPr lang="zh-CN" altLang="en-US" sz="2800" b="1" dirty="0" smtClean="0">
                <a:solidFill>
                  <a:schemeClr val="tx1"/>
                </a:solidFill>
                <a:latin typeface="楷体" panose="02010609060101010101" charset="-122"/>
                <a:ea typeface="楷体" panose="02010609060101010101" charset="-122"/>
                <a:sym typeface="+mn-ea"/>
              </a:rPr>
              <a:t>社会主义的民主政治</a:t>
            </a:r>
            <a:endParaRPr lang="en-US" altLang="zh-CN" sz="2800" b="1" dirty="0" smtClean="0">
              <a:solidFill>
                <a:schemeClr val="tx1"/>
              </a:solidFill>
              <a:latin typeface="楷体" panose="02010609060101010101" charset="-122"/>
              <a:ea typeface="楷体" panose="02010609060101010101" charset="-122"/>
            </a:endParaRPr>
          </a:p>
          <a:p>
            <a:pPr>
              <a:lnSpc>
                <a:spcPct val="140000"/>
              </a:lnSpc>
              <a:spcBef>
                <a:spcPts val="0"/>
              </a:spcBef>
              <a:spcAft>
                <a:spcPts val="0"/>
              </a:spcAft>
            </a:pPr>
            <a:r>
              <a:rPr lang="en-US" altLang="zh-CN" sz="2800" b="1" dirty="0">
                <a:solidFill>
                  <a:schemeClr val="tx1"/>
                </a:solidFill>
                <a:latin typeface="楷体" panose="02010609060101010101" charset="-122"/>
                <a:ea typeface="楷体" panose="02010609060101010101" charset="-122"/>
                <a:sym typeface="+mn-ea"/>
              </a:rPr>
              <a:t>    </a:t>
            </a:r>
            <a:r>
              <a:rPr lang="zh-CN" altLang="en-US" sz="2800" b="1" dirty="0">
                <a:solidFill>
                  <a:schemeClr val="tx1"/>
                </a:solidFill>
                <a:latin typeface="楷体" panose="02010609060101010101" charset="-122"/>
                <a:ea typeface="楷体" panose="02010609060101010101" charset="-122"/>
                <a:sym typeface="+mn-ea"/>
              </a:rPr>
              <a:t>（四）四次</a:t>
            </a:r>
            <a:r>
              <a:rPr lang="zh-CN" altLang="en-US" sz="2800" b="1" dirty="0" smtClean="0">
                <a:solidFill>
                  <a:schemeClr val="tx1"/>
                </a:solidFill>
                <a:latin typeface="楷体" panose="02010609060101010101" charset="-122"/>
                <a:ea typeface="楷体" panose="02010609060101010101" charset="-122"/>
                <a:sym typeface="+mn-ea"/>
              </a:rPr>
              <a:t>历史性转变</a:t>
            </a:r>
            <a:r>
              <a:rPr lang="zh-CN" altLang="en-US" sz="2800" b="1" dirty="0">
                <a:solidFill>
                  <a:schemeClr val="tx1"/>
                </a:solidFill>
                <a:latin typeface="楷体" panose="02010609060101010101" charset="-122"/>
                <a:ea typeface="楷体" panose="02010609060101010101" charset="-122"/>
                <a:sym typeface="+mn-ea"/>
              </a:rPr>
              <a:t>推进了中国社会现代化的重要</a:t>
            </a:r>
            <a:r>
              <a:rPr lang="zh-CN" altLang="en-US" sz="2800" b="1" dirty="0" smtClean="0">
                <a:solidFill>
                  <a:schemeClr val="tx1"/>
                </a:solidFill>
                <a:latin typeface="楷体" panose="02010609060101010101" charset="-122"/>
                <a:ea typeface="楷体" panose="02010609060101010101" charset="-122"/>
                <a:sym typeface="+mn-ea"/>
              </a:rPr>
              <a:t>变革</a:t>
            </a:r>
            <a:endParaRPr lang="zh-CN" altLang="en-US" sz="2800" b="1" dirty="0" smtClean="0">
              <a:solidFill>
                <a:schemeClr val="tx1"/>
              </a:solidFill>
              <a:latin typeface="楷体" panose="02010609060101010101" charset="-122"/>
              <a:ea typeface="楷体" panose="02010609060101010101" charset="-122"/>
            </a:endParaRPr>
          </a:p>
          <a:p>
            <a:pPr>
              <a:lnSpc>
                <a:spcPct val="140000"/>
              </a:lnSpc>
              <a:spcBef>
                <a:spcPts val="0"/>
              </a:spcBef>
              <a:spcAft>
                <a:spcPts val="0"/>
              </a:spcAft>
            </a:pPr>
            <a:r>
              <a:rPr lang="en-US" altLang="zh-CN" sz="2800" b="1" dirty="0" smtClean="0">
                <a:solidFill>
                  <a:schemeClr val="tx1"/>
                </a:solidFill>
                <a:latin typeface="楷体" panose="02010609060101010101" charset="-122"/>
                <a:ea typeface="楷体" panose="02010609060101010101" charset="-122"/>
                <a:sym typeface="+mn-ea"/>
              </a:rPr>
              <a:t>    </a:t>
            </a:r>
            <a:r>
              <a:rPr lang="zh-CN" altLang="en-US" sz="2800" b="1" dirty="0" smtClean="0">
                <a:solidFill>
                  <a:schemeClr val="tx1"/>
                </a:solidFill>
                <a:latin typeface="楷体" panose="02010609060101010101" charset="-122"/>
                <a:ea typeface="楷体" panose="02010609060101010101" charset="-122"/>
                <a:sym typeface="+mn-ea"/>
              </a:rPr>
              <a:t>（五）五次主要矛盾正确判断确立了中国发展的正确任务</a:t>
            </a:r>
            <a:endParaRPr lang="zh-CN" altLang="en-US" sz="2800" b="1" dirty="0" smtClean="0">
              <a:solidFill>
                <a:schemeClr val="tx1"/>
              </a:solidFill>
              <a:latin typeface="楷体" panose="02010609060101010101" charset="-122"/>
              <a:ea typeface="楷体" panose="02010609060101010101" charset="-122"/>
            </a:endParaRPr>
          </a:p>
          <a:p>
            <a:pPr>
              <a:lnSpc>
                <a:spcPct val="140000"/>
              </a:lnSpc>
              <a:spcBef>
                <a:spcPts val="0"/>
              </a:spcBef>
              <a:spcAft>
                <a:spcPts val="0"/>
              </a:spcAft>
            </a:pPr>
            <a:r>
              <a:rPr lang="en-US" altLang="zh-CN" sz="2800" b="1" dirty="0" smtClean="0">
                <a:solidFill>
                  <a:schemeClr val="tx1"/>
                </a:solidFill>
                <a:latin typeface="楷体" panose="02010609060101010101" charset="-122"/>
                <a:ea typeface="楷体" panose="02010609060101010101" charset="-122"/>
                <a:sym typeface="+mn-ea"/>
              </a:rPr>
              <a:t>    </a:t>
            </a:r>
            <a:r>
              <a:rPr lang="zh-CN" altLang="en-US" sz="2800" b="1" dirty="0" smtClean="0">
                <a:solidFill>
                  <a:schemeClr val="tx1"/>
                </a:solidFill>
                <a:latin typeface="楷体" panose="02010609060101010101" charset="-122"/>
                <a:ea typeface="楷体" panose="02010609060101010101" charset="-122"/>
                <a:sym typeface="+mn-ea"/>
              </a:rPr>
              <a:t>（六）六次思想观念更新推动了中国改革开放的历史进程</a:t>
            </a:r>
            <a:endParaRPr lang="zh-CN" altLang="en-US" sz="2800" b="1" dirty="0" smtClean="0">
              <a:solidFill>
                <a:schemeClr val="tx1"/>
              </a:solidFill>
              <a:latin typeface="楷体" panose="02010609060101010101" charset="-122"/>
              <a:ea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1270" y="843280"/>
            <a:ext cx="8512175" cy="576961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（一）</a:t>
            </a:r>
            <a:r>
              <a:rPr lang="zh-CN" altLang="en-US" b="1" dirty="0">
                <a:solidFill>
                  <a:srgbClr val="C00000"/>
                </a:solidFill>
                <a:latin typeface="楷体" panose="02010609060101010101" charset="-122"/>
                <a:ea typeface="楷体" panose="02010609060101010101" charset="-122"/>
                <a:sym typeface="+mn-ea"/>
              </a:rPr>
              <a:t>五个阶段探索开辟了中国特色社会主义的正确</a:t>
            </a:r>
            <a:r>
              <a:rPr lang="zh-CN" altLang="en-US" b="1" dirty="0" smtClean="0">
                <a:solidFill>
                  <a:srgbClr val="C00000"/>
                </a:solidFill>
                <a:latin typeface="楷体" panose="02010609060101010101" charset="-122"/>
                <a:ea typeface="楷体" panose="02010609060101010101" charset="-122"/>
                <a:sym typeface="+mn-ea"/>
              </a:rPr>
              <a:t>道路</a:t>
            </a:r>
            <a:endParaRPr lang="zh-CN" altLang="en-US" b="1" dirty="0" smtClean="0">
              <a:solidFill>
                <a:srgbClr val="C00000"/>
              </a:solidFill>
              <a:latin typeface="楷体" panose="02010609060101010101" charset="-122"/>
              <a:ea typeface="楷体" panose="02010609060101010101" charset="-122"/>
              <a:sym typeface="+mn-ea"/>
            </a:endParaRPr>
          </a:p>
          <a:p>
            <a:pPr algn="l">
              <a:lnSpc>
                <a:spcPct val="150000"/>
              </a:lnSpc>
            </a:pPr>
            <a:r>
              <a:rPr lang="zh-CN" altLang="en-US" b="1" dirty="0" smtClean="0">
                <a:solidFill>
                  <a:srgbClr val="C00000"/>
                </a:solidFill>
                <a:latin typeface="楷体" panose="02010609060101010101" charset="-122"/>
                <a:ea typeface="楷体" panose="02010609060101010101" charset="-122"/>
                <a:sym typeface="+mn-ea"/>
              </a:rPr>
              <a:t> </a:t>
            </a:r>
            <a:r>
              <a:rPr lang="en-US" altLang="zh-CN" b="1" dirty="0" smtClean="0">
                <a:solidFill>
                  <a:srgbClr val="C00000"/>
                </a:solidFill>
                <a:latin typeface="楷体" panose="02010609060101010101" charset="-122"/>
                <a:ea typeface="楷体" panose="02010609060101010101" charset="-122"/>
                <a:sym typeface="+mn-ea"/>
              </a:rPr>
              <a:t>    </a:t>
            </a:r>
            <a:r>
              <a:rPr lang="zh-CN" altLang="en-US" sz="2000" b="1" dirty="0">
                <a:solidFill>
                  <a:srgbClr val="C00000"/>
                </a:solidFill>
                <a:latin typeface="黑体" panose="02010609060101010101" charset="-122"/>
                <a:ea typeface="黑体" panose="02010609060101010101" charset="-122"/>
                <a:cs typeface="黑体" panose="02010609060101010101" charset="-122"/>
                <a:sym typeface="+mn-ea"/>
              </a:rPr>
              <a:t>近代以来中国社会发展走过的道路与实践的结果（辩证看待）</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黑体" panose="02010609060101010101" charset="-122"/>
                <a:ea typeface="黑体" panose="02010609060101010101" charset="-122"/>
                <a:cs typeface="黑体" panose="02010609060101010101" charset="-122"/>
                <a:sym typeface="+mn-ea"/>
              </a:rPr>
              <a:t>  1</a:t>
            </a:r>
            <a:r>
              <a:rPr lang="en-US" altLang="zh-CN" b="1" dirty="0">
                <a:latin typeface="黑体" panose="02010609060101010101" charset="-122"/>
                <a:ea typeface="黑体" panose="02010609060101010101" charset="-122"/>
                <a:cs typeface="黑体" panose="02010609060101010101" charset="-122"/>
                <a:sym typeface="+mn-ea"/>
              </a:rPr>
              <a:t>.</a:t>
            </a:r>
            <a:r>
              <a:rPr lang="zh-CN" altLang="en-US" b="1" dirty="0">
                <a:latin typeface="黑体" panose="02010609060101010101" charset="-122"/>
                <a:ea typeface="黑体" panose="02010609060101010101" charset="-122"/>
                <a:cs typeface="黑体" panose="02010609060101010101" charset="-122"/>
                <a:sym typeface="+mn-ea"/>
              </a:rPr>
              <a:t>走（照搬）</a:t>
            </a:r>
            <a:r>
              <a:rPr lang="zh-CN" altLang="en-US" b="1" dirty="0">
                <a:solidFill>
                  <a:srgbClr val="FF0000"/>
                </a:solidFill>
                <a:latin typeface="黑体" panose="02010609060101010101" charset="-122"/>
                <a:ea typeface="黑体" panose="02010609060101010101" charset="-122"/>
                <a:cs typeface="黑体" panose="02010609060101010101" charset="-122"/>
                <a:sym typeface="+mn-ea"/>
              </a:rPr>
              <a:t>英美道路</a:t>
            </a:r>
            <a:r>
              <a:rPr lang="zh-CN" altLang="en-US" b="1" dirty="0">
                <a:latin typeface="黑体" panose="02010609060101010101" charset="-122"/>
                <a:ea typeface="黑体" panose="02010609060101010101" charset="-122"/>
                <a:cs typeface="黑体" panose="02010609060101010101" charset="-122"/>
                <a:sym typeface="+mn-ea"/>
              </a:rPr>
              <a:t>与旧民主主义革命的</a:t>
            </a:r>
            <a:r>
              <a:rPr lang="zh-CN" alt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失败</a:t>
            </a:r>
            <a:r>
              <a:rPr lang="zh-CN" altLang="en-US" b="1" dirty="0">
                <a:solidFill>
                  <a:srgbClr val="C00000"/>
                </a:solidFill>
                <a:latin typeface="黑体" panose="02010609060101010101" charset="-122"/>
                <a:ea typeface="黑体" panose="02010609060101010101" charset="-122"/>
                <a:cs typeface="黑体" panose="02010609060101010101" charset="-122"/>
                <a:sym typeface="+mn-ea"/>
              </a:rPr>
              <a:t>（孙中山）</a:t>
            </a:r>
            <a:endParaRPr lang="zh-CN" altLang="en-US" b="1" dirty="0">
              <a:solidFill>
                <a:schemeClr val="tx1"/>
              </a:solidFill>
              <a:latin typeface="黑体" panose="02010609060101010101" charset="-122"/>
              <a:ea typeface="黑体" panose="02010609060101010101" charset="-122"/>
              <a:cs typeface="黑体" panose="02010609060101010101" charset="-122"/>
            </a:endParaRPr>
          </a:p>
          <a:p>
            <a:pPr algn="l">
              <a:lnSpc>
                <a:spcPct val="150000"/>
              </a:lnSpc>
              <a:buClrTx/>
              <a:buSzTx/>
              <a:buNone/>
            </a:pPr>
            <a:r>
              <a:rPr lang="en-US" altLang="zh-CN" sz="1600" b="1" dirty="0">
                <a:latin typeface="楷体" panose="02010609060101010101" charset="-122"/>
                <a:ea typeface="楷体" panose="02010609060101010101" charset="-122"/>
                <a:cs typeface="楷体" panose="02010609060101010101" charset="-122"/>
                <a:sym typeface="+mn-ea"/>
              </a:rPr>
              <a:t>         </a:t>
            </a:r>
            <a:r>
              <a:rPr lang="zh-CN" altLang="en-US" sz="1600" b="1" dirty="0">
                <a:latin typeface="楷体" panose="02010609060101010101" charset="-122"/>
                <a:ea typeface="楷体" panose="02010609060101010101" charset="-122"/>
                <a:cs typeface="楷体" panose="02010609060101010101" charset="-122"/>
                <a:sym typeface="+mn-ea"/>
              </a:rPr>
              <a:t>  太平天国后期重要文件《资政新篇》：英美式基督教国家的社会治理蓝图</a:t>
            </a:r>
            <a:endParaRPr lang="zh-CN" altLang="en-US" sz="1600" b="1" dirty="0">
              <a:latin typeface="楷体" panose="02010609060101010101" charset="-122"/>
              <a:ea typeface="楷体" panose="02010609060101010101" charset="-122"/>
              <a:cs typeface="楷体" panose="02010609060101010101" charset="-122"/>
              <a:sym typeface="+mn-ea"/>
            </a:endParaRPr>
          </a:p>
          <a:p>
            <a:pPr algn="l">
              <a:lnSpc>
                <a:spcPct val="150000"/>
              </a:lnSpc>
              <a:buClrTx/>
              <a:buSzTx/>
              <a:buNone/>
            </a:pPr>
            <a:r>
              <a:rPr lang="zh-CN" altLang="en-US" sz="1600" b="1" dirty="0">
                <a:latin typeface="楷体" panose="02010609060101010101" charset="-122"/>
                <a:ea typeface="楷体" panose="02010609060101010101" charset="-122"/>
                <a:cs typeface="楷体" panose="02010609060101010101" charset="-122"/>
                <a:sym typeface="+mn-ea"/>
              </a:rPr>
              <a:t>           洋务运动“中学为体，西学为用</a:t>
            </a:r>
            <a:r>
              <a:rPr lang="zh-CN" altLang="en-US" sz="1600" b="1" dirty="0">
                <a:latin typeface="楷体" panose="02010609060101010101" charset="-122"/>
                <a:ea typeface="楷体" panose="02010609060101010101" charset="-122"/>
                <a:cs typeface="楷体" panose="02010609060101010101" charset="-122"/>
                <a:sym typeface="+mn-ea"/>
              </a:rPr>
              <a:t>”的指导思想：学习西方先进科学技术</a:t>
            </a:r>
            <a:endParaRPr lang="zh-CN" altLang="en-US" sz="1600" b="1" dirty="0">
              <a:latin typeface="楷体" panose="02010609060101010101" charset="-122"/>
              <a:ea typeface="楷体" panose="02010609060101010101" charset="-122"/>
              <a:cs typeface="楷体" panose="02010609060101010101" charset="-122"/>
              <a:sym typeface="+mn-ea"/>
            </a:endParaRPr>
          </a:p>
          <a:p>
            <a:pPr algn="l">
              <a:lnSpc>
                <a:spcPct val="150000"/>
              </a:lnSpc>
              <a:buClrTx/>
              <a:buSzTx/>
              <a:buNone/>
            </a:pPr>
            <a:r>
              <a:rPr lang="zh-CN" altLang="en-US" sz="1600" b="1" dirty="0">
                <a:latin typeface="楷体" panose="02010609060101010101" charset="-122"/>
                <a:ea typeface="楷体" panose="02010609060101010101" charset="-122"/>
                <a:cs typeface="楷体" panose="02010609060101010101" charset="-122"/>
                <a:sym typeface="+mn-ea"/>
              </a:rPr>
              <a:t>           戊戌变法《应诏统筹全局折》：学习西方政治制度和科学技术</a:t>
            </a:r>
            <a:endParaRPr lang="zh-CN" altLang="en-US" sz="1600" b="1" dirty="0">
              <a:latin typeface="楷体" panose="02010609060101010101" charset="-122"/>
              <a:ea typeface="楷体" panose="02010609060101010101" charset="-122"/>
              <a:cs typeface="楷体" panose="02010609060101010101" charset="-122"/>
              <a:sym typeface="+mn-ea"/>
            </a:endParaRPr>
          </a:p>
          <a:p>
            <a:pPr algn="l">
              <a:lnSpc>
                <a:spcPct val="150000"/>
              </a:lnSpc>
              <a:buClrTx/>
              <a:buSzTx/>
              <a:buNone/>
            </a:pPr>
            <a:r>
              <a:rPr lang="zh-CN" altLang="en-US" sz="1600" b="1" dirty="0">
                <a:latin typeface="楷体" panose="02010609060101010101" charset="-122"/>
                <a:ea typeface="楷体" panose="02010609060101010101" charset="-122"/>
                <a:cs typeface="楷体" panose="02010609060101010101" charset="-122"/>
                <a:sym typeface="+mn-ea"/>
              </a:rPr>
              <a:t>           辛亥革命《中华民国临时约法》：效法西方政治制度</a:t>
            </a:r>
            <a:r>
              <a:rPr lang="zh-CN" altLang="en-US" b="1" dirty="0">
                <a:latin typeface="楷体" panose="02010609060101010101" charset="-122"/>
                <a:ea typeface="楷体" panose="02010609060101010101" charset="-122"/>
                <a:cs typeface="楷体" panose="02010609060101010101" charset="-122"/>
                <a:sym typeface="+mn-ea"/>
              </a:rPr>
              <a:t> </a:t>
            </a:r>
            <a:endParaRPr lang="zh-CN" altLang="en-US" b="1" dirty="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a:latin typeface="黑体" panose="02010609060101010101" charset="-122"/>
                <a:ea typeface="黑体" panose="02010609060101010101" charset="-122"/>
                <a:cs typeface="黑体" panose="02010609060101010101" charset="-122"/>
                <a:sym typeface="+mn-ea"/>
              </a:rPr>
              <a:t>  2.</a:t>
            </a:r>
            <a:r>
              <a:rPr lang="zh-CN" altLang="en-US" b="1" dirty="0">
                <a:latin typeface="黑体" panose="02010609060101010101" charset="-122"/>
                <a:ea typeface="黑体" panose="02010609060101010101" charset="-122"/>
                <a:cs typeface="黑体" panose="02010609060101010101" charset="-122"/>
                <a:sym typeface="+mn-ea"/>
              </a:rPr>
              <a:t>走（照搬）</a:t>
            </a:r>
            <a:r>
              <a:rPr lang="zh-CN" altLang="en-US" b="1" dirty="0">
                <a:solidFill>
                  <a:srgbClr val="FF0000"/>
                </a:solidFill>
                <a:latin typeface="黑体" panose="02010609060101010101" charset="-122"/>
                <a:ea typeface="黑体" panose="02010609060101010101" charset="-122"/>
                <a:cs typeface="黑体" panose="02010609060101010101" charset="-122"/>
                <a:sym typeface="+mn-ea"/>
              </a:rPr>
              <a:t>俄国人的革命道路</a:t>
            </a:r>
            <a:r>
              <a:rPr lang="zh-CN" altLang="en-US" b="1" dirty="0">
                <a:latin typeface="黑体" panose="02010609060101010101" charset="-122"/>
                <a:ea typeface="黑体" panose="02010609060101010101" charset="-122"/>
                <a:cs typeface="黑体" panose="02010609060101010101" charset="-122"/>
                <a:sym typeface="+mn-ea"/>
              </a:rPr>
              <a:t>与中国共产党早期两次</a:t>
            </a:r>
            <a:r>
              <a:rPr lang="zh-CN" alt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失败</a:t>
            </a:r>
            <a:r>
              <a:rPr lang="zh-CN" altLang="en-US" b="1" dirty="0">
                <a:solidFill>
                  <a:srgbClr val="C00000"/>
                </a:solidFill>
                <a:latin typeface="黑体" panose="02010609060101010101" charset="-122"/>
                <a:ea typeface="黑体" panose="02010609060101010101" charset="-122"/>
                <a:cs typeface="黑体" panose="02010609060101010101" charset="-122"/>
                <a:sym typeface="+mn-ea"/>
              </a:rPr>
              <a:t>（陈独秀、王明）</a:t>
            </a:r>
            <a:endParaRPr lang="zh-CN" altLang="en-US" b="1" dirty="0">
              <a:solidFill>
                <a:schemeClr val="tx1"/>
              </a:solidFill>
              <a:latin typeface="黑体" panose="02010609060101010101" charset="-122"/>
              <a:ea typeface="黑体" panose="02010609060101010101" charset="-122"/>
              <a:cs typeface="黑体" panose="02010609060101010101" charset="-122"/>
            </a:endParaRPr>
          </a:p>
          <a:p>
            <a:pPr algn="l">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sz="1600" b="1" dirty="0">
                <a:latin typeface="楷体" panose="02010609060101010101" charset="-122"/>
                <a:ea typeface="楷体" panose="02010609060101010101" charset="-122"/>
                <a:cs typeface="楷体" panose="02010609060101010101" charset="-122"/>
                <a:sym typeface="+mn-ea"/>
              </a:rPr>
              <a:t>陈独秀</a:t>
            </a:r>
            <a:r>
              <a:rPr lang="zh-CN" altLang="en-US" sz="1600" b="1" dirty="0">
                <a:solidFill>
                  <a:schemeClr val="accent1">
                    <a:lumMod val="75000"/>
                  </a:schemeClr>
                </a:solidFill>
                <a:latin typeface="楷体" panose="02010609060101010101" charset="-122"/>
                <a:ea typeface="楷体" panose="02010609060101010101" charset="-122"/>
                <a:cs typeface="楷体" panose="02010609060101010101" charset="-122"/>
                <a:sym typeface="+mn-ea"/>
              </a:rPr>
              <a:t>无法走</a:t>
            </a:r>
            <a:r>
              <a:rPr lang="zh-CN" altLang="en-US" sz="1600" b="1" dirty="0">
                <a:latin typeface="楷体" panose="02010609060101010101" charset="-122"/>
                <a:ea typeface="楷体" panose="02010609060101010101" charset="-122"/>
                <a:cs typeface="楷体" panose="02010609060101010101" charset="-122"/>
                <a:sym typeface="+mn-ea"/>
              </a:rPr>
              <a:t>自己的路（体制限制与个性因素）</a:t>
            </a:r>
            <a:endParaRPr lang="zh-CN" altLang="en-US" sz="1600" b="1"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buClrTx/>
              <a:buSzTx/>
              <a:buNone/>
            </a:pPr>
            <a:r>
              <a:rPr lang="zh-CN" altLang="en-US" sz="1600" b="1" dirty="0">
                <a:latin typeface="楷体" panose="02010609060101010101" charset="-122"/>
                <a:ea typeface="楷体" panose="02010609060101010101" charset="-122"/>
                <a:cs typeface="楷体" panose="02010609060101010101" charset="-122"/>
                <a:sym typeface="+mn-ea"/>
              </a:rPr>
              <a:t>           王明</a:t>
            </a:r>
            <a:r>
              <a:rPr lang="zh-CN" altLang="en-US" sz="1600" b="1" dirty="0">
                <a:solidFill>
                  <a:schemeClr val="accent1">
                    <a:lumMod val="75000"/>
                  </a:schemeClr>
                </a:solidFill>
                <a:latin typeface="楷体" panose="02010609060101010101" charset="-122"/>
                <a:ea typeface="楷体" panose="02010609060101010101" charset="-122"/>
                <a:cs typeface="楷体" panose="02010609060101010101" charset="-122"/>
                <a:sym typeface="+mn-ea"/>
              </a:rPr>
              <a:t>主动不走</a:t>
            </a:r>
            <a:r>
              <a:rPr lang="zh-CN" altLang="en-US" sz="1600" b="1" dirty="0">
                <a:latin typeface="楷体" panose="02010609060101010101" charset="-122"/>
                <a:ea typeface="楷体" panose="02010609060101010101" charset="-122"/>
                <a:cs typeface="楷体" panose="02010609060101010101" charset="-122"/>
                <a:sym typeface="+mn-ea"/>
              </a:rPr>
              <a:t>自己的路（唯书、唯上：唯苏联）</a:t>
            </a:r>
            <a:endParaRPr lang="zh-CN" altLang="en-US" sz="1600"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a:latin typeface="黑体" panose="02010609060101010101" charset="-122"/>
                <a:ea typeface="黑体" panose="02010609060101010101" charset="-122"/>
                <a:cs typeface="黑体" panose="02010609060101010101" charset="-122"/>
                <a:sym typeface="+mn-ea"/>
              </a:rPr>
              <a:t>  3.</a:t>
            </a:r>
            <a:r>
              <a:rPr lang="zh-CN" altLang="en-US" b="1" dirty="0">
                <a:latin typeface="黑体" panose="02010609060101010101" charset="-122"/>
                <a:ea typeface="黑体" panose="02010609060101010101" charset="-122"/>
                <a:cs typeface="黑体" panose="02010609060101010101" charset="-122"/>
                <a:sym typeface="+mn-ea"/>
              </a:rPr>
              <a:t>走自己的路</a:t>
            </a:r>
            <a:r>
              <a:rPr lang="en-US" altLang="zh-CN" b="1" dirty="0">
                <a:latin typeface="黑体" panose="02010609060101010101" charset="-122"/>
                <a:ea typeface="黑体" panose="02010609060101010101" charset="-122"/>
                <a:cs typeface="黑体" panose="02010609060101010101" charset="-122"/>
                <a:sym typeface="+mn-ea"/>
              </a:rPr>
              <a:t>——</a:t>
            </a:r>
            <a:r>
              <a:rPr lang="zh-CN" altLang="en-US" b="1" dirty="0">
                <a:solidFill>
                  <a:srgbClr val="FF0000"/>
                </a:solidFill>
                <a:latin typeface="黑体" panose="02010609060101010101" charset="-122"/>
                <a:ea typeface="黑体" panose="02010609060101010101" charset="-122"/>
                <a:cs typeface="黑体" panose="02010609060101010101" charset="-122"/>
                <a:sym typeface="+mn-ea"/>
              </a:rPr>
              <a:t>新民主主义革命道路</a:t>
            </a:r>
            <a:r>
              <a:rPr lang="zh-CN" altLang="en-US" b="1" dirty="0">
                <a:latin typeface="黑体" panose="02010609060101010101" charset="-122"/>
                <a:ea typeface="黑体" panose="02010609060101010101" charset="-122"/>
                <a:cs typeface="黑体" panose="02010609060101010101" charset="-122"/>
                <a:sym typeface="+mn-ea"/>
              </a:rPr>
              <a:t>与中国民主革命的</a:t>
            </a:r>
            <a:r>
              <a:rPr lang="zh-CN" alt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成功</a:t>
            </a:r>
            <a:r>
              <a:rPr lang="zh-CN" altLang="en-US" b="1" dirty="0">
                <a:solidFill>
                  <a:srgbClr val="C00000"/>
                </a:solidFill>
                <a:latin typeface="黑体" panose="02010609060101010101" charset="-122"/>
                <a:ea typeface="黑体" panose="02010609060101010101" charset="-122"/>
                <a:cs typeface="黑体" panose="02010609060101010101" charset="-122"/>
                <a:sym typeface="+mn-ea"/>
              </a:rPr>
              <a:t>（毛泽东）</a:t>
            </a:r>
            <a:endParaRPr lang="zh-CN" altLang="en-US" b="1" dirty="0">
              <a:solidFill>
                <a:schemeClr val="tx1"/>
              </a:solidFill>
              <a:latin typeface="黑体" panose="02010609060101010101" charset="-122"/>
              <a:ea typeface="黑体" panose="02010609060101010101" charset="-122"/>
              <a:cs typeface="黑体" panose="02010609060101010101" charset="-122"/>
            </a:endParaRPr>
          </a:p>
          <a:p>
            <a:pPr>
              <a:lnSpc>
                <a:spcPct val="150000"/>
              </a:lnSpc>
            </a:pPr>
            <a:r>
              <a:rPr lang="zh-CN" altLang="en-US" b="1" dirty="0">
                <a:latin typeface="黑体" panose="02010609060101010101" charset="-122"/>
                <a:ea typeface="黑体" panose="02010609060101010101" charset="-122"/>
                <a:cs typeface="黑体" panose="02010609060101010101" charset="-122"/>
                <a:sym typeface="+mn-ea"/>
              </a:rPr>
              <a:t>  </a:t>
            </a:r>
            <a:r>
              <a:rPr lang="en-US" altLang="zh-CN" b="1" dirty="0">
                <a:latin typeface="黑体" panose="02010609060101010101" charset="-122"/>
                <a:ea typeface="黑体" panose="02010609060101010101" charset="-122"/>
                <a:cs typeface="黑体" panose="02010609060101010101" charset="-122"/>
                <a:sym typeface="+mn-ea"/>
              </a:rPr>
              <a:t>4.</a:t>
            </a:r>
            <a:r>
              <a:rPr lang="zh-CN" altLang="en-US" b="1" dirty="0">
                <a:latin typeface="黑体" panose="02010609060101010101" charset="-122"/>
                <a:ea typeface="黑体" panose="02010609060101010101" charset="-122"/>
                <a:cs typeface="黑体" panose="02010609060101010101" charset="-122"/>
                <a:sym typeface="+mn-ea"/>
              </a:rPr>
              <a:t>走（照搬）</a:t>
            </a:r>
            <a:r>
              <a:rPr lang="zh-CN" altLang="en-US" b="1" dirty="0">
                <a:solidFill>
                  <a:srgbClr val="FF0000"/>
                </a:solidFill>
                <a:latin typeface="黑体" panose="02010609060101010101" charset="-122"/>
                <a:ea typeface="黑体" panose="02010609060101010101" charset="-122"/>
                <a:cs typeface="黑体" panose="02010609060101010101" charset="-122"/>
                <a:sym typeface="+mn-ea"/>
              </a:rPr>
              <a:t>苏联人的社会主义建设道路</a:t>
            </a:r>
            <a:r>
              <a:rPr lang="zh-CN" altLang="en-US" b="1" dirty="0">
                <a:latin typeface="黑体" panose="02010609060101010101" charset="-122"/>
                <a:ea typeface="黑体" panose="02010609060101010101" charset="-122"/>
                <a:cs typeface="黑体" panose="02010609060101010101" charset="-122"/>
                <a:sym typeface="+mn-ea"/>
              </a:rPr>
              <a:t>与新中国社会主义建设的</a:t>
            </a:r>
            <a:r>
              <a:rPr lang="zh-CN" alt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曲折</a:t>
            </a:r>
            <a:endParaRPr lang="zh-CN" altLang="en-US" b="1" dirty="0">
              <a:solidFill>
                <a:schemeClr val="tx1"/>
              </a:solidFill>
              <a:latin typeface="黑体" panose="02010609060101010101" charset="-122"/>
              <a:ea typeface="黑体" panose="02010609060101010101" charset="-122"/>
              <a:cs typeface="黑体" panose="02010609060101010101" charset="-122"/>
            </a:endParaRPr>
          </a:p>
          <a:p>
            <a:pPr>
              <a:lnSpc>
                <a:spcPct val="150000"/>
              </a:lnSpc>
            </a:pPr>
            <a:r>
              <a:rPr lang="zh-CN" altLang="en-US" b="1" dirty="0">
                <a:latin typeface="黑体" panose="02010609060101010101" charset="-122"/>
                <a:ea typeface="黑体" panose="02010609060101010101" charset="-122"/>
                <a:cs typeface="黑体" panose="02010609060101010101" charset="-122"/>
                <a:sym typeface="+mn-ea"/>
              </a:rPr>
              <a:t>  </a:t>
            </a:r>
            <a:r>
              <a:rPr lang="en-US" altLang="zh-CN" b="1" dirty="0">
                <a:latin typeface="黑体" panose="02010609060101010101" charset="-122"/>
                <a:ea typeface="黑体" panose="02010609060101010101" charset="-122"/>
                <a:cs typeface="黑体" panose="02010609060101010101" charset="-122"/>
                <a:sym typeface="+mn-ea"/>
              </a:rPr>
              <a:t>5.</a:t>
            </a:r>
            <a:r>
              <a:rPr lang="zh-CN" altLang="en-US" b="1" dirty="0">
                <a:latin typeface="黑体" panose="02010609060101010101" charset="-122"/>
                <a:ea typeface="黑体" panose="02010609060101010101" charset="-122"/>
                <a:cs typeface="黑体" panose="02010609060101010101" charset="-122"/>
                <a:sym typeface="+mn-ea"/>
              </a:rPr>
              <a:t>走自己的路</a:t>
            </a:r>
            <a:r>
              <a:rPr lang="en-US" altLang="zh-CN" b="1" dirty="0">
                <a:latin typeface="黑体" panose="02010609060101010101" charset="-122"/>
                <a:ea typeface="黑体" panose="02010609060101010101" charset="-122"/>
                <a:cs typeface="黑体" panose="02010609060101010101" charset="-122"/>
                <a:sym typeface="+mn-ea"/>
              </a:rPr>
              <a:t>——</a:t>
            </a:r>
            <a:r>
              <a:rPr lang="zh-CN" altLang="en-US" b="1" dirty="0">
                <a:solidFill>
                  <a:srgbClr val="FF0000"/>
                </a:solidFill>
                <a:latin typeface="黑体" panose="02010609060101010101" charset="-122"/>
                <a:ea typeface="黑体" panose="02010609060101010101" charset="-122"/>
                <a:cs typeface="黑体" panose="02010609060101010101" charset="-122"/>
                <a:sym typeface="+mn-ea"/>
              </a:rPr>
              <a:t>中国特色社会主义道路</a:t>
            </a:r>
            <a:r>
              <a:rPr lang="zh-CN" altLang="en-US" b="1" dirty="0">
                <a:latin typeface="黑体" panose="02010609060101010101" charset="-122"/>
                <a:ea typeface="黑体" panose="02010609060101010101" charset="-122"/>
                <a:cs typeface="黑体" panose="02010609060101010101" charset="-122"/>
                <a:sym typeface="+mn-ea"/>
              </a:rPr>
              <a:t>与中国改革开放的</a:t>
            </a:r>
            <a:r>
              <a:rPr lang="zh-CN" alt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成功</a:t>
            </a:r>
            <a:r>
              <a:rPr lang="zh-CN" altLang="en-US" b="1" dirty="0">
                <a:solidFill>
                  <a:srgbClr val="C00000"/>
                </a:solidFill>
                <a:latin typeface="黑体" panose="02010609060101010101" charset="-122"/>
                <a:ea typeface="黑体" panose="02010609060101010101" charset="-122"/>
                <a:cs typeface="黑体" panose="02010609060101010101" charset="-122"/>
                <a:sym typeface="+mn-ea"/>
              </a:rPr>
              <a:t>（邓小平</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a:t>
            </a:r>
            <a:r>
              <a:rPr lang="en-US" altLang="zh-CN">
                <a:latin typeface="楷体" panose="02010609060101010101" charset="-122"/>
                <a:ea typeface="楷体" panose="02010609060101010101" charset="-122"/>
                <a:cs typeface="楷体" panose="02010609060101010101" charset="-122"/>
                <a:sym typeface="+mn-ea"/>
              </a:rPr>
              <a:t>      </a:t>
            </a:r>
            <a:endParaRPr lang="en-US" altLang="zh-CN">
              <a:latin typeface="楷体" panose="02010609060101010101" charset="-122"/>
              <a:ea typeface="楷体" panose="02010609060101010101" charset="-122"/>
              <a:cs typeface="楷体" panose="02010609060101010101" charset="-122"/>
            </a:endParaRPr>
          </a:p>
          <a:p>
            <a:pPr>
              <a:lnSpc>
                <a:spcPct val="150000"/>
              </a:lnSpc>
            </a:pPr>
            <a:r>
              <a:rPr lang="en-US" altLang="zh-CN">
                <a:latin typeface="楷体" panose="02010609060101010101" charset="-122"/>
                <a:ea typeface="楷体" panose="02010609060101010101" charset="-122"/>
                <a:cs typeface="楷体" panose="02010609060101010101" charset="-122"/>
                <a:sym typeface="+mn-ea"/>
              </a:rPr>
              <a:t> </a:t>
            </a:r>
            <a:r>
              <a:rPr lang="en-US" altLang="zh-CN" b="1">
                <a:latin typeface="黑体" panose="02010609060101010101" charset="-122"/>
                <a:ea typeface="黑体" panose="02010609060101010101" charset="-122"/>
                <a:cs typeface="楷体" panose="02010609060101010101" charset="-122"/>
                <a:sym typeface="+mn-ea"/>
              </a:rPr>
              <a:t>    </a:t>
            </a:r>
            <a:r>
              <a:rPr lang="zh-CN" altLang="en-US" b="1" dirty="0">
                <a:latin typeface="黑体" panose="02010609060101010101" charset="-122"/>
                <a:ea typeface="黑体" panose="02010609060101010101" charset="-122"/>
                <a:cs typeface="黑体" panose="02010609060101010101" charset="-122"/>
                <a:sym typeface="+mn-ea"/>
              </a:rPr>
              <a:t>2021年庆祝建党百年大会上新的提法：</a:t>
            </a:r>
            <a:r>
              <a:rPr lang="zh-CN" altLang="en-US" b="1" dirty="0">
                <a:solidFill>
                  <a:srgbClr val="FF0000"/>
                </a:solidFill>
                <a:latin typeface="华文中宋" panose="02010600040101010101" pitchFamily="2" charset="-122"/>
                <a:ea typeface="华文中宋" panose="02010600040101010101" pitchFamily="2" charset="-122"/>
                <a:cs typeface="楷体" panose="02010609060101010101" charset="-122"/>
                <a:sym typeface="+mn-ea"/>
              </a:rPr>
              <a:t>中国式现代化道路</a:t>
            </a:r>
            <a:r>
              <a:rPr lang="zh-CN" altLang="en-US" b="1" dirty="0">
                <a:solidFill>
                  <a:srgbClr val="C00000"/>
                </a:solidFill>
                <a:latin typeface="黑体" panose="02010609060101010101" charset="-122"/>
                <a:ea typeface="黑体" panose="02010609060101010101" charset="-122"/>
                <a:cs typeface="黑体" panose="02010609060101010101" charset="-122"/>
                <a:sym typeface="+mn-ea"/>
              </a:rPr>
              <a:t>（习近平）</a:t>
            </a:r>
            <a:endParaRPr lang="zh-CN" altLang="en-US" b="1" dirty="0">
              <a:solidFill>
                <a:srgbClr val="C00000"/>
              </a:solidFill>
              <a:latin typeface="黑体" panose="02010609060101010101" charset="-122"/>
              <a:ea typeface="黑体" panose="02010609060101010101" charset="-122"/>
              <a:cs typeface="黑体" panose="02010609060101010101" charset="-122"/>
              <a:sym typeface="+mn-ea"/>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55125" y="1188720"/>
            <a:ext cx="1299210" cy="153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0595" y="3036570"/>
            <a:ext cx="1278890" cy="153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8560" y="3036570"/>
            <a:ext cx="1222375" cy="1537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图片 103"/>
          <p:cNvPicPr/>
          <p:nvPr/>
        </p:nvPicPr>
        <p:blipFill>
          <a:blip r:embed="rId4"/>
          <a:srcRect t="17106"/>
          <a:stretch>
            <a:fillRect/>
          </a:stretch>
        </p:blipFill>
        <p:spPr>
          <a:xfrm>
            <a:off x="10796270" y="4883150"/>
            <a:ext cx="1221740" cy="1497965"/>
          </a:xfrm>
          <a:prstGeom prst="rect">
            <a:avLst/>
          </a:prstGeom>
          <a:noFill/>
          <a:ln w="9525">
            <a:noFill/>
          </a:ln>
        </p:spPr>
      </p:pic>
      <p:pic>
        <p:nvPicPr>
          <p:cNvPr id="111" name="图片 110"/>
          <p:cNvPicPr/>
          <p:nvPr/>
        </p:nvPicPr>
        <p:blipFill>
          <a:blip r:embed="rId5"/>
          <a:stretch>
            <a:fillRect/>
          </a:stretch>
        </p:blipFill>
        <p:spPr>
          <a:xfrm>
            <a:off x="9332595" y="4884420"/>
            <a:ext cx="1278890" cy="1495425"/>
          </a:xfrm>
          <a:prstGeom prst="rect">
            <a:avLst/>
          </a:prstGeom>
          <a:noFill/>
          <a:ln w="9525">
            <a:noFill/>
          </a:ln>
        </p:spPr>
      </p:pic>
      <p:pic>
        <p:nvPicPr>
          <p:cNvPr id="112" name="图片 111"/>
          <p:cNvPicPr/>
          <p:nvPr/>
        </p:nvPicPr>
        <p:blipFill>
          <a:blip r:embed="rId6"/>
          <a:stretch>
            <a:fillRect/>
          </a:stretch>
        </p:blipFill>
        <p:spPr>
          <a:xfrm>
            <a:off x="7869555" y="4884420"/>
            <a:ext cx="1278255" cy="149606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501650" y="1182370"/>
            <a:ext cx="7723505" cy="470789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（一）</a:t>
            </a:r>
            <a:r>
              <a:rPr lang="zh-CN" altLang="en-US" b="1" dirty="0">
                <a:solidFill>
                  <a:srgbClr val="C00000"/>
                </a:solidFill>
                <a:latin typeface="楷体" panose="02010609060101010101" charset="-122"/>
                <a:ea typeface="楷体" panose="02010609060101010101" charset="-122"/>
                <a:sym typeface="+mn-ea"/>
              </a:rPr>
              <a:t>五个阶段探索开辟了中国特色社会主义的正确</a:t>
            </a:r>
            <a:r>
              <a:rPr lang="zh-CN" altLang="en-US" b="1" dirty="0" smtClean="0">
                <a:solidFill>
                  <a:srgbClr val="C00000"/>
                </a:solidFill>
                <a:latin typeface="楷体" panose="02010609060101010101" charset="-122"/>
                <a:ea typeface="楷体" panose="02010609060101010101" charset="-122"/>
                <a:sym typeface="+mn-ea"/>
              </a:rPr>
              <a:t>道路</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sz="2000" b="1"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a:solidFill>
                  <a:srgbClr val="C00000"/>
                </a:solidFill>
                <a:latin typeface="黑体" panose="02010609060101010101" charset="-122"/>
                <a:ea typeface="黑体" panose="02010609060101010101" charset="-122"/>
                <a:cs typeface="黑体" panose="02010609060101010101" charset="-122"/>
                <a:sym typeface="+mn-ea"/>
              </a:rPr>
              <a:t>中国式现代化道路</a:t>
            </a:r>
            <a:r>
              <a:rPr lang="en-US" altLang="zh-CN" sz="2000" b="1"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a:solidFill>
                  <a:srgbClr val="C00000"/>
                </a:solidFill>
                <a:latin typeface="黑体" panose="02010609060101010101" charset="-122"/>
                <a:ea typeface="黑体" panose="02010609060101010101" charset="-122"/>
                <a:cs typeface="黑体" panose="02010609060101010101" charset="-122"/>
                <a:sym typeface="+mn-ea"/>
              </a:rPr>
              <a:t>的提出</a:t>
            </a:r>
            <a:r>
              <a:rPr lang="en-US" altLang="zh-CN" sz="2000" b="1" dirty="0" smtClean="0">
                <a:solidFill>
                  <a:srgbClr val="002060"/>
                </a:solidFill>
                <a:latin typeface="黑体" panose="02010609060101010101" charset="-122"/>
                <a:ea typeface="黑体" panose="02010609060101010101" charset="-122"/>
                <a:cs typeface="黑体" panose="02010609060101010101" charset="-122"/>
                <a:sym typeface="+mn-ea"/>
              </a:rPr>
              <a:t> </a:t>
            </a: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b="1" dirty="0" smtClean="0">
              <a:solidFill>
                <a:srgbClr val="002060"/>
              </a:solidFill>
              <a:latin typeface="楷体" panose="02010609060101010101" charset="-122"/>
              <a:ea typeface="楷体" panose="02010609060101010101" charset="-122"/>
              <a:cs typeface="楷体" panose="02010609060101010101" charset="-122"/>
              <a:sym typeface="+mn-ea"/>
            </a:endParaRPr>
          </a:p>
          <a:p>
            <a:pPr>
              <a:lnSpc>
                <a:spcPct val="150000"/>
              </a:lnSpc>
            </a:pPr>
            <a:r>
              <a:rPr 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b="1" dirty="0" smtClean="0">
                <a:solidFill>
                  <a:schemeClr val="tx1"/>
                </a:solidFill>
                <a:latin typeface="楷体" panose="02010609060101010101" charset="-122"/>
                <a:ea typeface="楷体" panose="02010609060101010101" charset="-122"/>
                <a:cs typeface="楷体" panose="02010609060101010101" charset="-122"/>
                <a:sym typeface="+mn-ea"/>
              </a:rPr>
              <a:t>习近平总书记在庆祝中国共产党成立100周年大会的重要讲话中庄严宣告：“我们坚持和发展中国特色社会主义，推动物质文明、政治文明、精神文明、社会文明、生态文明协调发展，创造了</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中国式现代化新道路</a:t>
            </a:r>
            <a:r>
              <a:rPr lang="zh-CN" b="1" dirty="0" smtClean="0">
                <a:solidFill>
                  <a:schemeClr val="tx1"/>
                </a:solidFill>
                <a:latin typeface="楷体" panose="02010609060101010101" charset="-122"/>
                <a:ea typeface="楷体" panose="02010609060101010101" charset="-122"/>
                <a:cs typeface="楷体" panose="02010609060101010101" charset="-122"/>
                <a:sym typeface="+mn-ea"/>
              </a:rPr>
              <a:t>，创造了人类文明新形态”</a:t>
            </a:r>
            <a:endParaRPr lang="zh-CN"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b="1" dirty="0" smtClean="0">
                <a:solidFill>
                  <a:schemeClr val="tx1"/>
                </a:solidFill>
                <a:latin typeface="楷体" panose="02010609060101010101" charset="-122"/>
                <a:ea typeface="楷体" panose="02010609060101010101" charset="-122"/>
                <a:cs typeface="楷体" panose="02010609060101010101" charset="-122"/>
                <a:sym typeface="+mn-ea"/>
              </a:rPr>
              <a:t>在党的十九届六中全会上，习近平再次强调：“党领导人民成功走出</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中国式现代化道路</a:t>
            </a:r>
            <a:r>
              <a:rPr lang="zh-CN" b="1" dirty="0" smtClean="0">
                <a:solidFill>
                  <a:schemeClr val="tx1"/>
                </a:solidFill>
                <a:latin typeface="楷体" panose="02010609060101010101" charset="-122"/>
                <a:ea typeface="楷体" panose="02010609060101010101" charset="-122"/>
                <a:cs typeface="楷体" panose="02010609060101010101" charset="-122"/>
                <a:sym typeface="+mn-ea"/>
              </a:rPr>
              <a:t>，创造了人类文明新形态”，</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“以</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中国式现代化</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推进中华民族伟大复兴”</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pic>
        <p:nvPicPr>
          <p:cNvPr id="101" name="图片 100"/>
          <p:cNvPicPr/>
          <p:nvPr/>
        </p:nvPicPr>
        <p:blipFill>
          <a:blip r:embed="rId1"/>
          <a:srcRect b="9824"/>
          <a:stretch>
            <a:fillRect/>
          </a:stretch>
        </p:blipFill>
        <p:spPr>
          <a:xfrm>
            <a:off x="8385810" y="1920240"/>
            <a:ext cx="3343910" cy="4244975"/>
          </a:xfrm>
          <a:prstGeom prst="rect">
            <a:avLst/>
          </a:prstGeom>
          <a:noFill/>
          <a:ln w="9525">
            <a:noFill/>
          </a:ln>
        </p:spPr>
      </p:pic>
      <p:sp>
        <p:nvSpPr>
          <p:cNvPr id="4" name="文本框 10"/>
          <p:cNvSpPr txBox="1"/>
          <p:nvPr/>
        </p:nvSpPr>
        <p:spPr>
          <a:xfrm>
            <a:off x="501650" y="22796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501650" y="1182370"/>
            <a:ext cx="11257280" cy="96837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（一）</a:t>
            </a:r>
            <a:r>
              <a:rPr lang="zh-CN" altLang="en-US" b="1" dirty="0">
                <a:solidFill>
                  <a:srgbClr val="C00000"/>
                </a:solidFill>
                <a:latin typeface="楷体" panose="02010609060101010101" charset="-122"/>
                <a:ea typeface="楷体" panose="02010609060101010101" charset="-122"/>
                <a:sym typeface="+mn-ea"/>
              </a:rPr>
              <a:t>五个阶段探索开辟了中国特色社会主义的正确</a:t>
            </a:r>
            <a:r>
              <a:rPr lang="zh-CN" altLang="en-US" b="1" dirty="0" smtClean="0">
                <a:solidFill>
                  <a:srgbClr val="C00000"/>
                </a:solidFill>
                <a:latin typeface="楷体" panose="02010609060101010101" charset="-122"/>
                <a:ea typeface="楷体" panose="02010609060101010101" charset="-122"/>
                <a:sym typeface="+mn-ea"/>
              </a:rPr>
              <a:t>道路</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sz="2000" b="1" dirty="0" smtClean="0">
                <a:solidFill>
                  <a:srgbClr val="C00000"/>
                </a:solidFill>
                <a:latin typeface="黑体" panose="02010609060101010101" charset="-122"/>
                <a:ea typeface="黑体" panose="02010609060101010101" charset="-122"/>
                <a:cs typeface="黑体" panose="02010609060101010101" charset="-122"/>
                <a:sym typeface="+mn-ea"/>
              </a:rPr>
              <a:t>从理论和历史维度看“中国式现代化道路”的内涵（</a:t>
            </a: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中国式现代化道路</a:t>
            </a: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的理论内涵</a:t>
            </a:r>
            <a:r>
              <a:rPr lang="zh-CN" sz="2000" b="1" dirty="0" smtClean="0">
                <a:solidFill>
                  <a:srgbClr val="C00000"/>
                </a:solidFill>
                <a:latin typeface="黑体" panose="02010609060101010101" charset="-122"/>
                <a:ea typeface="黑体" panose="02010609060101010101" charset="-122"/>
                <a:cs typeface="黑体" panose="02010609060101010101" charset="-122"/>
                <a:sym typeface="+mn-ea"/>
              </a:rPr>
              <a:t>）</a:t>
            </a:r>
            <a:endPar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8" name="圆角矩形 3"/>
          <p:cNvSpPr>
            <a:spLocks noChangeArrowheads="1"/>
          </p:cNvSpPr>
          <p:nvPr/>
        </p:nvSpPr>
        <p:spPr bwMode="auto">
          <a:xfrm>
            <a:off x="437515" y="2443480"/>
            <a:ext cx="7956550" cy="3711575"/>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4" name="文本框 3"/>
          <p:cNvSpPr txBox="1"/>
          <p:nvPr/>
        </p:nvSpPr>
        <p:spPr>
          <a:xfrm>
            <a:off x="793750" y="2743200"/>
            <a:ext cx="7200900" cy="2861310"/>
          </a:xfrm>
          <a:prstGeom prst="rect">
            <a:avLst/>
          </a:prstGeom>
          <a:noFill/>
        </p:spPr>
        <p:txBody>
          <a:bodyPr wrap="square" rtlCol="0" anchor="t">
            <a:spAutoFit/>
          </a:bodyPr>
          <a:p>
            <a:pPr>
              <a:lnSpc>
                <a:spcPct val="200000"/>
              </a:lnSpc>
            </a:pPr>
            <a:r>
              <a:rPr lang="en-US" altLang="zh-CN" b="1">
                <a:latin typeface="楷体" panose="02010609060101010101" charset="-122"/>
                <a:ea typeface="楷体" panose="02010609060101010101" charset="-122"/>
                <a:cs typeface="楷体" panose="02010609060101010101" charset="-122"/>
                <a:sym typeface="+mn-ea"/>
              </a:rPr>
              <a:t>    “</a:t>
            </a:r>
            <a:r>
              <a:rPr lang="zh-CN" altLang="en-US" b="1">
                <a:latin typeface="楷体" panose="02010609060101010101" charset="-122"/>
                <a:ea typeface="楷体" panose="02010609060101010101" charset="-122"/>
                <a:cs typeface="楷体" panose="02010609060101010101" charset="-122"/>
                <a:sym typeface="+mn-ea"/>
              </a:rPr>
              <a:t>中国式现代化道路</a:t>
            </a:r>
            <a:r>
              <a:rPr lang="en-US" altLang="zh-CN" b="1">
                <a:latin typeface="楷体" panose="02010609060101010101" charset="-122"/>
                <a:ea typeface="楷体" panose="02010609060101010101" charset="-122"/>
                <a:cs typeface="楷体" panose="02010609060101010101" charset="-122"/>
                <a:sym typeface="+mn-ea"/>
              </a:rPr>
              <a:t>”</a:t>
            </a:r>
            <a:r>
              <a:rPr lang="zh-CN" altLang="en-US" b="1">
                <a:latin typeface="楷体" panose="02010609060101010101" charset="-122"/>
                <a:ea typeface="楷体" panose="02010609060101010101" charset="-122"/>
                <a:cs typeface="楷体" panose="02010609060101010101" charset="-122"/>
                <a:sym typeface="+mn-ea"/>
              </a:rPr>
              <a:t>是</a:t>
            </a:r>
            <a:r>
              <a:rPr lang="zh-CN" altLang="en-US" b="1">
                <a:solidFill>
                  <a:srgbClr val="FF0000"/>
                </a:solidFill>
                <a:latin typeface="楷体" panose="02010609060101010101" charset="-122"/>
                <a:ea typeface="楷体" panose="02010609060101010101" charset="-122"/>
                <a:cs typeface="楷体" panose="02010609060101010101" charset="-122"/>
                <a:sym typeface="+mn-ea"/>
              </a:rPr>
              <a:t>中国共产党和中国人民</a:t>
            </a:r>
            <a:r>
              <a:rPr lang="zh-CN" altLang="en-US" b="1">
                <a:latin typeface="楷体" panose="02010609060101010101" charset="-122"/>
                <a:ea typeface="楷体" panose="02010609060101010101" charset="-122"/>
                <a:cs typeface="楷体" panose="02010609060101010101" charset="-122"/>
                <a:sym typeface="+mn-ea"/>
              </a:rPr>
              <a:t>以马克思主义为</a:t>
            </a:r>
            <a:r>
              <a:rPr lang="zh-CN" altLang="en-US" b="1">
                <a:solidFill>
                  <a:srgbClr val="FF0000"/>
                </a:solidFill>
                <a:latin typeface="楷体" panose="02010609060101010101" charset="-122"/>
                <a:ea typeface="楷体" panose="02010609060101010101" charset="-122"/>
                <a:cs typeface="楷体" panose="02010609060101010101" charset="-122"/>
                <a:sym typeface="+mn-ea"/>
              </a:rPr>
              <a:t>思想指导</a:t>
            </a:r>
            <a:r>
              <a:rPr lang="zh-CN" altLang="en-US" b="1">
                <a:latin typeface="楷体" panose="02010609060101010101" charset="-122"/>
                <a:ea typeface="楷体" panose="02010609060101010101" charset="-122"/>
                <a:cs typeface="楷体" panose="02010609060101010101" charset="-122"/>
                <a:sym typeface="+mn-ea"/>
              </a:rPr>
              <a:t>，以社会主义现代化和中华民族伟大复兴为</a:t>
            </a:r>
            <a:r>
              <a:rPr lang="zh-CN" altLang="en-US" b="1">
                <a:solidFill>
                  <a:srgbClr val="FF0000"/>
                </a:solidFill>
                <a:latin typeface="楷体" panose="02010609060101010101" charset="-122"/>
                <a:ea typeface="楷体" panose="02010609060101010101" charset="-122"/>
                <a:cs typeface="楷体" panose="02010609060101010101" charset="-122"/>
                <a:sym typeface="+mn-ea"/>
              </a:rPr>
              <a:t>目标指引</a:t>
            </a:r>
            <a:r>
              <a:rPr lang="zh-CN" altLang="en-US" b="1">
                <a:latin typeface="楷体" panose="02010609060101010101" charset="-122"/>
                <a:ea typeface="楷体" panose="02010609060101010101" charset="-122"/>
                <a:cs typeface="楷体" panose="02010609060101010101" charset="-122"/>
                <a:sym typeface="+mn-ea"/>
              </a:rPr>
              <a:t>，</a:t>
            </a:r>
            <a:r>
              <a:rPr lang="zh-CN" altLang="en-US" b="1">
                <a:latin typeface="楷体" panose="02010609060101010101" charset="-122"/>
                <a:ea typeface="楷体" panose="02010609060101010101" charset="-122"/>
                <a:cs typeface="楷体" panose="02010609060101010101" charset="-122"/>
                <a:sym typeface="+mn-ea"/>
              </a:rPr>
              <a:t>在推进</a:t>
            </a:r>
            <a:r>
              <a:rPr lang="zh-CN" altLang="en-US" b="1">
                <a:solidFill>
                  <a:srgbClr val="FF0000"/>
                </a:solidFill>
                <a:latin typeface="楷体" panose="02010609060101010101" charset="-122"/>
                <a:ea typeface="楷体" panose="02010609060101010101" charset="-122"/>
                <a:cs typeface="楷体" panose="02010609060101010101" charset="-122"/>
                <a:sym typeface="+mn-ea"/>
              </a:rPr>
              <a:t>经济、政治、文化、社会、生态、人</a:t>
            </a:r>
            <a:r>
              <a:rPr lang="zh-CN" altLang="en-US" b="1">
                <a:latin typeface="楷体" panose="02010609060101010101" charset="-122"/>
                <a:ea typeface="楷体" panose="02010609060101010101" charset="-122"/>
                <a:cs typeface="楷体" panose="02010609060101010101" charset="-122"/>
                <a:sym typeface="+mn-ea"/>
              </a:rPr>
              <a:t>等各个领域现代化的过程中所形成的具有</a:t>
            </a:r>
            <a:r>
              <a:rPr lang="zh-CN" altLang="en-US" b="1">
                <a:solidFill>
                  <a:srgbClr val="FF0000"/>
                </a:solidFill>
                <a:latin typeface="楷体" panose="02010609060101010101" charset="-122"/>
                <a:ea typeface="楷体" panose="02010609060101010101" charset="-122"/>
                <a:cs typeface="楷体" panose="02010609060101010101" charset="-122"/>
                <a:sym typeface="+mn-ea"/>
              </a:rPr>
              <a:t>中国民族特色和世界普遍价值</a:t>
            </a:r>
            <a:r>
              <a:rPr lang="zh-CN" altLang="en-US" b="1">
                <a:latin typeface="楷体" panose="02010609060101010101" charset="-122"/>
                <a:ea typeface="楷体" panose="02010609060101010101" charset="-122"/>
                <a:cs typeface="楷体" panose="02010609060101010101" charset="-122"/>
                <a:sym typeface="+mn-ea"/>
              </a:rPr>
              <a:t>的</a:t>
            </a:r>
            <a:r>
              <a:rPr lang="zh-CN" altLang="en-US" b="1">
                <a:solidFill>
                  <a:srgbClr val="FF0000"/>
                </a:solidFill>
                <a:latin typeface="楷体" panose="02010609060101010101" charset="-122"/>
                <a:ea typeface="楷体" panose="02010609060101010101" charset="-122"/>
                <a:cs typeface="楷体" panose="02010609060101010101" charset="-122"/>
                <a:sym typeface="+mn-ea"/>
              </a:rPr>
              <a:t>系统性、科学性、开放性</a:t>
            </a:r>
            <a:r>
              <a:rPr lang="zh-CN" altLang="en-US" b="1">
                <a:latin typeface="楷体" panose="02010609060101010101" charset="-122"/>
                <a:ea typeface="楷体" panose="02010609060101010101" charset="-122"/>
                <a:cs typeface="楷体" panose="02010609060101010101" charset="-122"/>
                <a:sym typeface="+mn-ea"/>
              </a:rPr>
              <a:t>的</a:t>
            </a:r>
            <a:r>
              <a:rPr lang="zh-CN" altLang="en-US" b="1">
                <a:solidFill>
                  <a:srgbClr val="FF0000"/>
                </a:solidFill>
                <a:latin typeface="楷体" panose="02010609060101010101" charset="-122"/>
                <a:ea typeface="楷体" panose="02010609060101010101" charset="-122"/>
                <a:cs typeface="楷体" panose="02010609060101010101" charset="-122"/>
                <a:sym typeface="+mn-ea"/>
              </a:rPr>
              <a:t>现代化实践模式</a:t>
            </a:r>
            <a:r>
              <a:rPr lang="zh-CN" altLang="en-US" b="1">
                <a:solidFill>
                  <a:srgbClr val="FF0000"/>
                </a:solidFill>
                <a:latin typeface="楷体" panose="02010609060101010101" charset="-122"/>
                <a:ea typeface="楷体" panose="02010609060101010101" charset="-122"/>
                <a:cs typeface="楷体" panose="02010609060101010101" charset="-122"/>
                <a:sym typeface="+mn-ea"/>
              </a:rPr>
              <a:t>与理论体系</a:t>
            </a:r>
            <a:r>
              <a:rPr lang="zh-CN" altLang="en-US" b="1">
                <a:latin typeface="楷体" panose="02010609060101010101" charset="-122"/>
                <a:ea typeface="楷体" panose="02010609060101010101" charset="-122"/>
                <a:cs typeface="楷体" panose="02010609060101010101" charset="-122"/>
                <a:sym typeface="+mn-ea"/>
              </a:rPr>
              <a:t>。</a:t>
            </a:r>
            <a:endParaRPr lang="zh-CN" altLang="en-US" b="1">
              <a:latin typeface="楷体" panose="02010609060101010101" charset="-122"/>
              <a:ea typeface="楷体" panose="02010609060101010101" charset="-122"/>
              <a:cs typeface="楷体" panose="02010609060101010101" charset="-122"/>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pic>
        <p:nvPicPr>
          <p:cNvPr id="103" name="图片 102"/>
          <p:cNvPicPr/>
          <p:nvPr/>
        </p:nvPicPr>
        <p:blipFill>
          <a:blip r:embed="rId1"/>
          <a:srcRect l="4420" t="5707" r="2862"/>
          <a:stretch>
            <a:fillRect/>
          </a:stretch>
        </p:blipFill>
        <p:spPr>
          <a:xfrm>
            <a:off x="8863330" y="2809875"/>
            <a:ext cx="2790825" cy="29787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413385" y="1351280"/>
            <a:ext cx="11459845" cy="475488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eaLnBrk="1" hangingPunct="1">
              <a:lnSpc>
                <a:spcPct val="200000"/>
              </a:lnSpc>
              <a:spcBef>
                <a:spcPct val="0"/>
              </a:spcBef>
              <a:buNone/>
            </a:pPr>
            <a:r>
              <a:rPr lang="zh-CN" sz="2400" b="1" dirty="0" smtClean="0">
                <a:solidFill>
                  <a:schemeClr val="accent1">
                    <a:lumMod val="75000"/>
                  </a:schemeClr>
                </a:solidFill>
                <a:uFillTx/>
                <a:latin typeface="楷体" panose="02010609060101010101" charset="-122"/>
                <a:ea typeface="楷体" panose="02010609060101010101" charset="-122"/>
                <a:cs typeface="楷体" panose="02010609060101010101" charset="-122"/>
                <a:sym typeface="+mn-ea"/>
              </a:rPr>
              <a:t>年鉴学派</a:t>
            </a:r>
            <a:r>
              <a:rPr lang="zh-CN" sz="2400" b="1" dirty="0" smtClean="0">
                <a:solidFill>
                  <a:schemeClr val="tx1"/>
                </a:solidFill>
                <a:uFillTx/>
                <a:latin typeface="楷体" panose="02010609060101010101" charset="-122"/>
                <a:ea typeface="楷体" panose="02010609060101010101" charset="-122"/>
                <a:cs typeface="楷体" panose="02010609060101010101" charset="-122"/>
                <a:sym typeface="+mn-ea"/>
              </a:rPr>
              <a:t>代表人物</a:t>
            </a:r>
            <a:r>
              <a:rPr lang="zh-CN" sz="2400" b="1" dirty="0" smtClean="0">
                <a:solidFill>
                  <a:srgbClr val="C00000"/>
                </a:solidFill>
                <a:uFillTx/>
                <a:latin typeface="楷体" panose="02010609060101010101" charset="-122"/>
                <a:ea typeface="楷体" panose="02010609060101010101" charset="-122"/>
                <a:cs typeface="楷体" panose="02010609060101010101" charset="-122"/>
                <a:sym typeface="+mn-ea"/>
              </a:rPr>
              <a:t>布罗代尔</a:t>
            </a:r>
            <a:r>
              <a:rPr lang="zh-CN" sz="2400" b="1" dirty="0" smtClean="0">
                <a:solidFill>
                  <a:schemeClr val="tx1"/>
                </a:solidFill>
                <a:uFillTx/>
                <a:latin typeface="楷体" panose="02010609060101010101" charset="-122"/>
                <a:ea typeface="楷体" panose="02010609060101010101" charset="-122"/>
                <a:cs typeface="楷体" panose="02010609060101010101" charset="-122"/>
                <a:sym typeface="+mn-ea"/>
              </a:rPr>
              <a:t>提出：</a:t>
            </a:r>
            <a:endParaRPr lang="zh-CN" sz="24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200000"/>
              </a:lnSpc>
              <a:spcBef>
                <a:spcPct val="0"/>
              </a:spcBef>
              <a:buNone/>
            </a:pPr>
            <a:r>
              <a:rPr lang="zh-CN" sz="2400" b="1" dirty="0" smtClean="0">
                <a:solidFill>
                  <a:schemeClr val="tx1"/>
                </a:solidFill>
                <a:uFillTx/>
                <a:latin typeface="楷体" panose="02010609060101010101" charset="-122"/>
                <a:ea typeface="楷体" panose="02010609060101010101" charset="-122"/>
                <a:cs typeface="楷体" panose="02010609060101010101" charset="-122"/>
                <a:sym typeface="+mn-ea"/>
              </a:rPr>
              <a:t> </a:t>
            </a:r>
            <a:r>
              <a:rPr lang="en-US" altLang="zh-CN" sz="2400" b="1" dirty="0" smtClean="0">
                <a:solidFill>
                  <a:schemeClr val="tx1"/>
                </a:solidFill>
                <a:uFillTx/>
                <a:latin typeface="楷体" panose="02010609060101010101" charset="-122"/>
                <a:ea typeface="楷体" panose="02010609060101010101" charset="-122"/>
                <a:cs typeface="楷体" panose="02010609060101010101" charset="-122"/>
                <a:sym typeface="+mn-ea"/>
              </a:rPr>
              <a:t>   </a:t>
            </a:r>
            <a:r>
              <a:rPr lang="zh-CN" sz="2400" b="1" dirty="0" smtClean="0">
                <a:solidFill>
                  <a:schemeClr val="tx1"/>
                </a:solidFill>
                <a:uFillTx/>
                <a:latin typeface="楷体" panose="02010609060101010101" charset="-122"/>
                <a:ea typeface="楷体" panose="02010609060101010101" charset="-122"/>
                <a:cs typeface="楷体" panose="02010609060101010101" charset="-122"/>
                <a:sym typeface="+mn-ea"/>
              </a:rPr>
              <a:t>历史可分为长、中、短三个时段</a:t>
            </a:r>
            <a:endParaRPr lang="zh-CN" sz="24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200000"/>
              </a:lnSpc>
              <a:spcBef>
                <a:spcPct val="0"/>
              </a:spcBef>
              <a:buNone/>
            </a:pPr>
            <a:r>
              <a:rPr lang="zh-CN" sz="2400" b="1" dirty="0" smtClean="0">
                <a:solidFill>
                  <a:schemeClr val="tx1"/>
                </a:solidFill>
                <a:uFillTx/>
                <a:latin typeface="楷体" panose="02010609060101010101" charset="-122"/>
                <a:ea typeface="楷体" panose="02010609060101010101" charset="-122"/>
                <a:cs typeface="楷体" panose="02010609060101010101" charset="-122"/>
                <a:sym typeface="+mn-ea"/>
              </a:rPr>
              <a:t> </a:t>
            </a:r>
            <a:r>
              <a:rPr lang="en-US" altLang="zh-CN" sz="2400" b="1" dirty="0" smtClean="0">
                <a:solidFill>
                  <a:schemeClr val="tx1"/>
                </a:solidFill>
                <a:uFillTx/>
                <a:latin typeface="楷体" panose="02010609060101010101" charset="-122"/>
                <a:ea typeface="楷体" panose="02010609060101010101" charset="-122"/>
                <a:cs typeface="楷体" panose="02010609060101010101" charset="-122"/>
                <a:sym typeface="+mn-ea"/>
              </a:rPr>
              <a:t>   </a:t>
            </a:r>
            <a:r>
              <a:rPr lang="zh-CN" sz="2400" b="1" dirty="0" smtClean="0">
                <a:solidFill>
                  <a:schemeClr val="tx1"/>
                </a:solidFill>
                <a:uFillTx/>
                <a:latin typeface="楷体" panose="02010609060101010101" charset="-122"/>
                <a:ea typeface="楷体" panose="02010609060101010101" charset="-122"/>
                <a:cs typeface="楷体" panose="02010609060101010101" charset="-122"/>
                <a:sym typeface="+mn-ea"/>
              </a:rPr>
              <a:t>有三个不同层次的历史与这三个时段对应</a:t>
            </a:r>
            <a:endParaRPr lang="zh-CN" sz="24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50000"/>
              </a:lnSpc>
              <a:spcBef>
                <a:spcPct val="0"/>
              </a:spcBef>
              <a:buNone/>
            </a:pPr>
            <a:endParaRPr lang="en-US" altLang="zh-CN" sz="20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50000"/>
              </a:lnSpc>
              <a:spcBef>
                <a:spcPct val="0"/>
              </a:spcBef>
              <a:buNone/>
            </a:pP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表层次是</a:t>
            </a:r>
            <a:r>
              <a:rPr lang="en-US" altLang="zh-CN" sz="1800" b="1" dirty="0" smtClean="0">
                <a:solidFill>
                  <a:schemeClr val="tx1"/>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事件的历史</a:t>
            </a:r>
            <a:r>
              <a:rPr lang="en-US" altLang="zh-CN" sz="1800" b="1" dirty="0" smtClean="0">
                <a:solidFill>
                  <a:schemeClr val="tx1"/>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，是在</a:t>
            </a:r>
            <a:r>
              <a:rPr lang="en-US" altLang="zh-CN" sz="1800" b="1" dirty="0" smtClean="0">
                <a:solidFill>
                  <a:schemeClr val="tx1"/>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短时间段落</a:t>
            </a:r>
            <a:r>
              <a:rPr lang="en-US" altLang="zh-CN" sz="1800" b="1" dirty="0" smtClean="0">
                <a:solidFill>
                  <a:schemeClr val="tx1"/>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的，主要指政治、外交等事件。</a:t>
            </a:r>
            <a:endPar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50000"/>
              </a:lnSpc>
              <a:spcBef>
                <a:spcPct val="0"/>
              </a:spcBef>
              <a:buNone/>
            </a:pPr>
            <a:endPar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50000"/>
              </a:lnSpc>
              <a:spcBef>
                <a:spcPct val="0"/>
              </a:spcBef>
              <a:buNone/>
            </a:pPr>
            <a:r>
              <a:rPr lang="zh-CN" altLang="en-US" sz="1800" b="1" dirty="0" smtClean="0">
                <a:solidFill>
                  <a:srgbClr val="C00000"/>
                </a:solidFill>
                <a:uFillTx/>
                <a:latin typeface="楷体" panose="02010609060101010101" charset="-122"/>
                <a:ea typeface="楷体" panose="02010609060101010101" charset="-122"/>
                <a:cs typeface="楷体" panose="02010609060101010101" charset="-122"/>
                <a:sym typeface="+mn-ea"/>
              </a:rPr>
              <a:t>中层次是</a:t>
            </a:r>
            <a:r>
              <a:rPr lang="en-US" altLang="zh-CN" sz="1800" b="1" dirty="0" smtClean="0">
                <a:solidFill>
                  <a:srgbClr val="C00000"/>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rgbClr val="C00000"/>
                </a:solidFill>
                <a:uFillTx/>
                <a:latin typeface="楷体" panose="02010609060101010101" charset="-122"/>
                <a:ea typeface="楷体" panose="02010609060101010101" charset="-122"/>
                <a:cs typeface="楷体" panose="02010609060101010101" charset="-122"/>
                <a:sym typeface="+mn-ea"/>
              </a:rPr>
              <a:t>事态的历史</a:t>
            </a:r>
            <a:r>
              <a:rPr lang="en-US" altLang="zh-CN" sz="1800" b="1" dirty="0" smtClean="0">
                <a:solidFill>
                  <a:srgbClr val="C00000"/>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rgbClr val="C00000"/>
                </a:solidFill>
                <a:uFillTx/>
                <a:latin typeface="楷体" panose="02010609060101010101" charset="-122"/>
                <a:ea typeface="楷体" panose="02010609060101010101" charset="-122"/>
                <a:cs typeface="楷体" panose="02010609060101010101" charset="-122"/>
                <a:sym typeface="+mn-ea"/>
              </a:rPr>
              <a:t>，是在</a:t>
            </a:r>
            <a:r>
              <a:rPr lang="en-US" altLang="zh-CN" sz="1800" b="1" dirty="0" smtClean="0">
                <a:solidFill>
                  <a:srgbClr val="C00000"/>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rgbClr val="C00000"/>
                </a:solidFill>
                <a:uFillTx/>
                <a:latin typeface="楷体" panose="02010609060101010101" charset="-122"/>
                <a:ea typeface="楷体" panose="02010609060101010101" charset="-122"/>
                <a:cs typeface="楷体" panose="02010609060101010101" charset="-122"/>
                <a:sym typeface="+mn-ea"/>
              </a:rPr>
              <a:t>中时间段落</a:t>
            </a:r>
            <a:r>
              <a:rPr lang="en-US" altLang="zh-CN" sz="1800" b="1" dirty="0" smtClean="0">
                <a:solidFill>
                  <a:srgbClr val="C00000"/>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rgbClr val="C00000"/>
                </a:solidFill>
                <a:uFillTx/>
                <a:latin typeface="楷体" panose="02010609060101010101" charset="-122"/>
                <a:ea typeface="楷体" panose="02010609060101010101" charset="-122"/>
                <a:cs typeface="楷体" panose="02010609060101010101" charset="-122"/>
                <a:sym typeface="+mn-ea"/>
              </a:rPr>
              <a:t>的，主要指社会经济情势，道路探索、理论创新、制度建设。</a:t>
            </a:r>
            <a:endPar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50000"/>
              </a:lnSpc>
              <a:spcBef>
                <a:spcPct val="0"/>
              </a:spcBef>
              <a:buNone/>
            </a:pPr>
            <a:endPar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endParaRPr>
          </a:p>
          <a:p>
            <a:pPr marL="0" lvl="0" indent="0" algn="just" eaLnBrk="1" hangingPunct="1">
              <a:lnSpc>
                <a:spcPct val="150000"/>
              </a:lnSpc>
              <a:spcBef>
                <a:spcPct val="0"/>
              </a:spcBef>
              <a:buNone/>
            </a:pP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底层次是</a:t>
            </a:r>
            <a:r>
              <a:rPr lang="en-US" altLang="zh-CN" sz="1800" b="1" dirty="0" smtClean="0">
                <a:solidFill>
                  <a:schemeClr val="tx1"/>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结构的历史</a:t>
            </a:r>
            <a:r>
              <a:rPr lang="en-US" altLang="zh-CN" sz="1800" b="1" dirty="0" smtClean="0">
                <a:solidFill>
                  <a:schemeClr val="tx1"/>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，是在</a:t>
            </a:r>
            <a:r>
              <a:rPr lang="en-US" altLang="zh-CN" sz="1800" b="1" dirty="0" smtClean="0">
                <a:solidFill>
                  <a:schemeClr val="tx1"/>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长时间段落</a:t>
            </a:r>
            <a:r>
              <a:rPr lang="en-US" altLang="zh-CN" sz="1800" b="1" dirty="0" smtClean="0">
                <a:solidFill>
                  <a:schemeClr val="tx1"/>
                </a:solidFill>
                <a:uFillTx/>
                <a:latin typeface="楷体" panose="02010609060101010101" charset="-122"/>
                <a:ea typeface="楷体" panose="02010609060101010101" charset="-122"/>
                <a:cs typeface="楷体" panose="02010609060101010101" charset="-122"/>
                <a:sym typeface="+mn-ea"/>
              </a:rPr>
              <a:t>”</a:t>
            </a:r>
            <a:r>
              <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rPr>
              <a:t>的，主要指人与环境（含地理、气候等）的关系。</a:t>
            </a:r>
            <a:endParaRPr lang="zh-CN" altLang="en-US" sz="1800" b="1" dirty="0" smtClean="0">
              <a:solidFill>
                <a:schemeClr val="tx1"/>
              </a:solidFill>
              <a:uFillTx/>
              <a:latin typeface="楷体" panose="02010609060101010101" charset="-122"/>
              <a:ea typeface="楷体" panose="02010609060101010101" charset="-122"/>
              <a:cs typeface="楷体" panose="02010609060101010101" charset="-122"/>
              <a:sym typeface="+mn-ea"/>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108" name="图片 107"/>
          <p:cNvPicPr/>
          <p:nvPr/>
        </p:nvPicPr>
        <p:blipFill>
          <a:blip r:embed="rId1"/>
          <a:stretch>
            <a:fillRect/>
          </a:stretch>
        </p:blipFill>
        <p:spPr>
          <a:xfrm>
            <a:off x="7096760" y="1074420"/>
            <a:ext cx="3923665" cy="26422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102870" y="843280"/>
            <a:ext cx="11753215" cy="6069965"/>
          </a:xfrm>
          <a:prstGeom prst="rect">
            <a:avLst/>
          </a:prstGeom>
          <a:noFill/>
        </p:spPr>
        <p:txBody>
          <a:bodyPr wrap="square" rtlCol="0" anchor="t">
            <a:spAutoFit/>
          </a:bodyPr>
          <a:p>
            <a:pPr>
              <a:lnSpc>
                <a:spcPct val="150000"/>
              </a:lnSpc>
            </a:pP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（一）</a:t>
            </a:r>
            <a:r>
              <a:rPr lang="zh-CN" altLang="en-US" sz="2000" b="1" dirty="0">
                <a:solidFill>
                  <a:srgbClr val="C00000"/>
                </a:solidFill>
                <a:latin typeface="楷体" panose="02010609060101010101" charset="-122"/>
                <a:ea typeface="楷体" panose="02010609060101010101" charset="-122"/>
                <a:sym typeface="+mn-ea"/>
              </a:rPr>
              <a:t>五个阶段探索开辟了中国特色社会主义的正确</a:t>
            </a:r>
            <a:r>
              <a:rPr lang="zh-CN" altLang="en-US" sz="2000" b="1" dirty="0" smtClean="0">
                <a:solidFill>
                  <a:srgbClr val="C00000"/>
                </a:solidFill>
                <a:latin typeface="楷体" panose="02010609060101010101" charset="-122"/>
                <a:ea typeface="楷体" panose="02010609060101010101" charset="-122"/>
                <a:sym typeface="+mn-ea"/>
              </a:rPr>
              <a:t>道路</a:t>
            </a:r>
            <a:endParaRPr lang="zh-CN" altLang="en-US" sz="2000"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sz="2000" b="1" dirty="0" smtClean="0">
                <a:solidFill>
                  <a:srgbClr val="C00000"/>
                </a:solidFill>
                <a:latin typeface="黑体" panose="02010609060101010101" charset="-122"/>
                <a:ea typeface="黑体" panose="02010609060101010101" charset="-122"/>
                <a:cs typeface="黑体" panose="02010609060101010101" charset="-122"/>
                <a:sym typeface="+mn-ea"/>
              </a:rPr>
              <a:t>从理论和历史维度看“中国式现代化道路”的内涵（</a:t>
            </a: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中国式现代化道路</a:t>
            </a: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在不同时期的具体表现）</a:t>
            </a:r>
            <a:endPar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endParaRPr>
          </a:p>
          <a:p>
            <a:pPr>
              <a:lnSpc>
                <a:spcPct val="150000"/>
              </a:lnSpc>
            </a:pP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 </a:t>
            </a: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     </a:t>
            </a:r>
            <a:r>
              <a:rPr lang="zh-CN" b="1" dirty="0" smtClean="0">
                <a:solidFill>
                  <a:srgbClr val="FF0000"/>
                </a:solidFill>
                <a:latin typeface="楷体" panose="02010609060101010101" charset="-122"/>
                <a:ea typeface="楷体" panose="02010609060101010101" charset="-122"/>
                <a:cs typeface="楷体" panose="02010609060101010101" charset="-122"/>
                <a:sym typeface="+mn-ea"/>
              </a:rPr>
              <a:t>新民主主义现代化战略（</a:t>
            </a:r>
            <a:r>
              <a:rPr lang="en-US" altLang="zh-CN" b="1" dirty="0" smtClean="0">
                <a:solidFill>
                  <a:srgbClr val="FF0000"/>
                </a:solidFill>
                <a:latin typeface="楷体" panose="02010609060101010101" charset="-122"/>
                <a:ea typeface="楷体" panose="02010609060101010101" charset="-122"/>
                <a:cs typeface="楷体" panose="02010609060101010101" charset="-122"/>
                <a:sym typeface="+mn-ea"/>
              </a:rPr>
              <a:t>1949-1952</a:t>
            </a:r>
            <a:r>
              <a:rPr lang="zh-CN" b="1" dirty="0" smtClean="0">
                <a:solidFill>
                  <a:srgbClr val="FF0000"/>
                </a:solidFill>
                <a:latin typeface="楷体" panose="02010609060101010101" charset="-122"/>
                <a:ea typeface="楷体" panose="02010609060101010101" charset="-122"/>
                <a:cs typeface="楷体" panose="02010609060101010101" charset="-122"/>
                <a:sym typeface="+mn-ea"/>
              </a:rPr>
              <a:t>）</a:t>
            </a:r>
            <a:endParaRPr lang="zh-CN" b="1" dirty="0" smtClean="0">
              <a:solidFill>
                <a:srgbClr val="FF0000"/>
              </a:solidFill>
              <a:latin typeface="楷体" panose="02010609060101010101" charset="-122"/>
              <a:ea typeface="楷体" panose="02010609060101010101" charset="-122"/>
              <a:cs typeface="楷体" panose="02010609060101010101" charset="-122"/>
              <a:sym typeface="+mn-ea"/>
            </a:endParaRPr>
          </a:p>
          <a:p>
            <a:pPr marL="720090" algn="l" fontAlgn="auto">
              <a:lnSpc>
                <a:spcPct val="130000"/>
              </a:lnSpc>
              <a:spcBef>
                <a:spcPts val="0"/>
              </a:spcBef>
              <a:spcAft>
                <a:spcPts val="0"/>
              </a:spcAft>
              <a:buClrTx/>
              <a:buSzTx/>
              <a:buFontTx/>
              <a:buNone/>
            </a:pPr>
            <a:r>
              <a:rPr lang="zh-CN" b="1" dirty="0" smtClean="0">
                <a:solidFill>
                  <a:srgbClr val="FF0000"/>
                </a:solidFill>
                <a:latin typeface="楷体" panose="02010609060101010101" charset="-122"/>
                <a:ea typeface="楷体" panose="02010609060101010101" charset="-122"/>
                <a:cs typeface="楷体" panose="02010609060101010101" charset="-122"/>
              </a:rPr>
              <a:t>学习苏联的现代化战略（</a:t>
            </a:r>
            <a:r>
              <a:rPr lang="en-US" altLang="zh-CN" b="1" dirty="0" smtClean="0">
                <a:solidFill>
                  <a:srgbClr val="FF0000"/>
                </a:solidFill>
                <a:latin typeface="楷体" panose="02010609060101010101" charset="-122"/>
                <a:ea typeface="楷体" panose="02010609060101010101" charset="-122"/>
                <a:cs typeface="楷体" panose="02010609060101010101" charset="-122"/>
              </a:rPr>
              <a:t>1953-1955</a:t>
            </a:r>
            <a:r>
              <a:rPr lang="zh-CN" b="1" dirty="0" smtClean="0">
                <a:solidFill>
                  <a:srgbClr val="FF0000"/>
                </a:solidFill>
                <a:latin typeface="楷体" panose="02010609060101010101" charset="-122"/>
                <a:ea typeface="楷体" panose="02010609060101010101" charset="-122"/>
                <a:cs typeface="楷体" panose="02010609060101010101" charset="-122"/>
              </a:rPr>
              <a:t>）</a:t>
            </a:r>
            <a:endParaRPr lang="zh-CN" b="1" dirty="0" smtClean="0">
              <a:solidFill>
                <a:srgbClr val="FF0000"/>
              </a:solidFill>
              <a:latin typeface="楷体" panose="02010609060101010101" charset="-122"/>
              <a:ea typeface="楷体" panose="02010609060101010101" charset="-122"/>
              <a:cs typeface="楷体" panose="02010609060101010101" charset="-122"/>
            </a:endParaRPr>
          </a:p>
          <a:p>
            <a:pPr marL="720090" fontAlgn="auto">
              <a:lnSpc>
                <a:spcPct val="130000"/>
              </a:lnSpc>
              <a:spcBef>
                <a:spcPts val="0"/>
              </a:spcBef>
              <a:spcAft>
                <a:spcPts val="0"/>
              </a:spcAft>
              <a:buClrTx/>
              <a:buSzTx/>
              <a:buNone/>
            </a:pPr>
            <a:r>
              <a:rPr lang="zh-CN" b="1" dirty="0" smtClean="0">
                <a:solidFill>
                  <a:srgbClr val="FF0000"/>
                </a:solidFill>
                <a:latin typeface="楷体" panose="02010609060101010101" charset="-122"/>
                <a:ea typeface="楷体" panose="02010609060101010101" charset="-122"/>
                <a:cs typeface="楷体" panose="02010609060101010101" charset="-122"/>
              </a:rPr>
              <a:t>“借鉴苏联，统筹兼顾”战略（</a:t>
            </a:r>
            <a:r>
              <a:rPr lang="en-US" altLang="zh-CN" b="1" dirty="0" smtClean="0">
                <a:solidFill>
                  <a:srgbClr val="FF0000"/>
                </a:solidFill>
                <a:latin typeface="楷体" panose="02010609060101010101" charset="-122"/>
                <a:ea typeface="楷体" panose="02010609060101010101" charset="-122"/>
                <a:cs typeface="楷体" panose="02010609060101010101" charset="-122"/>
              </a:rPr>
              <a:t>1956-1957</a:t>
            </a:r>
            <a:r>
              <a:rPr lang="zh-CN" b="1" dirty="0" smtClean="0">
                <a:solidFill>
                  <a:srgbClr val="FF0000"/>
                </a:solidFill>
                <a:latin typeface="楷体" panose="02010609060101010101" charset="-122"/>
                <a:ea typeface="楷体" panose="02010609060101010101" charset="-122"/>
                <a:cs typeface="楷体" panose="02010609060101010101" charset="-122"/>
              </a:rPr>
              <a:t>）</a:t>
            </a:r>
            <a:endParaRPr lang="zh-CN" b="1" dirty="0" smtClean="0">
              <a:solidFill>
                <a:srgbClr val="FF0000"/>
              </a:solidFill>
              <a:latin typeface="楷体" panose="02010609060101010101" charset="-122"/>
              <a:ea typeface="楷体" panose="02010609060101010101" charset="-122"/>
              <a:cs typeface="楷体" panose="02010609060101010101" charset="-122"/>
            </a:endParaRPr>
          </a:p>
          <a:p>
            <a:pPr marL="720090" fontAlgn="auto">
              <a:lnSpc>
                <a:spcPct val="130000"/>
              </a:lnSpc>
              <a:spcBef>
                <a:spcPts val="0"/>
              </a:spcBef>
              <a:spcAft>
                <a:spcPts val="0"/>
              </a:spcAft>
              <a:buClrTx/>
              <a:buSzTx/>
              <a:buFontTx/>
              <a:buNone/>
            </a:pPr>
            <a:r>
              <a:rPr lang="zh-CN" b="1" dirty="0" smtClean="0">
                <a:solidFill>
                  <a:srgbClr val="FF0000"/>
                </a:solidFill>
                <a:latin typeface="楷体" panose="02010609060101010101" charset="-122"/>
                <a:ea typeface="楷体" panose="02010609060101010101" charset="-122"/>
                <a:cs typeface="楷体" panose="02010609060101010101" charset="-122"/>
              </a:rPr>
              <a:t>“赶超英美”的现代化战略（</a:t>
            </a:r>
            <a:r>
              <a:rPr lang="en-US" altLang="zh-CN" b="1" dirty="0" smtClean="0">
                <a:solidFill>
                  <a:srgbClr val="FF0000"/>
                </a:solidFill>
                <a:latin typeface="楷体" panose="02010609060101010101" charset="-122"/>
                <a:ea typeface="楷体" panose="02010609060101010101" charset="-122"/>
                <a:cs typeface="楷体" panose="02010609060101010101" charset="-122"/>
              </a:rPr>
              <a:t>1958-1960</a:t>
            </a:r>
            <a:r>
              <a:rPr lang="zh-CN" b="1" dirty="0" smtClean="0">
                <a:solidFill>
                  <a:srgbClr val="FF0000"/>
                </a:solidFill>
                <a:latin typeface="楷体" panose="02010609060101010101" charset="-122"/>
                <a:ea typeface="楷体" panose="02010609060101010101" charset="-122"/>
                <a:cs typeface="楷体" panose="02010609060101010101" charset="-122"/>
              </a:rPr>
              <a:t>）</a:t>
            </a:r>
            <a:endParaRPr lang="zh-CN" b="1" dirty="0" smtClean="0">
              <a:solidFill>
                <a:srgbClr val="FF0000"/>
              </a:solidFill>
              <a:latin typeface="楷体" panose="02010609060101010101" charset="-122"/>
              <a:ea typeface="楷体" panose="02010609060101010101" charset="-122"/>
              <a:cs typeface="楷体" panose="02010609060101010101" charset="-122"/>
            </a:endParaRPr>
          </a:p>
          <a:p>
            <a:pPr marL="720090" fontAlgn="auto">
              <a:lnSpc>
                <a:spcPct val="130000"/>
              </a:lnSpc>
              <a:spcBef>
                <a:spcPts val="0"/>
              </a:spcBef>
              <a:spcAft>
                <a:spcPts val="0"/>
              </a:spcAft>
              <a:buClrTx/>
              <a:buSzTx/>
              <a:buNone/>
            </a:pPr>
            <a:r>
              <a:rPr lang="zh-CN" b="1" dirty="0" smtClean="0">
                <a:solidFill>
                  <a:srgbClr val="FF0000"/>
                </a:solidFill>
                <a:latin typeface="楷体" panose="02010609060101010101" charset="-122"/>
                <a:ea typeface="楷体" panose="02010609060101010101" charset="-122"/>
                <a:cs typeface="楷体" panose="02010609060101010101" charset="-122"/>
              </a:rPr>
              <a:t>“农工商并举”的现代化战略（</a:t>
            </a:r>
            <a:r>
              <a:rPr lang="en-US" altLang="zh-CN" b="1" dirty="0" smtClean="0">
                <a:solidFill>
                  <a:srgbClr val="FF0000"/>
                </a:solidFill>
                <a:latin typeface="楷体" panose="02010609060101010101" charset="-122"/>
                <a:ea typeface="楷体" panose="02010609060101010101" charset="-122"/>
                <a:cs typeface="楷体" panose="02010609060101010101" charset="-122"/>
              </a:rPr>
              <a:t>1961-1963</a:t>
            </a:r>
            <a:r>
              <a:rPr lang="zh-CN" b="1" dirty="0" smtClean="0">
                <a:solidFill>
                  <a:srgbClr val="FF0000"/>
                </a:solidFill>
                <a:latin typeface="楷体" panose="02010609060101010101" charset="-122"/>
                <a:ea typeface="楷体" panose="02010609060101010101" charset="-122"/>
                <a:cs typeface="楷体" panose="02010609060101010101" charset="-122"/>
              </a:rPr>
              <a:t>）</a:t>
            </a:r>
            <a:endParaRPr lang="zh-CN" b="1" dirty="0" smtClean="0">
              <a:solidFill>
                <a:srgbClr val="FF0000"/>
              </a:solidFill>
              <a:latin typeface="楷体" panose="02010609060101010101" charset="-122"/>
              <a:ea typeface="楷体" panose="02010609060101010101" charset="-122"/>
              <a:cs typeface="楷体" panose="02010609060101010101" charset="-122"/>
            </a:endParaRPr>
          </a:p>
          <a:p>
            <a:pPr marL="720090" fontAlgn="auto">
              <a:lnSpc>
                <a:spcPct val="130000"/>
              </a:lnSpc>
              <a:spcBef>
                <a:spcPts val="0"/>
              </a:spcBef>
              <a:spcAft>
                <a:spcPts val="0"/>
              </a:spcAft>
              <a:buClrTx/>
              <a:buSzTx/>
              <a:buFontTx/>
            </a:pPr>
            <a:r>
              <a:rPr lang="zh-CN" b="1" dirty="0" smtClean="0">
                <a:solidFill>
                  <a:srgbClr val="FF0000"/>
                </a:solidFill>
                <a:latin typeface="楷体" panose="02010609060101010101" charset="-122"/>
                <a:ea typeface="楷体" panose="02010609060101010101" charset="-122"/>
                <a:cs typeface="楷体" panose="02010609060101010101" charset="-122"/>
              </a:rPr>
              <a:t>“四个现代化”战略（</a:t>
            </a:r>
            <a:r>
              <a:rPr lang="en-US" altLang="zh-CN" b="1" dirty="0" smtClean="0">
                <a:solidFill>
                  <a:srgbClr val="FF0000"/>
                </a:solidFill>
                <a:latin typeface="楷体" panose="02010609060101010101" charset="-122"/>
                <a:ea typeface="楷体" panose="02010609060101010101" charset="-122"/>
                <a:cs typeface="楷体" panose="02010609060101010101" charset="-122"/>
              </a:rPr>
              <a:t>1964-1966</a:t>
            </a:r>
            <a:r>
              <a:rPr lang="zh-CN" altLang="en-US" b="1" dirty="0" smtClean="0">
                <a:solidFill>
                  <a:srgbClr val="FF0000"/>
                </a:solidFill>
                <a:latin typeface="楷体" panose="02010609060101010101" charset="-122"/>
                <a:ea typeface="楷体" panose="02010609060101010101" charset="-122"/>
                <a:cs typeface="楷体" panose="02010609060101010101" charset="-122"/>
              </a:rPr>
              <a:t>）</a:t>
            </a:r>
            <a:endParaRPr lang="zh-CN" b="1" dirty="0" smtClean="0">
              <a:solidFill>
                <a:srgbClr val="FF0000"/>
              </a:solidFill>
              <a:latin typeface="楷体" panose="02010609060101010101" charset="-122"/>
              <a:ea typeface="楷体" panose="02010609060101010101" charset="-122"/>
              <a:cs typeface="楷体" panose="02010609060101010101" charset="-122"/>
            </a:endParaRPr>
          </a:p>
          <a:p>
            <a:pPr marL="720090" fontAlgn="auto">
              <a:lnSpc>
                <a:spcPct val="130000"/>
              </a:lnSpc>
              <a:spcBef>
                <a:spcPts val="0"/>
              </a:spcBef>
              <a:spcAft>
                <a:spcPts val="0"/>
              </a:spcAft>
              <a:buClrTx/>
              <a:buSzTx/>
              <a:buFontTx/>
            </a:pPr>
            <a:endParaRPr lang="zh-CN" b="1" dirty="0" smtClean="0">
              <a:solidFill>
                <a:srgbClr val="FF0000"/>
              </a:solidFill>
              <a:latin typeface="楷体" panose="02010609060101010101" charset="-122"/>
              <a:ea typeface="楷体" panose="02010609060101010101" charset="-122"/>
              <a:cs typeface="楷体" panose="02010609060101010101" charset="-122"/>
            </a:endParaRPr>
          </a:p>
          <a:p>
            <a:pPr marL="720090" fontAlgn="auto">
              <a:lnSpc>
                <a:spcPct val="130000"/>
              </a:lnSpc>
              <a:spcBef>
                <a:spcPts val="0"/>
              </a:spcBef>
              <a:spcAft>
                <a:spcPts val="0"/>
              </a:spcAft>
            </a:pP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“小康”现代化战略（</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1979-2001</a:t>
            </a: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a:t>
            </a:r>
            <a:endPar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marL="720090" fontAlgn="auto">
              <a:lnSpc>
                <a:spcPct val="130000"/>
              </a:lnSpc>
              <a:spcBef>
                <a:spcPts val="0"/>
              </a:spcBef>
              <a:spcAft>
                <a:spcPts val="0"/>
              </a:spcAft>
              <a:buClrTx/>
              <a:buSzTx/>
              <a:buFontTx/>
            </a:pP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“全面小康”现代化战略（</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2002</a:t>
            </a: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a:t>
            </a:r>
            <a:endPar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marL="720090" fontAlgn="auto">
              <a:lnSpc>
                <a:spcPct val="120000"/>
              </a:lnSpc>
              <a:spcBef>
                <a:spcPts val="0"/>
              </a:spcBef>
              <a:spcAft>
                <a:spcPts val="0"/>
              </a:spcAft>
            </a:pP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“科学发展”现代化战略（</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2003-2012</a:t>
            </a: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a:t>
            </a:r>
            <a:endPar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marL="720090" fontAlgn="auto">
              <a:lnSpc>
                <a:spcPct val="120000"/>
              </a:lnSpc>
              <a:spcBef>
                <a:spcPts val="0"/>
              </a:spcBef>
              <a:spcAft>
                <a:spcPts val="0"/>
              </a:spcAft>
            </a:pPr>
            <a:endPar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marL="720090" fontAlgn="auto">
              <a:lnSpc>
                <a:spcPct val="120000"/>
              </a:lnSpc>
              <a:spcBef>
                <a:spcPts val="0"/>
              </a:spcBef>
              <a:spcAft>
                <a:spcPts val="0"/>
              </a:spcAft>
              <a:buClrTx/>
              <a:buSzTx/>
              <a:buFontTx/>
            </a:pPr>
            <a:r>
              <a:rPr lang="en-US" altLang="zh-CN" b="1" dirty="0" smtClean="0">
                <a:solidFill>
                  <a:schemeClr val="accent2">
                    <a:lumMod val="75000"/>
                  </a:schemeClr>
                </a:solidFill>
                <a:latin typeface="楷体" panose="02010609060101010101" charset="-122"/>
                <a:ea typeface="楷体" panose="02010609060101010101" charset="-122"/>
                <a:cs typeface="楷体" panose="02010609060101010101" charset="-122"/>
              </a:rPr>
              <a:t> </a:t>
            </a:r>
            <a:r>
              <a:rPr lang="en-US" altLang="zh-CN" b="1" dirty="0" smtClean="0">
                <a:solidFill>
                  <a:schemeClr val="accent4">
                    <a:lumMod val="75000"/>
                  </a:schemeClr>
                </a:solidFill>
                <a:latin typeface="楷体" panose="02010609060101010101" charset="-122"/>
                <a:ea typeface="楷体" panose="02010609060101010101" charset="-122"/>
                <a:cs typeface="楷体" panose="02010609060101010101" charset="-122"/>
              </a:rPr>
              <a:t>“</a:t>
            </a:r>
            <a:r>
              <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rPr>
              <a:t>新时代</a:t>
            </a:r>
            <a:r>
              <a:rPr lang="en-US" altLang="zh-CN" b="1" dirty="0" smtClean="0">
                <a:solidFill>
                  <a:schemeClr val="accent4">
                    <a:lumMod val="75000"/>
                  </a:schemeClr>
                </a:solidFill>
                <a:latin typeface="楷体" panose="02010609060101010101" charset="-122"/>
                <a:ea typeface="楷体" panose="02010609060101010101" charset="-122"/>
                <a:cs typeface="楷体" panose="02010609060101010101" charset="-122"/>
              </a:rPr>
              <a:t>”</a:t>
            </a:r>
            <a:r>
              <a:rPr lang="zh-CN" altLang="en-US" b="1" dirty="0" smtClean="0">
                <a:solidFill>
                  <a:schemeClr val="accent4">
                    <a:lumMod val="75000"/>
                  </a:schemeClr>
                </a:solidFill>
                <a:latin typeface="楷体" panose="02010609060101010101" charset="-122"/>
                <a:ea typeface="楷体" panose="02010609060101010101" charset="-122"/>
                <a:cs typeface="楷体" panose="02010609060101010101" charset="-122"/>
              </a:rPr>
              <a:t>现代化</a:t>
            </a:r>
            <a:r>
              <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rPr>
              <a:t>战略（</a:t>
            </a:r>
            <a:r>
              <a:rPr lang="en-US" altLang="zh-CN" b="1" dirty="0" smtClean="0">
                <a:solidFill>
                  <a:schemeClr val="accent4">
                    <a:lumMod val="75000"/>
                  </a:schemeClr>
                </a:solidFill>
                <a:latin typeface="楷体" panose="02010609060101010101" charset="-122"/>
                <a:ea typeface="楷体" panose="02010609060101010101" charset="-122"/>
                <a:cs typeface="楷体" panose="02010609060101010101" charset="-122"/>
              </a:rPr>
              <a:t>2012-</a:t>
            </a:r>
            <a:r>
              <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rPr>
              <a:t>）</a:t>
            </a:r>
            <a:endPar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endParaRPr>
          </a:p>
          <a:p>
            <a:pPr marL="720090" fontAlgn="auto">
              <a:lnSpc>
                <a:spcPct val="130000"/>
              </a:lnSpc>
              <a:spcBef>
                <a:spcPts val="0"/>
              </a:spcBef>
              <a:spcAft>
                <a:spcPts val="0"/>
              </a:spcAft>
              <a:buClrTx/>
              <a:buSzTx/>
              <a:buFontTx/>
            </a:pPr>
            <a:r>
              <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rPr>
              <a:t>（新发展理念、人类命运共同体、生态文明</a:t>
            </a:r>
            <a:endPar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endParaRPr>
          </a:p>
          <a:p>
            <a:pPr marL="720090" fontAlgn="auto">
              <a:lnSpc>
                <a:spcPct val="130000"/>
              </a:lnSpc>
              <a:spcBef>
                <a:spcPts val="0"/>
              </a:spcBef>
              <a:spcAft>
                <a:spcPts val="0"/>
              </a:spcAft>
              <a:buClrTx/>
              <a:buSzTx/>
              <a:buFontTx/>
            </a:pPr>
            <a:r>
              <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rPr>
              <a:t>建设……）</a:t>
            </a:r>
            <a:endPar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6446520" y="1820545"/>
            <a:ext cx="5563870" cy="5077460"/>
          </a:xfrm>
          <a:prstGeom prst="rect">
            <a:avLst/>
          </a:prstGeom>
          <a:noFill/>
        </p:spPr>
        <p:txBody>
          <a:bodyPr wrap="square" rtlCol="0" anchor="t">
            <a:spAutoFit/>
          </a:bodyPr>
          <a:p>
            <a:pPr>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rPr>
              <a:t> </a:t>
            </a:r>
            <a:r>
              <a:rPr lang="en-US" altLang="zh-CN" b="1" dirty="0" smtClean="0">
                <a:solidFill>
                  <a:srgbClr val="FF0000"/>
                </a:solidFill>
                <a:latin typeface="楷体" panose="02010609060101010101" charset="-122"/>
                <a:ea typeface="楷体" panose="02010609060101010101" charset="-122"/>
                <a:cs typeface="楷体" panose="02010609060101010101" charset="-122"/>
              </a:rPr>
              <a:t>   </a:t>
            </a:r>
            <a:r>
              <a:rPr lang="zh-CN" altLang="en-US" b="1" dirty="0" smtClean="0">
                <a:solidFill>
                  <a:srgbClr val="FF0000"/>
                </a:solidFill>
                <a:latin typeface="楷体" panose="02010609060101010101" charset="-122"/>
                <a:ea typeface="楷体" panose="02010609060101010101" charset="-122"/>
                <a:cs typeface="楷体" panose="02010609060101010101" charset="-122"/>
                <a:sym typeface="+mn-ea"/>
              </a:rPr>
              <a:t>从新中国成立到</a:t>
            </a:r>
            <a:r>
              <a:rPr lang="zh-CN" b="1" dirty="0" smtClean="0">
                <a:solidFill>
                  <a:srgbClr val="FF0000"/>
                </a:solidFill>
                <a:latin typeface="楷体" panose="02010609060101010101" charset="-122"/>
                <a:ea typeface="楷体" panose="02010609060101010101" charset="-122"/>
                <a:cs typeface="楷体" panose="02010609060101010101" charset="-122"/>
                <a:sym typeface="+mn-ea"/>
              </a:rPr>
              <a:t>改革开放之前形成的现代化战略以计划经济、单一行政主体、重工业优先发展为特征。</a:t>
            </a:r>
            <a:endParaRPr lang="zh-CN" b="1" dirty="0" smtClean="0">
              <a:latin typeface="楷体" panose="02010609060101010101" charset="-122"/>
              <a:ea typeface="楷体" panose="02010609060101010101" charset="-122"/>
              <a:cs typeface="楷体" panose="02010609060101010101" charset="-122"/>
            </a:endParaRPr>
          </a:p>
          <a:p>
            <a:pPr>
              <a:lnSpc>
                <a:spcPct val="150000"/>
              </a:lnSpc>
              <a:buClrTx/>
              <a:buSzTx/>
              <a:buNone/>
            </a:pPr>
            <a:r>
              <a:rPr lang="en-US" altLang="zh-CN" b="1" dirty="0" smtClean="0">
                <a:latin typeface="楷体" panose="02010609060101010101" charset="-122"/>
                <a:ea typeface="楷体" panose="02010609060101010101" charset="-122"/>
                <a:cs typeface="楷体" panose="02010609060101010101" charset="-122"/>
              </a:rPr>
              <a:t>    </a:t>
            </a:r>
            <a:endParaRPr lang="en-US" altLang="zh-CN" b="1" dirty="0" smtClean="0">
              <a:latin typeface="楷体" panose="02010609060101010101" charset="-122"/>
              <a:ea typeface="楷体" panose="02010609060101010101" charset="-122"/>
              <a:cs typeface="楷体" panose="02010609060101010101" charset="-122"/>
            </a:endParaRPr>
          </a:p>
          <a:p>
            <a:pPr>
              <a:lnSpc>
                <a:spcPct val="150000"/>
              </a:lnSpc>
              <a:buClrTx/>
              <a:buSzTx/>
              <a:buNone/>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    </a:t>
            </a: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从改革开放到党的十五大（</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1997</a:t>
            </a: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）之间形成的现代化战略以市场经济、二元所有制结构、二元分配关系和工业化为特征；</a:t>
            </a:r>
            <a:endPar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buClrTx/>
              <a:buSzTx/>
              <a:buNone/>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从党的十五大到党的十八大（</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2012</a:t>
            </a:r>
            <a:r>
              <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）之间形成的现代化战略以新型工业化、城市化、市场经济为特征。</a:t>
            </a:r>
            <a:endParaRPr lang="zh-CN"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buClrTx/>
              <a:buSzTx/>
              <a:buNone/>
            </a:pPr>
            <a:endParaRPr lang="zh-CN" b="1" dirty="0" smtClean="0">
              <a:latin typeface="楷体" panose="02010609060101010101" charset="-122"/>
              <a:ea typeface="楷体" panose="02010609060101010101" charset="-122"/>
              <a:cs typeface="楷体" panose="02010609060101010101" charset="-122"/>
            </a:endParaRPr>
          </a:p>
          <a:p>
            <a:pPr>
              <a:lnSpc>
                <a:spcPct val="150000"/>
              </a:lnSpc>
              <a:buClrTx/>
              <a:buSzTx/>
              <a:buFontTx/>
              <a:buNone/>
            </a:pPr>
            <a:r>
              <a:rPr lang="en-US" altLang="zh-CN" b="1" dirty="0" smtClean="0">
                <a:latin typeface="楷体" panose="02010609060101010101" charset="-122"/>
                <a:ea typeface="楷体" panose="02010609060101010101" charset="-122"/>
                <a:cs typeface="楷体" panose="02010609060101010101" charset="-122"/>
              </a:rPr>
              <a:t>    </a:t>
            </a:r>
            <a:r>
              <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sym typeface="+mn-ea"/>
              </a:rPr>
              <a:t>党的十八大以来形成的现代化战略以新型工业化、城市化、信息化、农业现代化和基本经济制度创新、现代化经济体系建构为特征。</a:t>
            </a:r>
            <a:endParaRPr lang="zh-CN" b="1" dirty="0" smtClean="0">
              <a:solidFill>
                <a:schemeClr val="accent4">
                  <a:lumMod val="75000"/>
                </a:schemeClr>
              </a:solidFill>
              <a:latin typeface="楷体" panose="02010609060101010101" charset="-122"/>
              <a:ea typeface="楷体" panose="02010609060101010101" charset="-122"/>
              <a:cs typeface="楷体" panose="02010609060101010101" charset="-122"/>
            </a:endParaRPr>
          </a:p>
        </p:txBody>
      </p:sp>
      <p:sp>
        <p:nvSpPr>
          <p:cNvPr id="8" name="圆角矩形 3"/>
          <p:cNvSpPr>
            <a:spLocks noChangeArrowheads="1"/>
          </p:cNvSpPr>
          <p:nvPr/>
        </p:nvSpPr>
        <p:spPr bwMode="auto">
          <a:xfrm>
            <a:off x="6446520" y="1820545"/>
            <a:ext cx="5563870" cy="1177290"/>
          </a:xfrm>
          <a:prstGeom prst="roundRect">
            <a:avLst>
              <a:gd name="adj" fmla="val 9083"/>
            </a:avLst>
          </a:prstGeom>
          <a:noFill/>
          <a:ln w="19050">
            <a:solidFill>
              <a:srgbClr val="FF0000"/>
            </a:solidFill>
            <a:prstDash val="solid"/>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9" name="圆角矩形 3"/>
          <p:cNvSpPr>
            <a:spLocks noChangeArrowheads="1"/>
          </p:cNvSpPr>
          <p:nvPr/>
        </p:nvSpPr>
        <p:spPr bwMode="auto">
          <a:xfrm>
            <a:off x="830580" y="1809115"/>
            <a:ext cx="4548505" cy="2244090"/>
          </a:xfrm>
          <a:prstGeom prst="roundRect">
            <a:avLst>
              <a:gd name="adj" fmla="val 9083"/>
            </a:avLst>
          </a:prstGeom>
          <a:noFill/>
          <a:ln w="19050">
            <a:solidFill>
              <a:srgbClr val="FF0000"/>
            </a:solidFill>
            <a:prstDash val="solid"/>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5" name="圆角矩形 3"/>
          <p:cNvSpPr>
            <a:spLocks noChangeArrowheads="1"/>
          </p:cNvSpPr>
          <p:nvPr/>
        </p:nvSpPr>
        <p:spPr bwMode="auto">
          <a:xfrm>
            <a:off x="830580" y="4262120"/>
            <a:ext cx="4548505" cy="1228725"/>
          </a:xfrm>
          <a:prstGeom prst="roundRect">
            <a:avLst>
              <a:gd name="adj" fmla="val 9083"/>
            </a:avLst>
          </a:prstGeom>
          <a:noFill/>
          <a:ln w="19050">
            <a:solidFill>
              <a:schemeClr val="accent1">
                <a:lumMod val="75000"/>
              </a:schemeClr>
            </a:solidFill>
            <a:prstDash val="solid"/>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6" name="圆角矩形 3"/>
          <p:cNvSpPr>
            <a:spLocks noChangeArrowheads="1"/>
          </p:cNvSpPr>
          <p:nvPr/>
        </p:nvSpPr>
        <p:spPr bwMode="auto">
          <a:xfrm>
            <a:off x="830580" y="5660390"/>
            <a:ext cx="4548505" cy="1123950"/>
          </a:xfrm>
          <a:prstGeom prst="roundRect">
            <a:avLst>
              <a:gd name="adj" fmla="val 9083"/>
            </a:avLst>
          </a:prstGeom>
          <a:noFill/>
          <a:ln w="19050">
            <a:solidFill>
              <a:schemeClr val="accent4">
                <a:lumMod val="75000"/>
              </a:schemeClr>
            </a:solidFill>
            <a:prstDash val="solid"/>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7" name="圆角矩形 3"/>
          <p:cNvSpPr>
            <a:spLocks noChangeArrowheads="1"/>
          </p:cNvSpPr>
          <p:nvPr/>
        </p:nvSpPr>
        <p:spPr bwMode="auto">
          <a:xfrm>
            <a:off x="6446520" y="3139440"/>
            <a:ext cx="5563870" cy="2326005"/>
          </a:xfrm>
          <a:prstGeom prst="roundRect">
            <a:avLst>
              <a:gd name="adj" fmla="val 9083"/>
            </a:avLst>
          </a:prstGeom>
          <a:noFill/>
          <a:ln w="19050">
            <a:solidFill>
              <a:schemeClr val="accent1">
                <a:lumMod val="75000"/>
              </a:schemeClr>
            </a:solidFill>
            <a:prstDash val="solid"/>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11" name="圆角矩形 3"/>
          <p:cNvSpPr>
            <a:spLocks noChangeArrowheads="1"/>
          </p:cNvSpPr>
          <p:nvPr/>
        </p:nvSpPr>
        <p:spPr bwMode="auto">
          <a:xfrm>
            <a:off x="6446520" y="5607050"/>
            <a:ext cx="5563870" cy="1177290"/>
          </a:xfrm>
          <a:prstGeom prst="roundRect">
            <a:avLst>
              <a:gd name="adj" fmla="val 9083"/>
            </a:avLst>
          </a:prstGeom>
          <a:noFill/>
          <a:ln w="19050">
            <a:solidFill>
              <a:schemeClr val="accent4">
                <a:lumMod val="75000"/>
              </a:schemeClr>
            </a:solidFill>
            <a:prstDash val="solid"/>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cxnSp>
        <p:nvCxnSpPr>
          <p:cNvPr id="12" name="直接箭头连接符 11"/>
          <p:cNvCxnSpPr/>
          <p:nvPr/>
        </p:nvCxnSpPr>
        <p:spPr>
          <a:xfrm>
            <a:off x="5502910" y="2409190"/>
            <a:ext cx="81978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469890" y="4697730"/>
            <a:ext cx="819785" cy="0"/>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69890" y="6222365"/>
            <a:ext cx="819785" cy="0"/>
          </a:xfrm>
          <a:prstGeom prst="straightConnector1">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72390" y="1026795"/>
            <a:ext cx="12191365" cy="5523865"/>
          </a:xfrm>
          <a:prstGeom prst="rect">
            <a:avLst/>
          </a:prstGeom>
          <a:noFill/>
        </p:spPr>
        <p:txBody>
          <a:bodyPr wrap="square" rtlCol="0" anchor="t">
            <a:spAutoFit/>
          </a:bodyPr>
          <a:p>
            <a:pPr>
              <a:lnSpc>
                <a:spcPct val="10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（一）</a:t>
            </a:r>
            <a:r>
              <a:rPr lang="zh-CN" altLang="en-US" b="1" dirty="0">
                <a:solidFill>
                  <a:srgbClr val="C00000"/>
                </a:solidFill>
                <a:latin typeface="楷体" panose="02010609060101010101" charset="-122"/>
                <a:ea typeface="楷体" panose="02010609060101010101" charset="-122"/>
                <a:sym typeface="+mn-ea"/>
              </a:rPr>
              <a:t>五个阶段探索开辟了中国特色社会主义的正确</a:t>
            </a:r>
            <a:r>
              <a:rPr lang="zh-CN" altLang="en-US" b="1" dirty="0" smtClean="0">
                <a:solidFill>
                  <a:srgbClr val="C00000"/>
                </a:solidFill>
                <a:latin typeface="楷体" panose="02010609060101010101" charset="-122"/>
                <a:ea typeface="楷体" panose="02010609060101010101" charset="-122"/>
                <a:sym typeface="+mn-ea"/>
              </a:rPr>
              <a:t>道路</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00000"/>
              </a:lnSpc>
            </a:pP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00000"/>
              </a:lnSpc>
            </a:pP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sz="2000" b="1" dirty="0" smtClean="0">
                <a:solidFill>
                  <a:srgbClr val="C00000"/>
                </a:solidFill>
                <a:latin typeface="黑体" panose="02010609060101010101" charset="-122"/>
                <a:ea typeface="黑体" panose="02010609060101010101" charset="-122"/>
                <a:cs typeface="黑体" panose="02010609060101010101" charset="-122"/>
                <a:sym typeface="+mn-ea"/>
              </a:rPr>
              <a:t>中国式现代化道路</a:t>
            </a: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的中国意义：型塑当代中国的现代化景观；</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“以中国式现代化推进中华民族伟大复兴”</a:t>
            </a:r>
            <a:endParaRPr lang="zh-CN" sz="2000" b="1" dirty="0" smtClean="0">
              <a:solidFill>
                <a:srgbClr val="C00000"/>
              </a:solidFill>
              <a:latin typeface="黑体" panose="02010609060101010101" charset="-122"/>
              <a:ea typeface="黑体" panose="02010609060101010101" charset="-122"/>
              <a:cs typeface="黑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b="1" dirty="0" smtClean="0">
                <a:latin typeface="黑体" panose="02010609060101010101" charset="-122"/>
                <a:ea typeface="黑体" panose="02010609060101010101" charset="-122"/>
                <a:cs typeface="楷体" panose="02010609060101010101" charset="-122"/>
                <a:sym typeface="+mn-ea"/>
              </a:rPr>
              <a:t>新中国现代化景观以改革开放为界发生了历史性变化：</a:t>
            </a:r>
            <a:endParaRPr lang="zh-CN" b="1" dirty="0" smtClean="0">
              <a:latin typeface="黑体" panose="02010609060101010101" charset="-122"/>
              <a:ea typeface="黑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b="1" dirty="0" smtClean="0">
                <a:latin typeface="楷体" panose="02010609060101010101" charset="-122"/>
                <a:ea typeface="楷体" panose="02010609060101010101" charset="-122"/>
                <a:cs typeface="楷体" panose="02010609060101010101" charset="-122"/>
                <a:sym typeface="+mn-ea"/>
              </a:rPr>
              <a:t>一、现代性目标：从</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大同</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到</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rgbClr val="FF0000"/>
                </a:solidFill>
                <a:latin typeface="楷体" panose="02010609060101010101" charset="-122"/>
                <a:ea typeface="楷体" panose="02010609060101010101" charset="-122"/>
                <a:cs typeface="楷体" panose="02010609060101010101" charset="-122"/>
                <a:sym typeface="+mn-ea"/>
              </a:rPr>
              <a:t>强国</a:t>
            </a:r>
            <a:r>
              <a:rPr lang="en-US" altLang="zh-CN" b="1" dirty="0" smtClean="0">
                <a:latin typeface="楷体" panose="02010609060101010101" charset="-122"/>
                <a:ea typeface="楷体" panose="02010609060101010101" charset="-122"/>
                <a:cs typeface="楷体" panose="02010609060101010101" charset="-122"/>
                <a:sym typeface="+mn-ea"/>
              </a:rPr>
              <a:t>”</a:t>
            </a:r>
            <a:endParaRPr 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b="1" dirty="0" smtClean="0">
                <a:latin typeface="楷体" panose="02010609060101010101" charset="-122"/>
                <a:ea typeface="楷体" panose="02010609060101010101" charset="-122"/>
                <a:cs typeface="楷体" panose="02010609060101010101" charset="-122"/>
                <a:sym typeface="+mn-ea"/>
              </a:rPr>
              <a:t>二、现代性主题：从“</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革命</a:t>
            </a:r>
            <a:r>
              <a:rPr lang="zh-CN" b="1" dirty="0" smtClean="0">
                <a:latin typeface="楷体" panose="02010609060101010101" charset="-122"/>
                <a:ea typeface="楷体" panose="02010609060101010101" charset="-122"/>
                <a:cs typeface="楷体" panose="02010609060101010101" charset="-122"/>
                <a:sym typeface="+mn-ea"/>
              </a:rPr>
              <a:t>”到“</a:t>
            </a:r>
            <a:r>
              <a:rPr lang="zh-CN" altLang="en-US" b="1" dirty="0" smtClean="0">
                <a:solidFill>
                  <a:srgbClr val="FF0000"/>
                </a:solidFill>
                <a:latin typeface="楷体" panose="02010609060101010101" charset="-122"/>
                <a:ea typeface="楷体" panose="02010609060101010101" charset="-122"/>
                <a:cs typeface="楷体" panose="02010609060101010101" charset="-122"/>
                <a:sym typeface="+mn-ea"/>
              </a:rPr>
              <a:t>发展</a:t>
            </a:r>
            <a:r>
              <a:rPr lang="zh-CN" b="1" dirty="0" smtClean="0">
                <a:latin typeface="楷体" panose="02010609060101010101" charset="-122"/>
                <a:ea typeface="楷体" panose="02010609060101010101" charset="-122"/>
                <a:cs typeface="楷体" panose="02010609060101010101" charset="-122"/>
                <a:sym typeface="+mn-ea"/>
              </a:rPr>
              <a:t>” </a:t>
            </a:r>
            <a:endParaRPr 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b="1" dirty="0" smtClean="0">
                <a:latin typeface="楷体" panose="02010609060101010101" charset="-122"/>
                <a:ea typeface="楷体" panose="02010609060101010101" charset="-122"/>
                <a:cs typeface="楷体" panose="02010609060101010101" charset="-122"/>
                <a:sym typeface="+mn-ea"/>
              </a:rPr>
              <a:t>三、现代性模式：从“</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模仿</a:t>
            </a:r>
            <a:r>
              <a:rPr lang="zh-CN" b="1" dirty="0" smtClean="0">
                <a:latin typeface="楷体" panose="02010609060101010101" charset="-122"/>
                <a:ea typeface="楷体" panose="02010609060101010101" charset="-122"/>
                <a:cs typeface="楷体" panose="02010609060101010101" charset="-122"/>
                <a:sym typeface="+mn-ea"/>
              </a:rPr>
              <a:t>”到“</a:t>
            </a:r>
            <a:r>
              <a:rPr lang="zh-CN" altLang="en-US" b="1" dirty="0" smtClean="0">
                <a:solidFill>
                  <a:srgbClr val="FF0000"/>
                </a:solidFill>
                <a:latin typeface="楷体" panose="02010609060101010101" charset="-122"/>
                <a:ea typeface="楷体" panose="02010609060101010101" charset="-122"/>
                <a:cs typeface="楷体" panose="02010609060101010101" charset="-122"/>
                <a:sym typeface="+mn-ea"/>
              </a:rPr>
              <a:t>创新</a:t>
            </a:r>
            <a:r>
              <a:rPr lang="zh-CN" b="1" dirty="0" smtClean="0">
                <a:latin typeface="楷体" panose="02010609060101010101" charset="-122"/>
                <a:ea typeface="楷体" panose="02010609060101010101" charset="-122"/>
                <a:cs typeface="楷体" panose="02010609060101010101" charset="-122"/>
                <a:sym typeface="+mn-ea"/>
              </a:rPr>
              <a:t>” </a:t>
            </a:r>
            <a:endParaRPr 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b="1" dirty="0" smtClean="0">
                <a:latin typeface="楷体" panose="02010609060101010101" charset="-122"/>
                <a:ea typeface="楷体" panose="02010609060101010101" charset="-122"/>
                <a:cs typeface="楷体" panose="02010609060101010101" charset="-122"/>
                <a:sym typeface="+mn-ea"/>
              </a:rPr>
              <a:t>四、经济现代性：从“</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计划</a:t>
            </a:r>
            <a:r>
              <a:rPr lang="zh-CN" b="1" dirty="0" smtClean="0">
                <a:latin typeface="楷体" panose="02010609060101010101" charset="-122"/>
                <a:ea typeface="楷体" panose="02010609060101010101" charset="-122"/>
                <a:cs typeface="楷体" panose="02010609060101010101" charset="-122"/>
                <a:sym typeface="+mn-ea"/>
              </a:rPr>
              <a:t>”到“</a:t>
            </a:r>
            <a:r>
              <a:rPr lang="zh-CN" altLang="en-US" b="1" dirty="0" smtClean="0">
                <a:solidFill>
                  <a:srgbClr val="FF0000"/>
                </a:solidFill>
                <a:latin typeface="楷体" panose="02010609060101010101" charset="-122"/>
                <a:ea typeface="楷体" panose="02010609060101010101" charset="-122"/>
                <a:cs typeface="楷体" panose="02010609060101010101" charset="-122"/>
                <a:sym typeface="+mn-ea"/>
              </a:rPr>
              <a:t>市场</a:t>
            </a:r>
            <a:r>
              <a:rPr lang="zh-CN" b="1" dirty="0" smtClean="0">
                <a:latin typeface="楷体" panose="02010609060101010101" charset="-122"/>
                <a:ea typeface="楷体" panose="02010609060101010101" charset="-122"/>
                <a:cs typeface="楷体" panose="02010609060101010101" charset="-122"/>
                <a:sym typeface="+mn-ea"/>
              </a:rPr>
              <a:t>”</a:t>
            </a:r>
            <a:endParaRPr 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b="1" dirty="0" smtClean="0">
                <a:latin typeface="楷体" panose="02010609060101010101" charset="-122"/>
                <a:ea typeface="楷体" panose="02010609060101010101" charset="-122"/>
                <a:cs typeface="楷体" panose="02010609060101010101" charset="-122"/>
                <a:sym typeface="+mn-ea"/>
              </a:rPr>
              <a:t>五、政治现代性：从“</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专政</a:t>
            </a:r>
            <a:r>
              <a:rPr lang="zh-CN" b="1" dirty="0" smtClean="0">
                <a:latin typeface="楷体" panose="02010609060101010101" charset="-122"/>
                <a:ea typeface="楷体" panose="02010609060101010101" charset="-122"/>
                <a:cs typeface="楷体" panose="02010609060101010101" charset="-122"/>
                <a:sym typeface="+mn-ea"/>
              </a:rPr>
              <a:t>”到“</a:t>
            </a:r>
            <a:r>
              <a:rPr lang="zh-CN" altLang="en-US" b="1" dirty="0" smtClean="0">
                <a:solidFill>
                  <a:srgbClr val="FF0000"/>
                </a:solidFill>
                <a:latin typeface="楷体" panose="02010609060101010101" charset="-122"/>
                <a:ea typeface="楷体" panose="02010609060101010101" charset="-122"/>
                <a:cs typeface="楷体" panose="02010609060101010101" charset="-122"/>
                <a:sym typeface="+mn-ea"/>
              </a:rPr>
              <a:t>民主</a:t>
            </a:r>
            <a:r>
              <a:rPr lang="zh-CN" b="1" dirty="0" smtClean="0">
                <a:latin typeface="楷体" panose="02010609060101010101" charset="-122"/>
                <a:ea typeface="楷体" panose="02010609060101010101" charset="-122"/>
                <a:cs typeface="楷体" panose="02010609060101010101" charset="-122"/>
                <a:sym typeface="+mn-ea"/>
              </a:rPr>
              <a:t>”</a:t>
            </a:r>
            <a:endParaRPr 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b="1" dirty="0" smtClean="0">
                <a:latin typeface="楷体" panose="02010609060101010101" charset="-122"/>
                <a:ea typeface="楷体" panose="02010609060101010101" charset="-122"/>
                <a:cs typeface="楷体" panose="02010609060101010101" charset="-122"/>
                <a:sym typeface="+mn-ea"/>
              </a:rPr>
              <a:t>六、文化现代性：从</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单一</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到</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rgbClr val="FF0000"/>
                </a:solidFill>
                <a:latin typeface="楷体" panose="02010609060101010101" charset="-122"/>
                <a:ea typeface="楷体" panose="02010609060101010101" charset="-122"/>
                <a:cs typeface="楷体" panose="02010609060101010101" charset="-122"/>
                <a:sym typeface="+mn-ea"/>
              </a:rPr>
              <a:t>多样</a:t>
            </a:r>
            <a:r>
              <a:rPr lang="en-US" altLang="zh-CN" b="1" dirty="0" smtClean="0">
                <a:latin typeface="楷体" panose="02010609060101010101" charset="-122"/>
                <a:ea typeface="楷体" panose="02010609060101010101" charset="-122"/>
                <a:cs typeface="楷体" panose="02010609060101010101" charset="-122"/>
                <a:sym typeface="+mn-ea"/>
              </a:rPr>
              <a:t>”</a:t>
            </a:r>
            <a:endParaRPr 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b="1" dirty="0" smtClean="0">
                <a:latin typeface="楷体" panose="02010609060101010101" charset="-122"/>
                <a:ea typeface="楷体" panose="02010609060101010101" charset="-122"/>
                <a:cs typeface="楷体" panose="02010609060101010101" charset="-122"/>
                <a:sym typeface="+mn-ea"/>
              </a:rPr>
              <a:t>七、社会现代性：从</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同质</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到</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rgbClr val="FF0000"/>
                </a:solidFill>
                <a:latin typeface="楷体" panose="02010609060101010101" charset="-122"/>
                <a:ea typeface="楷体" panose="02010609060101010101" charset="-122"/>
                <a:cs typeface="楷体" panose="02010609060101010101" charset="-122"/>
                <a:sym typeface="+mn-ea"/>
              </a:rPr>
              <a:t>异质</a:t>
            </a:r>
            <a:r>
              <a:rPr lang="en-US" altLang="zh-CN" b="1" dirty="0" smtClean="0">
                <a:latin typeface="楷体" panose="02010609060101010101" charset="-122"/>
                <a:ea typeface="楷体" panose="02010609060101010101" charset="-122"/>
                <a:cs typeface="楷体" panose="02010609060101010101" charset="-122"/>
                <a:sym typeface="+mn-ea"/>
              </a:rPr>
              <a:t>”</a:t>
            </a:r>
            <a:endParaRPr 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八</a:t>
            </a:r>
            <a:r>
              <a:rPr lang="zh-CN" b="1" dirty="0" smtClean="0">
                <a:latin typeface="楷体" panose="02010609060101010101" charset="-122"/>
                <a:ea typeface="楷体" panose="02010609060101010101" charset="-122"/>
                <a:cs typeface="楷体" panose="02010609060101010101" charset="-122"/>
                <a:sym typeface="+mn-ea"/>
              </a:rPr>
              <a:t>、国际现代性：从“</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封闭</a:t>
            </a:r>
            <a:r>
              <a:rPr lang="zh-CN" b="1" dirty="0" smtClean="0">
                <a:latin typeface="楷体" panose="02010609060101010101" charset="-122"/>
                <a:ea typeface="楷体" panose="02010609060101010101" charset="-122"/>
                <a:cs typeface="楷体" panose="02010609060101010101" charset="-122"/>
                <a:sym typeface="+mn-ea"/>
              </a:rPr>
              <a:t>”到“</a:t>
            </a:r>
            <a:r>
              <a:rPr lang="zh-CN" altLang="en-US" b="1" dirty="0" smtClean="0">
                <a:solidFill>
                  <a:srgbClr val="FF0000"/>
                </a:solidFill>
                <a:latin typeface="楷体" panose="02010609060101010101" charset="-122"/>
                <a:ea typeface="楷体" panose="02010609060101010101" charset="-122"/>
                <a:cs typeface="楷体" panose="02010609060101010101" charset="-122"/>
                <a:sym typeface="+mn-ea"/>
              </a:rPr>
              <a:t>开放</a:t>
            </a:r>
            <a:r>
              <a:rPr lang="zh-CN" b="1" dirty="0" smtClean="0">
                <a:latin typeface="楷体" panose="02010609060101010101" charset="-122"/>
                <a:ea typeface="楷体" panose="02010609060101010101" charset="-122"/>
                <a:cs typeface="楷体" panose="02010609060101010101" charset="-122"/>
                <a:sym typeface="+mn-ea"/>
              </a:rPr>
              <a:t>”</a:t>
            </a:r>
            <a:endParaRPr 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b="1" dirty="0" smtClean="0">
                <a:solidFill>
                  <a:srgbClr val="C00000"/>
                </a:solidFill>
                <a:latin typeface="黑体" panose="02010609060101010101" charset="-122"/>
                <a:ea typeface="黑体" panose="02010609060101010101" charset="-122"/>
                <a:cs typeface="黑体" panose="02010609060101010101" charset="-122"/>
                <a:sym typeface="+mn-ea"/>
              </a:rPr>
              <a:t>两个不能否定</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：不能用改革开放后的历史时期否定改革开放前的历史时期，也不能用改革开放前的历史时期否定改革开放后的历史时期。</a:t>
            </a:r>
            <a:endPar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pic>
        <p:nvPicPr>
          <p:cNvPr id="110" name="图片 109"/>
          <p:cNvPicPr/>
          <p:nvPr/>
        </p:nvPicPr>
        <p:blipFill>
          <a:blip r:embed="rId1"/>
          <a:stretch>
            <a:fillRect/>
          </a:stretch>
        </p:blipFill>
        <p:spPr>
          <a:xfrm>
            <a:off x="6398260" y="2614930"/>
            <a:ext cx="4185285" cy="279273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501650" y="1182370"/>
            <a:ext cx="7400290" cy="5107940"/>
          </a:xfrm>
          <a:prstGeom prst="rect">
            <a:avLst/>
          </a:prstGeom>
          <a:noFill/>
        </p:spPr>
        <p:txBody>
          <a:bodyPr wrap="square" rtlCol="0" anchor="t">
            <a:spAutoFit/>
          </a:bodyPr>
          <a:p>
            <a:pPr>
              <a:lnSpc>
                <a:spcPct val="10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（一）</a:t>
            </a:r>
            <a:r>
              <a:rPr lang="zh-CN" altLang="en-US" b="1" dirty="0">
                <a:solidFill>
                  <a:srgbClr val="C00000"/>
                </a:solidFill>
                <a:latin typeface="楷体" panose="02010609060101010101" charset="-122"/>
                <a:ea typeface="楷体" panose="02010609060101010101" charset="-122"/>
                <a:sym typeface="+mn-ea"/>
              </a:rPr>
              <a:t>五个阶段探索开辟了中国特色社会主义的正确</a:t>
            </a:r>
            <a:r>
              <a:rPr lang="zh-CN" altLang="en-US" b="1" dirty="0" smtClean="0">
                <a:solidFill>
                  <a:srgbClr val="C00000"/>
                </a:solidFill>
                <a:latin typeface="楷体" panose="02010609060101010101" charset="-122"/>
                <a:ea typeface="楷体" panose="02010609060101010101" charset="-122"/>
                <a:sym typeface="+mn-ea"/>
              </a:rPr>
              <a:t>道路</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00000"/>
              </a:lnSpc>
            </a:pP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00000"/>
              </a:lnSpc>
            </a:pPr>
            <a:r>
              <a:rPr lang="en-US" altLang="zh-CN" sz="2000" b="1"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a:solidFill>
                  <a:srgbClr val="C00000"/>
                </a:solidFill>
                <a:latin typeface="黑体" panose="02010609060101010101" charset="-122"/>
                <a:ea typeface="黑体" panose="02010609060101010101" charset="-122"/>
                <a:cs typeface="黑体" panose="02010609060101010101" charset="-122"/>
                <a:sym typeface="+mn-ea"/>
              </a:rPr>
              <a:t>中国式现代化道路</a:t>
            </a:r>
            <a:r>
              <a:rPr lang="en-US" altLang="zh-CN" sz="2000" b="1"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a:solidFill>
                  <a:srgbClr val="C00000"/>
                </a:solidFill>
                <a:latin typeface="黑体" panose="02010609060101010101" charset="-122"/>
                <a:ea typeface="黑体" panose="02010609060101010101" charset="-122"/>
                <a:cs typeface="黑体" panose="02010609060101010101" charset="-122"/>
                <a:sym typeface="+mn-ea"/>
              </a:rPr>
              <a:t>的</a:t>
            </a:r>
            <a:r>
              <a:rPr lang="zh-CN" sz="2000" b="1" dirty="0">
                <a:solidFill>
                  <a:srgbClr val="C00000"/>
                </a:solidFill>
                <a:latin typeface="黑体" panose="02010609060101010101" charset="-122"/>
                <a:ea typeface="黑体" panose="02010609060101010101" charset="-122"/>
                <a:cs typeface="黑体" panose="02010609060101010101" charset="-122"/>
                <a:sym typeface="+mn-ea"/>
              </a:rPr>
              <a:t>世界意义：提供走向现代化的全新选择</a:t>
            </a: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zh-CN" b="1" dirty="0" smtClean="0">
              <a:solidFill>
                <a:srgbClr val="002060"/>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b="1" dirty="0" smtClean="0">
                <a:latin typeface="楷体" panose="02010609060101010101" charset="-122"/>
                <a:ea typeface="楷体" panose="02010609060101010101" charset="-122"/>
                <a:cs typeface="楷体" panose="02010609060101010101" charset="-122"/>
                <a:sym typeface="+mn-ea"/>
              </a:rPr>
              <a:t>  习近平总书记在党的十九大上表示：“中国特色社会主义进入新时代</a:t>
            </a:r>
            <a:r>
              <a:rPr lang="en-US" b="1" dirty="0" smtClean="0">
                <a:latin typeface="楷体" panose="02010609060101010101" charset="-122"/>
                <a:ea typeface="楷体" panose="02010609060101010101" charset="-122"/>
                <a:cs typeface="楷体" panose="02010609060101010101" charset="-122"/>
                <a:sym typeface="+mn-ea"/>
              </a:rPr>
              <a:t>……</a:t>
            </a:r>
            <a:r>
              <a:rPr b="1" dirty="0" smtClean="0">
                <a:latin typeface="楷体" panose="02010609060101010101" charset="-122"/>
                <a:ea typeface="楷体" panose="02010609060101010101" charset="-122"/>
                <a:cs typeface="楷体" panose="02010609060101010101" charset="-122"/>
                <a:sym typeface="+mn-ea"/>
              </a:rPr>
              <a:t>意味着中国特色社会主义道路、理论、制度、文化不断发展，</a:t>
            </a:r>
            <a:r>
              <a:rPr b="1" dirty="0" smtClean="0">
                <a:solidFill>
                  <a:srgbClr val="C00000"/>
                </a:solidFill>
                <a:latin typeface="楷体" panose="02010609060101010101" charset="-122"/>
                <a:ea typeface="楷体" panose="02010609060101010101" charset="-122"/>
                <a:cs typeface="楷体" panose="02010609060101010101" charset="-122"/>
                <a:sym typeface="+mn-ea"/>
              </a:rPr>
              <a:t>拓展了发展中国家走向现代化的途径</a:t>
            </a:r>
            <a:r>
              <a:rPr b="1" dirty="0" smtClean="0">
                <a:latin typeface="楷体" panose="02010609060101010101" charset="-122"/>
                <a:ea typeface="楷体" panose="02010609060101010101" charset="-122"/>
                <a:cs typeface="楷体" panose="02010609060101010101" charset="-122"/>
                <a:sym typeface="+mn-ea"/>
              </a:rPr>
              <a:t>，给世界上那些既希望加快发展又希望保持自身独立性的国家和民族</a:t>
            </a:r>
            <a:r>
              <a:rPr b="1" dirty="0" smtClean="0">
                <a:solidFill>
                  <a:srgbClr val="C00000"/>
                </a:solidFill>
                <a:latin typeface="楷体" panose="02010609060101010101" charset="-122"/>
                <a:ea typeface="楷体" panose="02010609060101010101" charset="-122"/>
                <a:cs typeface="楷体" panose="02010609060101010101" charset="-122"/>
                <a:sym typeface="+mn-ea"/>
              </a:rPr>
              <a:t>提供了全新选择</a:t>
            </a:r>
            <a:r>
              <a:rPr b="1" dirty="0" smtClean="0">
                <a:latin typeface="楷体" panose="02010609060101010101" charset="-122"/>
                <a:ea typeface="楷体" panose="02010609060101010101" charset="-122"/>
                <a:cs typeface="楷体" panose="02010609060101010101" charset="-122"/>
                <a:sym typeface="+mn-ea"/>
              </a:rPr>
              <a:t>，为解决人类问题贡献了中国智慧和中国方案。</a:t>
            </a:r>
            <a:endParaRPr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                 </a:t>
            </a:r>
            <a:endParaRPr lang="en-US" altLang="zh-CN" b="1" dirty="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中国式现代化道路</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b="1" dirty="0">
                <a:latin typeface="楷体" panose="02010609060101010101" charset="-122"/>
                <a:ea typeface="楷体" panose="02010609060101010101" charset="-122"/>
                <a:cs typeface="楷体" panose="02010609060101010101" charset="-122"/>
                <a:sym typeface="+mn-ea"/>
              </a:rPr>
              <a:t>英美式现代化道路</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zh-CN" altLang="en-US" b="1" dirty="0">
                <a:latin typeface="楷体" panose="02010609060101010101" charset="-122"/>
                <a:ea typeface="楷体" panose="02010609060101010101" charset="-122"/>
                <a:cs typeface="楷体" panose="02010609060101010101" charset="-122"/>
                <a:sym typeface="+mn-ea"/>
              </a:rPr>
              <a:t>                 苏联式现代化道路</a:t>
            </a:r>
            <a:endParaRPr lang="zh-CN" altLang="en-US" b="1" dirty="0" smtClean="0">
              <a:latin typeface="楷体" panose="02010609060101010101" charset="-122"/>
              <a:ea typeface="楷体" panose="02010609060101010101" charset="-122"/>
              <a:cs typeface="楷体" panose="02010609060101010101" charset="-122"/>
              <a:sym typeface="+mn-ea"/>
            </a:endParaRPr>
          </a:p>
        </p:txBody>
      </p:sp>
      <p:pic>
        <p:nvPicPr>
          <p:cNvPr id="109" name="图片 108"/>
          <p:cNvPicPr/>
          <p:nvPr/>
        </p:nvPicPr>
        <p:blipFill>
          <a:blip r:embed="rId1"/>
          <a:stretch>
            <a:fillRect/>
          </a:stretch>
        </p:blipFill>
        <p:spPr>
          <a:xfrm>
            <a:off x="7983220" y="1883410"/>
            <a:ext cx="3899535" cy="4155440"/>
          </a:xfrm>
          <a:prstGeom prst="rect">
            <a:avLst/>
          </a:prstGeom>
          <a:noFill/>
          <a:ln w="9525">
            <a:noFill/>
          </a:ln>
        </p:spPr>
      </p:pic>
      <p:sp>
        <p:nvSpPr>
          <p:cNvPr id="5" name="圆角矩形 3"/>
          <p:cNvSpPr>
            <a:spLocks noChangeArrowheads="1"/>
          </p:cNvSpPr>
          <p:nvPr/>
        </p:nvSpPr>
        <p:spPr bwMode="auto">
          <a:xfrm>
            <a:off x="2406015" y="4907915"/>
            <a:ext cx="2172970" cy="1382395"/>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617855" y="1034415"/>
            <a:ext cx="11199495" cy="582358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（二）五大课题回答实现了马克思主义中国化的理论创新</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毛泽东</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：什么是马克思主义？怎样对待马克思主义？</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（毛泽东思想）</a:t>
            </a: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实事求是</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邓小平</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：什么是社会主义？怎样建设社会主义？</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（邓小平理论）</a:t>
            </a: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解放思想</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3.</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江泽民</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：建设什么样的党？怎样建设党？</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（“三个代表”重要思想）</a:t>
            </a: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与时俱进</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4.</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胡</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锦涛：实现什么样的发展？怎样发展？</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（科学发展观）</a:t>
            </a: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求真务实</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5.</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习近平</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：新时代坚持和发展什么样的中国特色社会主义，怎样坚持和发展中国特色社会主义</a:t>
            </a:r>
            <a:endParaRPr lang="zh-CN" altLang="en-US"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（习近平新时代中国特色社会主义思想）</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C00000"/>
              </a:solidFill>
              <a:latin typeface="楷体" panose="02010609060101010101" charset="-122"/>
              <a:ea typeface="楷体" panose="02010609060101010101" charset="-122"/>
              <a:cs typeface="楷体" panose="02010609060101010101" charset="-122"/>
            </a:endParaRPr>
          </a:p>
          <a:p>
            <a:pPr>
              <a:lnSpc>
                <a:spcPct val="150000"/>
              </a:lnSpc>
            </a:pPr>
            <a:endParaRPr lang="en-US" altLang="zh-CN"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    学习</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这些政治理论不仅是党员干部的要求，也是每个人发展的需要</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（立足于马克思列宁主义立场、充分结合中国实践、思想内涵丰富、语言通俗易懂的中国共产党政治理论）</a:t>
            </a:r>
            <a:endParaRPr lang="zh-CN" altLang="en-US" b="1">
              <a:latin typeface="楷体" panose="02010609060101010101" charset="-122"/>
              <a:ea typeface="楷体" panose="02010609060101010101" charset="-122"/>
              <a:cs typeface="楷体" panose="02010609060101010101" charset="-122"/>
            </a:endParaRPr>
          </a:p>
        </p:txBody>
      </p:sp>
      <p:pic>
        <p:nvPicPr>
          <p:cNvPr id="7171"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8265" y="4029075"/>
            <a:ext cx="1341755" cy="173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9050" y="4030345"/>
            <a:ext cx="1350645" cy="173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图片 111"/>
          <p:cNvPicPr/>
          <p:nvPr/>
        </p:nvPicPr>
        <p:blipFill>
          <a:blip r:embed="rId3"/>
          <a:srcRect b="7895"/>
          <a:stretch>
            <a:fillRect/>
          </a:stretch>
        </p:blipFill>
        <p:spPr>
          <a:xfrm>
            <a:off x="3223895" y="4030345"/>
            <a:ext cx="1351280" cy="1730375"/>
          </a:xfrm>
          <a:prstGeom prst="rect">
            <a:avLst/>
          </a:prstGeom>
          <a:noFill/>
          <a:ln w="9525">
            <a:noFill/>
          </a:ln>
        </p:spPr>
      </p:pic>
      <p:pic>
        <p:nvPicPr>
          <p:cNvPr id="105" name="图片 104"/>
          <p:cNvPicPr/>
          <p:nvPr/>
        </p:nvPicPr>
        <p:blipFill>
          <a:blip r:embed="rId4"/>
          <a:stretch>
            <a:fillRect/>
          </a:stretch>
        </p:blipFill>
        <p:spPr>
          <a:xfrm>
            <a:off x="6973570" y="4030345"/>
            <a:ext cx="1363345" cy="1730375"/>
          </a:xfrm>
          <a:prstGeom prst="rect">
            <a:avLst/>
          </a:prstGeom>
          <a:noFill/>
          <a:ln w="9525">
            <a:noFill/>
          </a:ln>
        </p:spPr>
      </p:pic>
      <p:pic>
        <p:nvPicPr>
          <p:cNvPr id="106" name="图片 105"/>
          <p:cNvPicPr/>
          <p:nvPr/>
        </p:nvPicPr>
        <p:blipFill>
          <a:blip r:embed="rId5"/>
          <a:stretch>
            <a:fillRect/>
          </a:stretch>
        </p:blipFill>
        <p:spPr>
          <a:xfrm>
            <a:off x="8860790" y="4030980"/>
            <a:ext cx="1350645" cy="1729740"/>
          </a:xfrm>
          <a:prstGeom prst="rect">
            <a:avLst/>
          </a:prstGeom>
          <a:noFill/>
          <a:ln w="9525">
            <a:noFill/>
          </a:ln>
        </p:spPr>
      </p:pic>
      <p:sp>
        <p:nvSpPr>
          <p:cNvPr id="4" name="文本框 3"/>
          <p:cNvSpPr txBox="1"/>
          <p:nvPr/>
        </p:nvSpPr>
        <p:spPr>
          <a:xfrm>
            <a:off x="6449695" y="1034415"/>
            <a:ext cx="5633085" cy="922020"/>
          </a:xfrm>
          <a:prstGeom prst="rect">
            <a:avLst/>
          </a:prstGeom>
          <a:noFill/>
        </p:spPr>
        <p:txBody>
          <a:bodyPr wrap="square" rtlCol="0">
            <a:spAutoFit/>
          </a:bodyPr>
          <a:p>
            <a:pPr>
              <a:lnSpc>
                <a:spcPct val="150000"/>
              </a:lnSpc>
            </a:pPr>
            <a:r>
              <a:rPr lang="zh-CN" altLang="en-US">
                <a:solidFill>
                  <a:schemeClr val="accent1">
                    <a:lumMod val="75000"/>
                  </a:schemeClr>
                </a:solidFill>
                <a:latin typeface="黑体" panose="02010609060101010101" charset="-122"/>
                <a:ea typeface="黑体" panose="02010609060101010101" charset="-122"/>
                <a:cs typeface="黑体" panose="02010609060101010101" charset="-122"/>
              </a:rPr>
              <a:t>“实践基础上的理论创新是社会发展和变革的先导。”</a:t>
            </a:r>
            <a:endParaRPr lang="zh-CN" altLang="en-US">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en-US" altLang="zh-CN">
                <a:solidFill>
                  <a:schemeClr val="accent1">
                    <a:lumMod val="75000"/>
                  </a:schemeClr>
                </a:solidFill>
                <a:latin typeface="黑体" panose="02010609060101010101" charset="-122"/>
                <a:ea typeface="黑体" panose="02010609060101010101" charset="-122"/>
                <a:cs typeface="黑体" panose="02010609060101010101" charset="-122"/>
              </a:rPr>
              <a:t>                               </a:t>
            </a:r>
            <a:r>
              <a:rPr lang="en-US" altLang="zh-CN" sz="1600">
                <a:solidFill>
                  <a:schemeClr val="accent1">
                    <a:lumMod val="75000"/>
                  </a:schemeClr>
                </a:solidFill>
                <a:latin typeface="黑体" panose="02010609060101010101" charset="-122"/>
                <a:ea typeface="黑体" panose="02010609060101010101" charset="-122"/>
                <a:cs typeface="黑体" panose="02010609060101010101" charset="-122"/>
              </a:rPr>
              <a:t>——</a:t>
            </a:r>
            <a:r>
              <a:rPr lang="zh-CN" altLang="en-US" sz="1600">
                <a:solidFill>
                  <a:schemeClr val="accent1">
                    <a:lumMod val="75000"/>
                  </a:schemeClr>
                </a:solidFill>
                <a:latin typeface="黑体" panose="02010609060101010101" charset="-122"/>
                <a:ea typeface="黑体" panose="02010609060101010101" charset="-122"/>
                <a:cs typeface="黑体" panose="02010609060101010101" charset="-122"/>
              </a:rPr>
              <a:t>党的十六大</a:t>
            </a:r>
            <a:endParaRPr lang="zh-CN" altLang="en-US" sz="1600">
              <a:solidFill>
                <a:schemeClr val="accent1">
                  <a:lumMod val="75000"/>
                </a:schemeClr>
              </a:solidFill>
              <a:latin typeface="黑体" panose="02010609060101010101" charset="-122"/>
              <a:ea typeface="黑体" panose="02010609060101010101" charset="-122"/>
              <a:cs typeface="黑体" panose="02010609060101010101" charset="-122"/>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501650" y="1226820"/>
            <a:ext cx="10424795" cy="4818380"/>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（二）五大课题回答实现了马克思主义中国化的理论创新</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毛泽东</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：什么是马克思主义？怎样对待马克思主义？</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（毛泽东思想）</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sz="2000" b="1" dirty="0">
                <a:solidFill>
                  <a:srgbClr val="C00000"/>
                </a:solidFill>
                <a:latin typeface="楷体" panose="02010609060101010101" charset="-122"/>
                <a:ea typeface="楷体" panose="02010609060101010101" charset="-122"/>
                <a:cs typeface="楷体" panose="02010609060101010101" charset="-122"/>
              </a:rPr>
              <a:t>新民主主义革命论</a:t>
            </a:r>
            <a:endParaRPr lang="zh-CN" altLang="en-US" sz="2000"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sz="2000" b="1" dirty="0">
                <a:solidFill>
                  <a:srgbClr val="C00000"/>
                </a:solidFill>
                <a:latin typeface="楷体" panose="02010609060101010101" charset="-122"/>
                <a:ea typeface="楷体" panose="02010609060101010101" charset="-122"/>
                <a:cs typeface="楷体" panose="02010609060101010101" charset="-122"/>
              </a:rPr>
              <a:t>新民主主义社会论</a:t>
            </a:r>
            <a:endParaRPr lang="zh-CN" altLang="en-US" sz="2000"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rPr>
              <a:t> </a:t>
            </a:r>
            <a:r>
              <a:rPr lang="en-US" altLang="zh-CN" b="1" dirty="0">
                <a:solidFill>
                  <a:srgbClr val="C00000"/>
                </a:solidFill>
                <a:latin typeface="楷体" panose="02010609060101010101" charset="-122"/>
                <a:ea typeface="楷体" panose="02010609060101010101" charset="-122"/>
                <a:cs typeface="楷体" panose="02010609060101010101" charset="-122"/>
              </a:rPr>
              <a:t>  </a:t>
            </a:r>
            <a:r>
              <a:rPr lang="en-US" altLang="zh-CN" sz="2000" b="1" dirty="0">
                <a:solidFill>
                  <a:srgbClr val="C00000"/>
                </a:solidFill>
                <a:latin typeface="楷体" panose="02010609060101010101" charset="-122"/>
                <a:ea typeface="楷体" panose="02010609060101010101" charset="-122"/>
                <a:cs typeface="楷体" panose="02010609060101010101" charset="-122"/>
              </a:rPr>
              <a:t> </a:t>
            </a:r>
            <a:r>
              <a:rPr lang="zh-CN" altLang="en-US" sz="2000" b="1" dirty="0">
                <a:solidFill>
                  <a:schemeClr val="accent1">
                    <a:lumMod val="75000"/>
                  </a:schemeClr>
                </a:solidFill>
                <a:latin typeface="楷体" panose="02010609060101010101" charset="-122"/>
                <a:ea typeface="楷体" panose="02010609060101010101" charset="-122"/>
                <a:cs typeface="楷体" panose="02010609060101010101" charset="-122"/>
              </a:rPr>
              <a:t>政治、经济、文化</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sz="2000" b="1" dirty="0">
                <a:solidFill>
                  <a:srgbClr val="C00000"/>
                </a:solidFill>
                <a:latin typeface="楷体" panose="02010609060101010101" charset="-122"/>
                <a:ea typeface="楷体" panose="02010609060101010101" charset="-122"/>
                <a:cs typeface="楷体" panose="02010609060101010101" charset="-122"/>
              </a:rPr>
              <a:t>社会主义建设道路初步探索的理论成果</a:t>
            </a:r>
            <a:endParaRPr lang="zh-CN" altLang="en-US" sz="2000"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rPr>
              <a:t> </a:t>
            </a:r>
            <a:r>
              <a:rPr lang="en-US" altLang="zh-CN" b="1" dirty="0">
                <a:solidFill>
                  <a:srgbClr val="C00000"/>
                </a:solidFill>
                <a:latin typeface="楷体" panose="02010609060101010101" charset="-122"/>
                <a:ea typeface="楷体" panose="02010609060101010101" charset="-122"/>
                <a:cs typeface="楷体" panose="02010609060101010101" charset="-122"/>
              </a:rPr>
              <a:t>   </a:t>
            </a:r>
            <a:r>
              <a:rPr lang="zh-CN" altLang="en-US" sz="2000" b="1" dirty="0">
                <a:solidFill>
                  <a:schemeClr val="accent1">
                    <a:lumMod val="75000"/>
                  </a:schemeClr>
                </a:solidFill>
                <a:latin typeface="楷体" panose="02010609060101010101" charset="-122"/>
                <a:ea typeface="楷体" panose="02010609060101010101" charset="-122"/>
                <a:cs typeface="楷体" panose="02010609060101010101" charset="-122"/>
              </a:rPr>
              <a:t>《论十大关系》（</a:t>
            </a:r>
            <a:r>
              <a:rPr lang="en-US" altLang="zh-CN" sz="2000" b="1" dirty="0">
                <a:solidFill>
                  <a:schemeClr val="accent1">
                    <a:lumMod val="75000"/>
                  </a:schemeClr>
                </a:solidFill>
                <a:latin typeface="楷体" panose="02010609060101010101" charset="-122"/>
                <a:ea typeface="楷体" panose="02010609060101010101" charset="-122"/>
                <a:cs typeface="楷体" panose="02010609060101010101" charset="-122"/>
              </a:rPr>
              <a:t>1956</a:t>
            </a:r>
            <a:r>
              <a:rPr lang="zh-CN" altLang="en-US" sz="2000" b="1" dirty="0">
                <a:solidFill>
                  <a:schemeClr val="accent1">
                    <a:lumMod val="75000"/>
                  </a:schemeClr>
                </a:solidFill>
                <a:latin typeface="楷体" panose="02010609060101010101" charset="-122"/>
                <a:ea typeface="楷体" panose="02010609060101010101" charset="-122"/>
                <a:cs typeface="楷体" panose="02010609060101010101" charset="-122"/>
              </a:rPr>
              <a:t>年），调动一切积极因素为社会主义事业服务。</a:t>
            </a:r>
            <a:endParaRPr lang="zh-CN" altLang="en-US" sz="2000"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r>
              <a:rPr lang="zh-CN" altLang="en-US" sz="2000"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en-US" altLang="zh-CN" sz="2000"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zh-CN" altLang="en-US" sz="2000" b="1" dirty="0">
                <a:solidFill>
                  <a:schemeClr val="accent1">
                    <a:lumMod val="75000"/>
                  </a:schemeClr>
                </a:solidFill>
                <a:latin typeface="楷体" panose="02010609060101010101" charset="-122"/>
                <a:ea typeface="楷体" panose="02010609060101010101" charset="-122"/>
                <a:cs typeface="楷体" panose="02010609060101010101" charset="-122"/>
              </a:rPr>
              <a:t>《关于正确处理人民内部矛盾的问题》（</a:t>
            </a:r>
            <a:r>
              <a:rPr lang="en-US" altLang="zh-CN" sz="2000" b="1" dirty="0">
                <a:solidFill>
                  <a:schemeClr val="accent1">
                    <a:lumMod val="75000"/>
                  </a:schemeClr>
                </a:solidFill>
                <a:latin typeface="楷体" panose="02010609060101010101" charset="-122"/>
                <a:ea typeface="楷体" panose="02010609060101010101" charset="-122"/>
                <a:cs typeface="楷体" panose="02010609060101010101" charset="-122"/>
              </a:rPr>
              <a:t>1957</a:t>
            </a:r>
            <a:r>
              <a:rPr lang="zh-CN" altLang="en-US" sz="2000" b="1" dirty="0">
                <a:solidFill>
                  <a:schemeClr val="accent1">
                    <a:lumMod val="75000"/>
                  </a:schemeClr>
                </a:solidFill>
                <a:latin typeface="楷体" panose="02010609060101010101" charset="-122"/>
                <a:ea typeface="楷体" panose="02010609060101010101" charset="-122"/>
                <a:cs typeface="楷体" panose="02010609060101010101" charset="-122"/>
              </a:rPr>
              <a:t>年），社会主义社会存在两类矛盾。</a:t>
            </a:r>
            <a:endPar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endParaRPr>
          </a:p>
        </p:txBody>
      </p:sp>
      <p:pic>
        <p:nvPicPr>
          <p:cNvPr id="7171"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20530" y="1833880"/>
            <a:ext cx="2273300" cy="2931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617855" y="1226820"/>
            <a:ext cx="8896350" cy="582485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（二）五大课题回答实现了马克思主义中国化的理论创新</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邓小平</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：什么是社会主义？怎样建设社会主义？</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（邓小平理论）</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C00000"/>
              </a:solidFill>
              <a:latin typeface="楷体" panose="02010609060101010101" charset="-122"/>
              <a:ea typeface="楷体" panose="02010609060101010101" charset="-122"/>
              <a:cs typeface="楷体" panose="02010609060101010101" charset="-122"/>
            </a:endParaRPr>
          </a:p>
          <a:p>
            <a:pPr>
              <a:lnSpc>
                <a:spcPct val="150000"/>
              </a:lnSpc>
            </a:pPr>
            <a:endParaRPr lang="en-US" altLang="zh-CN"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社会主义本质论：解放生产力，发展生产力，消灭剥削，消除两极分化，最终达到共同富裕。</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计划多一点还是市场多一点，不是社会主义与资本主义的本质区别。计划经济不等于社会主义，资本主义也有计划；市场经济不等于资本主义，社会主义也有市场。</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计划和市场都是经济手段。</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一国两制</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    </a:t>
            </a:r>
            <a:endParaRPr lang="zh-CN" altLang="en-US" b="1">
              <a:latin typeface="楷体" panose="02010609060101010101" charset="-122"/>
              <a:ea typeface="楷体" panose="02010609060101010101" charset="-122"/>
              <a:cs typeface="楷体" panose="02010609060101010101" charset="-122"/>
            </a:endParaRPr>
          </a:p>
        </p:txBody>
      </p:sp>
      <p:pic>
        <p:nvPicPr>
          <p:cNvPr id="112" name="图片 111"/>
          <p:cNvPicPr/>
          <p:nvPr/>
        </p:nvPicPr>
        <p:blipFill>
          <a:blip r:embed="rId1"/>
          <a:srcRect b="7895"/>
          <a:stretch>
            <a:fillRect/>
          </a:stretch>
        </p:blipFill>
        <p:spPr>
          <a:xfrm>
            <a:off x="9514205" y="2773680"/>
            <a:ext cx="2009140" cy="244094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300990" y="843280"/>
            <a:ext cx="9484360" cy="5900420"/>
          </a:xfrm>
          <a:prstGeom prst="rect">
            <a:avLst/>
          </a:prstGeom>
          <a:noFill/>
        </p:spPr>
        <p:txBody>
          <a:bodyPr wrap="square" rtlCol="0" anchor="t">
            <a:spAutoFit/>
          </a:bodyPr>
          <a:p>
            <a:pPr>
              <a:lnSpc>
                <a:spcPct val="14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（二）五大课题回答实现了马克思主义中国化的理论创新</a:t>
            </a: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3.</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江泽民</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：建设什么样的党？怎样建设党？</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（“三个代表”重要思想）</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1973</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党章：</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中国共产党是无产阶级的政党，是无产阶级的先锋队。</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1977</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党章</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中国共产党是无产阶级的政党，是无产阶级的阶级组织的最高形式，是由无产阶级先进分子所组成的、领导无产阶级和革命群众对于阶级敌人进行战斗的朝气蓬勃的先锋队组织。</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1982</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党章</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中国共产党是中国工人阶级的先锋队，是中国各族人民利益的忠实代表，是中国社会主义事业的领导核心。   </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1992</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党章</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中国共产党是中国工人阶级的先锋队，是中国各族人民利益的忠实代表，是中国社会主义事业的领导核心。</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2002</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党章</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中国共产党是中国工人阶级的先锋队，同时</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是中国人民和中华民族的先锋队</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，是中国特色社会主义事业的领导核心，</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代表中国</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先进生产力</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的发展要求</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，代表中国先进文化的前进方向，</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代表中国</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最广大</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人民的根本利益</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。（党是领导一切的；结党营私；合法性；革命党向执政党转型过程中的目标界定；生产力：历史根本动力；扩充人民范围：</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新社会阶层</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是</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社会主义事业的建设者</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；无产阶级专政</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人民民主专政）</a:t>
            </a:r>
            <a:endParaRPr lang="zh-CN" altLang="en-US" b="1">
              <a:latin typeface="楷体" panose="02010609060101010101" charset="-122"/>
              <a:ea typeface="楷体" panose="02010609060101010101" charset="-122"/>
              <a:cs typeface="楷体" panose="02010609060101010101" charset="-122"/>
            </a:endParaRPr>
          </a:p>
        </p:txBody>
      </p:sp>
      <p:pic>
        <p:nvPicPr>
          <p:cNvPr id="7172"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85350" y="2631440"/>
            <a:ext cx="2183765" cy="279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44475" y="953135"/>
            <a:ext cx="11692255" cy="740346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（二）五大课题回答实现了马克思主义中国化的理论创新</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5.</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习近平</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：新时代坚持和发展什么样的中国特色社会主义，怎样坚持和发展中国特色社会主义</a:t>
            </a:r>
            <a:endParaRPr lang="zh-CN" altLang="en-US"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（习近平新时代中国特色社会主义思想）</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1400"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en-US" altLang="zh-CN" sz="1400"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以毛泽东同志为主要代表的中国共产党人，</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把马克思列宁主义基本原理同中国具体实际相结合</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，对经过艰苦探索、付出巨大牺牲积累的一系列独创性经验作了理论概括，开辟了农村包围城市、武装夺取政权的正确革命道路，创立了</a:t>
            </a:r>
            <a:r>
              <a:rPr lang="en-US" altLang="zh-CN" b="1" dirty="0">
                <a:solidFill>
                  <a:schemeClr val="tx1"/>
                </a:solidFill>
                <a:latin typeface="华文中宋" panose="02010600040101010101" pitchFamily="2" charset="-122"/>
                <a:ea typeface="华文中宋" panose="02010600040101010101" pitchFamily="2" charset="-122"/>
                <a:cs typeface="楷体" panose="02010609060101010101" charset="-122"/>
                <a:sym typeface="+mn-ea"/>
              </a:rPr>
              <a:t>毛泽东思想</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rPr>
              <a:t>    </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以邓小平同志为主要代表的中国共产党人，团结带领全党全国各族人民，深刻总结新中国成立以来正反两方面经验，围绕什么是社会主义、怎样建设社会主义这一根本问题，借鉴世界社会主义历史经验，创立了</a:t>
            </a:r>
            <a:r>
              <a:rPr lang="en-US" altLang="zh-CN" b="1" dirty="0" smtClean="0">
                <a:solidFill>
                  <a:schemeClr val="accent1">
                    <a:lumMod val="75000"/>
                  </a:schemeClr>
                </a:solidFill>
                <a:latin typeface="华文中宋" panose="02010600040101010101" pitchFamily="2" charset="-122"/>
                <a:ea typeface="华文中宋" panose="02010600040101010101" pitchFamily="2" charset="-122"/>
                <a:cs typeface="楷体" panose="02010609060101010101" charset="-122"/>
              </a:rPr>
              <a:t>邓小平理论</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rPr>
              <a:t>。</a:t>
            </a: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rPr>
              <a:t>    以江泽民同志为主要代表的中国共产党人，团结带领全党全国各族人民，坚持党的基本理论、基本路线，加深了对什么是社会主义、怎样建设社会主义和建设什么样的党、怎样建设党的认识，形成了</a:t>
            </a:r>
            <a:r>
              <a:rPr lang="en-US" altLang="zh-CN" b="1" dirty="0">
                <a:solidFill>
                  <a:schemeClr val="tx1"/>
                </a:solidFill>
                <a:latin typeface="华文中宋" panose="02010600040101010101" pitchFamily="2" charset="-122"/>
                <a:ea typeface="华文中宋" panose="02010600040101010101" pitchFamily="2" charset="-122"/>
                <a:cs typeface="楷体" panose="02010609060101010101" charset="-122"/>
              </a:rPr>
              <a:t>“三个代表”重要思想</a:t>
            </a:r>
            <a:r>
              <a:rPr lang="zh-CN" altLang="en-US" b="1" dirty="0" smtClean="0">
                <a:solidFill>
                  <a:schemeClr val="tx1"/>
                </a:solidFill>
                <a:latin typeface="楷体" panose="02010609060101010101" charset="-122"/>
                <a:ea typeface="楷体" panose="02010609060101010101" charset="-122"/>
                <a:cs typeface="楷体" panose="02010609060101010101" charset="-122"/>
              </a:rPr>
              <a:t>。</a:t>
            </a: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rPr>
              <a:t>    </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以胡锦涛同志为主要代表的中国共产党人，团结带领全党全国各族人民，在全面建设小康社会进程中推进实践创新、理论创新、制度创新，深刻认识和回答了新形势下实现什么样的发展、怎样发展等重大问题，形成了</a:t>
            </a:r>
            <a:r>
              <a:rPr lang="en-US" altLang="zh-CN" b="1" dirty="0" smtClean="0">
                <a:solidFill>
                  <a:schemeClr val="accent1">
                    <a:lumMod val="75000"/>
                  </a:schemeClr>
                </a:solidFill>
                <a:latin typeface="华文中宋" panose="02010600040101010101" pitchFamily="2" charset="-122"/>
                <a:ea typeface="华文中宋" panose="02010600040101010101" pitchFamily="2" charset="-122"/>
                <a:cs typeface="楷体" panose="02010609060101010101" charset="-122"/>
              </a:rPr>
              <a:t>科学发展观</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a:t>
            </a: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50000"/>
              </a:lnSpc>
            </a:pP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617855" y="1226820"/>
            <a:ext cx="7092950" cy="491045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（二）五大课题回答实现了马克思主义中国化的理论创新</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4.</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胡</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锦涛：实现什么样的发展？怎样发展？</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（科学发展观）</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a:solidFill>
                  <a:srgbClr val="C00000"/>
                </a:solidFill>
                <a:latin typeface="楷体" panose="02010609060101010101" charset="-122"/>
                <a:ea typeface="楷体" panose="02010609060101010101" charset="-122"/>
                <a:cs typeface="楷体" panose="02010609060101010101" charset="-122"/>
              </a:rPr>
              <a:t>    </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rPr>
              <a:t>第一要义是发展</a:t>
            </a:r>
            <a:endPar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en-US" altLang="zh-CN"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rPr>
              <a:t>核心立场是</a:t>
            </a:r>
            <a:r>
              <a:rPr lang="zh-CN" altLang="en-US" b="1" dirty="0">
                <a:solidFill>
                  <a:srgbClr val="C00000"/>
                </a:solidFill>
                <a:latin typeface="楷体" panose="02010609060101010101" charset="-122"/>
                <a:ea typeface="楷体" panose="02010609060101010101" charset="-122"/>
                <a:cs typeface="楷体" panose="02010609060101010101" charset="-122"/>
              </a:rPr>
              <a:t>以人为本</a:t>
            </a:r>
            <a:endPar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en-US" altLang="zh-CN"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rPr>
              <a:t>基本要求是全面协调可持续</a:t>
            </a:r>
            <a:endPar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en-US" altLang="zh-CN"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rPr>
              <a:t>根本方法是统筹兼顾</a:t>
            </a:r>
            <a:endPar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endPar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en-US" altLang="zh-CN" b="1" dirty="0">
                <a:solidFill>
                  <a:schemeClr val="accent1">
                    <a:lumMod val="75000"/>
                  </a:schemeClr>
                </a:solidFill>
                <a:latin typeface="楷体" panose="02010609060101010101" charset="-122"/>
                <a:ea typeface="楷体" panose="02010609060101010101" charset="-122"/>
                <a:cs typeface="楷体" panose="02010609060101010101" charset="-122"/>
              </a:rPr>
              <a:t>   </a:t>
            </a:r>
            <a:r>
              <a:rPr lang="zh-CN" altLang="en-US" b="1" dirty="0">
                <a:solidFill>
                  <a:srgbClr val="C00000"/>
                </a:solidFill>
                <a:latin typeface="楷体" panose="02010609060101010101" charset="-122"/>
                <a:ea typeface="楷体" panose="02010609060101010101" charset="-122"/>
                <a:cs typeface="楷体" panose="02010609060101010101" charset="-122"/>
              </a:rPr>
              <a:t>和谐社会：社会建设（</a:t>
            </a:r>
            <a:r>
              <a:rPr lang="en-US" altLang="zh-CN" b="1" dirty="0">
                <a:solidFill>
                  <a:srgbClr val="C00000"/>
                </a:solidFill>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三位一体</a:t>
            </a:r>
            <a:r>
              <a:rPr lang="en-US" altLang="zh-CN" b="1" dirty="0">
                <a:solidFill>
                  <a:srgbClr val="C00000"/>
                </a:solidFill>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到</a:t>
            </a:r>
            <a:r>
              <a:rPr lang="en-US" altLang="zh-CN" b="1" dirty="0">
                <a:solidFill>
                  <a:srgbClr val="C00000"/>
                </a:solidFill>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四位一体</a:t>
            </a:r>
            <a:r>
              <a:rPr lang="en-US" altLang="zh-CN" b="1" dirty="0">
                <a:solidFill>
                  <a:srgbClr val="C00000"/>
                </a:solidFill>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a:solidFill>
                  <a:srgbClr val="C00000"/>
                </a:solidFill>
                <a:latin typeface="楷体" panose="02010609060101010101" charset="-122"/>
                <a:ea typeface="楷体" panose="02010609060101010101" charset="-122"/>
                <a:cs typeface="楷体" panose="02010609060101010101" charset="-122"/>
              </a:rPr>
              <a:t>    </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rPr>
              <a:t>十八大把生态文明建设纳入设摆在中国特色社会主义事业总体布局的高度，明确提出“五位一体”的战略部署。</a:t>
            </a:r>
            <a:endPar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endParaRPr>
          </a:p>
        </p:txBody>
      </p:sp>
      <p:pic>
        <p:nvPicPr>
          <p:cNvPr id="105" name="图片 104"/>
          <p:cNvPicPr/>
          <p:nvPr/>
        </p:nvPicPr>
        <p:blipFill>
          <a:blip r:embed="rId1"/>
          <a:stretch>
            <a:fillRect/>
          </a:stretch>
        </p:blipFill>
        <p:spPr>
          <a:xfrm>
            <a:off x="8476615" y="2670175"/>
            <a:ext cx="2483485" cy="295021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44475" y="953135"/>
            <a:ext cx="10190480" cy="200215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（二）五大课题回答实现了马克思主义中国化的理论创新</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20000"/>
              </a:lnSpc>
              <a:spcBef>
                <a:spcPts val="0"/>
              </a:spcBef>
              <a:spcAft>
                <a:spcPts val="0"/>
              </a:spcAft>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5.</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习近平</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：新时代坚持和发展什么样的中国特色社会主义，怎样坚持和发展中国特色社会主义</a:t>
            </a:r>
            <a:endParaRPr lang="zh-CN" altLang="en-US" b="1" dirty="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（习近平新时代中国特色社会主义思想）</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a:latin typeface="楷体" panose="02010609060101010101" charset="-122"/>
              <a:ea typeface="楷体" panose="02010609060101010101" charset="-122"/>
              <a:cs typeface="楷体" panose="02010609060101010101" charset="-122"/>
            </a:endParaRPr>
          </a:p>
        </p:txBody>
      </p:sp>
      <p:pic>
        <p:nvPicPr>
          <p:cNvPr id="106" name="图片 105"/>
          <p:cNvPicPr/>
          <p:nvPr/>
        </p:nvPicPr>
        <p:blipFill>
          <a:blip r:embed="rId1"/>
          <a:stretch>
            <a:fillRect/>
          </a:stretch>
        </p:blipFill>
        <p:spPr>
          <a:xfrm>
            <a:off x="8656320" y="2955290"/>
            <a:ext cx="2597150" cy="3233420"/>
          </a:xfrm>
          <a:prstGeom prst="rect">
            <a:avLst/>
          </a:prstGeom>
          <a:noFill/>
          <a:ln w="9525">
            <a:noFill/>
          </a:ln>
        </p:spPr>
      </p:pic>
      <p:sp>
        <p:nvSpPr>
          <p:cNvPr id="4" name="文本框 3"/>
          <p:cNvSpPr txBox="1"/>
          <p:nvPr/>
        </p:nvSpPr>
        <p:spPr>
          <a:xfrm>
            <a:off x="708660" y="3065145"/>
            <a:ext cx="7764780" cy="2999740"/>
          </a:xfrm>
          <a:prstGeom prst="rect">
            <a:avLst/>
          </a:prstGeom>
          <a:noFill/>
        </p:spPr>
        <p:txBody>
          <a:bodyPr wrap="square" rtlCol="0" anchor="t">
            <a:spAutoFit/>
          </a:bodyPr>
          <a:p>
            <a:pPr>
              <a:lnSpc>
                <a:spcPct val="150000"/>
              </a:lnSpc>
            </a:pPr>
            <a:r>
              <a:rPr lang="en-US" altLang="zh-CN" b="1" dirty="0">
                <a:latin typeface="楷体" panose="02010609060101010101" charset="-122"/>
                <a:ea typeface="楷体" panose="02010609060101010101" charset="-122"/>
                <a:cs typeface="楷体" panose="02010609060101010101" charset="-122"/>
                <a:sym typeface="+mn-ea"/>
              </a:rPr>
              <a:t>    以习近平同志为主要代表的中国共产党人，坚持把马克思主义基本原理同中国具体实际相结合、</a:t>
            </a:r>
            <a:r>
              <a:rPr lang="en-US" altLang="zh-CN" b="1" dirty="0">
                <a:solidFill>
                  <a:srgbClr val="C00000"/>
                </a:solidFill>
                <a:latin typeface="楷体" panose="02010609060101010101" charset="-122"/>
                <a:ea typeface="楷体" panose="02010609060101010101" charset="-122"/>
                <a:cs typeface="楷体" panose="02010609060101010101" charset="-122"/>
                <a:sym typeface="+mn-ea"/>
              </a:rPr>
              <a:t>同中华优秀传统文化相结合，</a:t>
            </a:r>
            <a:r>
              <a:rPr lang="en-US" altLang="zh-CN" b="1" dirty="0">
                <a:latin typeface="楷体" panose="02010609060101010101" charset="-122"/>
                <a:ea typeface="楷体" panose="02010609060101010101" charset="-122"/>
                <a:cs typeface="楷体" panose="02010609060101010101" charset="-122"/>
                <a:sym typeface="+mn-ea"/>
              </a:rPr>
              <a:t>坚持毛泽东思想、邓小平理论、“三个代表”重要思想、科学发展观，深刻总结并充分运用党成立以来的历史经验，从新的实际出发，创立了</a:t>
            </a:r>
            <a:r>
              <a:rPr lang="en-US" altLang="zh-CN" b="1" dirty="0">
                <a:latin typeface="华文中宋" panose="02010600040101010101" pitchFamily="2" charset="-122"/>
                <a:ea typeface="华文中宋" panose="02010600040101010101" pitchFamily="2" charset="-122"/>
                <a:cs typeface="楷体" panose="02010609060101010101" charset="-122"/>
                <a:sym typeface="+mn-ea"/>
              </a:rPr>
              <a:t>习近平新时代中国特色社会主义思想</a:t>
            </a:r>
            <a:r>
              <a:rPr lang="zh-CN" altLang="en-US" b="1" dirty="0">
                <a:latin typeface="楷体" panose="02010609060101010101" charset="-122"/>
                <a:ea typeface="楷体" panose="02010609060101010101" charset="-122"/>
                <a:cs typeface="楷体" panose="02010609060101010101" charset="-122"/>
                <a:sym typeface="+mn-ea"/>
              </a:rPr>
              <a:t>。</a:t>
            </a:r>
            <a:endParaRPr lang="zh-CN" altLang="en-US" b="1" dirty="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a:t>       </a:t>
            </a:r>
            <a:r>
              <a:rPr lang="zh-CN" altLang="en-US" b="1">
                <a:solidFill>
                  <a:srgbClr val="C00000"/>
                </a:solidFill>
                <a:latin typeface="楷体" panose="02010609060101010101" charset="-122"/>
                <a:ea typeface="楷体" panose="02010609060101010101" charset="-122"/>
              </a:rPr>
              <a:t>五大发展理念（创新、协调、绿色、开放、共享）、协商民主、生态文明建设（强化</a:t>
            </a:r>
            <a:r>
              <a:rPr lang="en-US" altLang="zh-CN" b="1">
                <a:solidFill>
                  <a:srgbClr val="C00000"/>
                </a:solidFill>
                <a:latin typeface="楷体" panose="02010609060101010101" charset="-122"/>
                <a:ea typeface="楷体" panose="02010609060101010101" charset="-122"/>
              </a:rPr>
              <a:t>“</a:t>
            </a:r>
            <a:r>
              <a:rPr lang="zh-CN" altLang="en-US" b="1">
                <a:solidFill>
                  <a:srgbClr val="C00000"/>
                </a:solidFill>
                <a:latin typeface="楷体" panose="02010609060101010101" charset="-122"/>
                <a:ea typeface="楷体" panose="02010609060101010101" charset="-122"/>
              </a:rPr>
              <a:t>五位一体</a:t>
            </a:r>
            <a:r>
              <a:rPr lang="en-US" altLang="zh-CN" b="1">
                <a:solidFill>
                  <a:srgbClr val="C00000"/>
                </a:solidFill>
                <a:latin typeface="楷体" panose="02010609060101010101" charset="-122"/>
                <a:ea typeface="楷体" panose="02010609060101010101" charset="-122"/>
              </a:rPr>
              <a:t>”</a:t>
            </a:r>
            <a:r>
              <a:rPr lang="zh-CN" altLang="en-US" b="1">
                <a:solidFill>
                  <a:srgbClr val="C00000"/>
                </a:solidFill>
                <a:latin typeface="楷体" panose="02010609060101010101" charset="-122"/>
                <a:ea typeface="楷体" panose="02010609060101010101" charset="-122"/>
              </a:rPr>
              <a:t>战略部署）、人类命运共同体、自我革命</a:t>
            </a:r>
            <a:r>
              <a:rPr lang="en-US" altLang="zh-CN" b="1">
                <a:solidFill>
                  <a:srgbClr val="C00000"/>
                </a:solidFill>
                <a:latin typeface="楷体" panose="02010609060101010101" charset="-122"/>
                <a:ea typeface="楷体" panose="02010609060101010101" charset="-122"/>
              </a:rPr>
              <a:t>……</a:t>
            </a:r>
            <a:endParaRPr lang="en-US" altLang="zh-CN" b="1">
              <a:solidFill>
                <a:srgbClr val="C00000"/>
              </a:solidFill>
              <a:latin typeface="楷体" panose="02010609060101010101" charset="-122"/>
              <a:ea typeface="楷体" panose="02010609060101010101" charset="-122"/>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6352722" y="-1568904"/>
            <a:ext cx="2292351" cy="9417959"/>
          </a:xfrm>
          <a:prstGeom prst="trapezoid">
            <a:avLst>
              <a:gd name="adj" fmla="val 1693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a:defRPr/>
            </a:pPr>
            <a:endParaRPr lang="zh-CN" altLang="en-US" sz="2400">
              <a:solidFill>
                <a:schemeClr val="accent5">
                  <a:lumMod val="75000"/>
                </a:schemeClr>
              </a:solidFill>
            </a:endParaRPr>
          </a:p>
        </p:txBody>
      </p:sp>
      <p:sp>
        <p:nvSpPr>
          <p:cNvPr id="37" name="梯形 36"/>
          <p:cNvSpPr/>
          <p:nvPr/>
        </p:nvSpPr>
        <p:spPr>
          <a:xfrm rot="5400000">
            <a:off x="330715" y="1853688"/>
            <a:ext cx="2346325" cy="2572777"/>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a:defRPr/>
            </a:pPr>
            <a:endParaRPr lang="zh-CN" altLang="en-US" sz="2400">
              <a:solidFill>
                <a:prstClr val="white"/>
              </a:solidFill>
            </a:endParaRPr>
          </a:p>
        </p:txBody>
      </p:sp>
      <p:sp>
        <p:nvSpPr>
          <p:cNvPr id="29" name="矩形 28"/>
          <p:cNvSpPr>
            <a:spLocks noChangeArrowheads="1"/>
          </p:cNvSpPr>
          <p:nvPr/>
        </p:nvSpPr>
        <p:spPr bwMode="auto">
          <a:xfrm>
            <a:off x="2908253" y="2917667"/>
            <a:ext cx="941796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5930">
              <a:defRPr>
                <a:solidFill>
                  <a:schemeClr val="tx1"/>
                </a:solidFill>
                <a:latin typeface="Calibri" panose="020F0502020204030204" charset="0"/>
                <a:ea typeface="宋体" panose="02010600030101010101" pitchFamily="2" charset="-122"/>
              </a:defRPr>
            </a:lvl1pPr>
            <a:lvl2pPr marL="742950" indent="-285750" defTabSz="455930">
              <a:defRPr>
                <a:solidFill>
                  <a:schemeClr val="tx1"/>
                </a:solidFill>
                <a:latin typeface="Calibri" panose="020F0502020204030204" charset="0"/>
                <a:ea typeface="宋体" panose="02010600030101010101" pitchFamily="2" charset="-122"/>
              </a:defRPr>
            </a:lvl2pPr>
            <a:lvl3pPr marL="1143000" indent="-228600" defTabSz="455930">
              <a:defRPr>
                <a:solidFill>
                  <a:schemeClr val="tx1"/>
                </a:solidFill>
                <a:latin typeface="Calibri" panose="020F0502020204030204" charset="0"/>
                <a:ea typeface="宋体" panose="02010600030101010101" pitchFamily="2" charset="-122"/>
              </a:defRPr>
            </a:lvl3pPr>
            <a:lvl4pPr marL="1600200" indent="-228600" defTabSz="455930">
              <a:defRPr>
                <a:solidFill>
                  <a:schemeClr val="tx1"/>
                </a:solidFill>
                <a:latin typeface="Calibri" panose="020F0502020204030204" charset="0"/>
                <a:ea typeface="宋体" panose="02010600030101010101" pitchFamily="2" charset="-122"/>
              </a:defRPr>
            </a:lvl4pPr>
            <a:lvl5pPr marL="2057400" indent="-228600" defTabSz="455930">
              <a:defRPr>
                <a:solidFill>
                  <a:schemeClr val="tx1"/>
                </a:solidFill>
                <a:latin typeface="Calibri" panose="020F0502020204030204" charset="0"/>
                <a:ea typeface="宋体" panose="02010600030101010101" pitchFamily="2" charset="-122"/>
              </a:defRPr>
            </a:lvl5pPr>
            <a:lvl6pPr marL="25146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45593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3200" b="1" dirty="0">
                <a:solidFill>
                  <a:schemeClr val="bg1"/>
                </a:solidFill>
                <a:latin typeface="华文中宋" panose="02010600040101010101" pitchFamily="2" charset="-122"/>
                <a:ea typeface="华文中宋" panose="02010600040101010101" pitchFamily="2" charset="-122"/>
                <a:sym typeface="+mn-ea"/>
              </a:rPr>
              <a:t>从历史源起看中国共产党百年来的发展</a:t>
            </a:r>
            <a:endParaRPr lang="zh-CN" altLang="en-US" sz="3200" b="1" dirty="0">
              <a:solidFill>
                <a:schemeClr val="bg1"/>
              </a:solidFill>
              <a:latin typeface="华文中宋" panose="02010600040101010101" pitchFamily="2" charset="-122"/>
              <a:ea typeface="华文中宋" panose="02010600040101010101" pitchFamily="2" charset="-122"/>
            </a:endParaRPr>
          </a:p>
          <a:p>
            <a:pPr eaLnBrk="1" hangingPunct="1"/>
            <a:endParaRPr lang="zh-CN" altLang="en-US" sz="3200" b="1" dirty="0">
              <a:solidFill>
                <a:schemeClr val="bg1"/>
              </a:solidFill>
              <a:latin typeface="华文中宋" panose="02010600040101010101" pitchFamily="2" charset="-122"/>
              <a:ea typeface="华文中宋" panose="02010600040101010101" pitchFamily="2" charset="-122"/>
            </a:endParaRPr>
          </a:p>
          <a:p>
            <a:pPr eaLnBrk="1" hangingPunct="1"/>
            <a:endParaRPr lang="zh-CN" altLang="en-US" sz="3200"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130" name="图片 129"/>
          <p:cNvPicPr/>
          <p:nvPr/>
        </p:nvPicPr>
        <p:blipFill>
          <a:blip r:embed="rId1"/>
          <a:stretch>
            <a:fillRect/>
          </a:stretch>
        </p:blipFill>
        <p:spPr>
          <a:xfrm>
            <a:off x="246380" y="1232535"/>
            <a:ext cx="3468370" cy="5015230"/>
          </a:xfrm>
          <a:prstGeom prst="rect">
            <a:avLst/>
          </a:prstGeom>
          <a:noFill/>
          <a:ln w="9525">
            <a:noFill/>
          </a:ln>
        </p:spPr>
      </p:pic>
      <p:pic>
        <p:nvPicPr>
          <p:cNvPr id="4" name="图片 3" descr="6c2e80b0fc81c583bb99bbf30cb16aa"/>
          <p:cNvPicPr>
            <a:picLocks noChangeAspect="1"/>
          </p:cNvPicPr>
          <p:nvPr/>
        </p:nvPicPr>
        <p:blipFill>
          <a:blip r:embed="rId2"/>
          <a:stretch>
            <a:fillRect/>
          </a:stretch>
        </p:blipFill>
        <p:spPr>
          <a:xfrm>
            <a:off x="4253230" y="1259205"/>
            <a:ext cx="3502025" cy="5016500"/>
          </a:xfrm>
          <a:prstGeom prst="rect">
            <a:avLst/>
          </a:prstGeom>
        </p:spPr>
      </p:pic>
      <p:pic>
        <p:nvPicPr>
          <p:cNvPr id="5" name="图片 4" descr="0fc74c976a93568bbec72a59170c1c5"/>
          <p:cNvPicPr>
            <a:picLocks noChangeAspect="1"/>
          </p:cNvPicPr>
          <p:nvPr>
            <p:custDataLst>
              <p:tags r:id="rId3"/>
            </p:custDataLst>
          </p:nvPr>
        </p:nvPicPr>
        <p:blipFill>
          <a:blip r:embed="rId4">
            <a:lum contrast="-12000"/>
          </a:blip>
          <a:stretch>
            <a:fillRect/>
          </a:stretch>
        </p:blipFill>
        <p:spPr>
          <a:xfrm>
            <a:off x="8293100" y="1259205"/>
            <a:ext cx="3503930" cy="4989195"/>
          </a:xfrm>
          <a:prstGeom prst="rect">
            <a:avLst/>
          </a:prstGeom>
        </p:spPr>
      </p:pic>
      <p:sp>
        <p:nvSpPr>
          <p:cNvPr id="2"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pic>
        <p:nvPicPr>
          <p:cNvPr id="2" name="图片 1" descr="e69757ffea39520c049d7b653b32197"/>
          <p:cNvPicPr>
            <a:picLocks noChangeAspect="1"/>
          </p:cNvPicPr>
          <p:nvPr/>
        </p:nvPicPr>
        <p:blipFill>
          <a:blip r:embed="rId1">
            <a:lum bright="-6000"/>
          </a:blip>
          <a:stretch>
            <a:fillRect/>
          </a:stretch>
        </p:blipFill>
        <p:spPr>
          <a:xfrm>
            <a:off x="1169670" y="1327150"/>
            <a:ext cx="3504565" cy="5065395"/>
          </a:xfrm>
          <a:prstGeom prst="rect">
            <a:avLst/>
          </a:prstGeom>
        </p:spPr>
      </p:pic>
      <p:pic>
        <p:nvPicPr>
          <p:cNvPr id="7" name="图片 6" descr="2d4ce8b805a5ac81138ca3e5396f0a1"/>
          <p:cNvPicPr>
            <a:picLocks noChangeAspect="1"/>
          </p:cNvPicPr>
          <p:nvPr/>
        </p:nvPicPr>
        <p:blipFill>
          <a:blip r:embed="rId2">
            <a:lum contrast="-12000"/>
          </a:blip>
          <a:stretch>
            <a:fillRect/>
          </a:stretch>
        </p:blipFill>
        <p:spPr>
          <a:xfrm>
            <a:off x="6750685" y="1327150"/>
            <a:ext cx="3642995" cy="5064760"/>
          </a:xfrm>
          <a:prstGeom prst="rect">
            <a:avLst/>
          </a:prstGeom>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685165" y="1122680"/>
            <a:ext cx="9547860" cy="3384550"/>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（三）四个阶段发展奠定了中国特色社会主义的民主政治</a:t>
            </a:r>
            <a:endParaRPr lang="en-US" altLang="zh-CN" b="1" dirty="0" smtClean="0">
              <a:latin typeface="楷体" panose="02010609060101010101" charset="-122"/>
              <a:ea typeface="楷体" panose="02010609060101010101" charset="-122"/>
              <a:cs typeface="楷体" panose="02010609060101010101" charset="-122"/>
            </a:endParaRPr>
          </a:p>
          <a:p>
            <a:pPr>
              <a:lnSpc>
                <a:spcPct val="150000"/>
              </a:lnSpc>
            </a:pP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en-US" altLang="zh-CN" sz="2000" b="1" dirty="0" smtClean="0">
                <a:latin typeface="楷体" panose="02010609060101010101" charset="-122"/>
                <a:ea typeface="楷体" panose="02010609060101010101" charset="-122"/>
                <a:cs typeface="楷体" panose="02010609060101010101" charset="-122"/>
                <a:sym typeface="+mn-ea"/>
              </a:rPr>
              <a:t>   1.</a:t>
            </a:r>
            <a:r>
              <a:rPr lang="zh-CN" altLang="en-US" sz="2000" b="1" dirty="0" smtClean="0">
                <a:latin typeface="楷体" panose="02010609060101010101" charset="-122"/>
                <a:ea typeface="楷体" panose="02010609060101010101" charset="-122"/>
                <a:cs typeface="楷体" panose="02010609060101010101" charset="-122"/>
                <a:sym typeface="+mn-ea"/>
              </a:rPr>
              <a:t>中国共产党</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早期</a:t>
            </a:r>
            <a:r>
              <a:rPr lang="zh-CN" altLang="en-US" sz="2000" b="1" dirty="0" smtClean="0">
                <a:latin typeface="楷体" panose="02010609060101010101" charset="-122"/>
                <a:ea typeface="楷体" panose="02010609060101010101" charset="-122"/>
                <a:cs typeface="楷体" panose="02010609060101010101" charset="-122"/>
                <a:sym typeface="+mn-ea"/>
              </a:rPr>
              <a:t>对民主政治的认识与初试</a:t>
            </a:r>
            <a:endParaRPr lang="en-US" altLang="zh-CN" sz="2000" b="1" dirty="0" smtClean="0">
              <a:latin typeface="楷体" panose="02010609060101010101" charset="-122"/>
              <a:ea typeface="楷体" panose="02010609060101010101" charset="-122"/>
              <a:cs typeface="楷体" panose="02010609060101010101" charset="-122"/>
            </a:endParaRPr>
          </a:p>
          <a:p>
            <a:pPr>
              <a:lnSpc>
                <a:spcPct val="200000"/>
              </a:lnSpc>
            </a:pPr>
            <a:r>
              <a:rPr lang="en-US" altLang="zh-CN" sz="2000" b="1" dirty="0" smtClean="0">
                <a:latin typeface="楷体" panose="02010609060101010101" charset="-122"/>
                <a:ea typeface="楷体" panose="02010609060101010101" charset="-122"/>
                <a:cs typeface="楷体" panose="02010609060101010101" charset="-122"/>
                <a:sym typeface="+mn-ea"/>
              </a:rPr>
              <a:t>   2.</a:t>
            </a:r>
            <a:r>
              <a:rPr lang="zh-CN" altLang="en-US" sz="2000" b="1" dirty="0" smtClean="0">
                <a:latin typeface="楷体" panose="02010609060101010101" charset="-122"/>
                <a:ea typeface="楷体" panose="02010609060101010101" charset="-122"/>
                <a:cs typeface="楷体" panose="02010609060101010101" charset="-122"/>
                <a:sym typeface="+mn-ea"/>
              </a:rPr>
              <a:t>中国共产党</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局部执政时</a:t>
            </a:r>
            <a:r>
              <a:rPr lang="zh-CN" altLang="en-US" sz="2000" b="1" dirty="0" smtClean="0">
                <a:latin typeface="楷体" panose="02010609060101010101" charset="-122"/>
                <a:ea typeface="楷体" panose="02010609060101010101" charset="-122"/>
                <a:cs typeface="楷体" panose="02010609060101010101" charset="-122"/>
                <a:sym typeface="+mn-ea"/>
              </a:rPr>
              <a:t>期对民主政治的探索与培育</a:t>
            </a:r>
            <a:endParaRPr lang="en-US" altLang="zh-CN" sz="2000" b="1" dirty="0" smtClean="0">
              <a:latin typeface="楷体" panose="02010609060101010101" charset="-122"/>
              <a:ea typeface="楷体" panose="02010609060101010101" charset="-122"/>
              <a:cs typeface="楷体" panose="02010609060101010101" charset="-122"/>
            </a:endParaRPr>
          </a:p>
          <a:p>
            <a:pPr>
              <a:lnSpc>
                <a:spcPct val="200000"/>
              </a:lnSpc>
            </a:pPr>
            <a:r>
              <a:rPr lang="en-US" altLang="zh-CN" sz="2000" b="1" dirty="0" smtClean="0">
                <a:latin typeface="楷体" panose="02010609060101010101" charset="-122"/>
                <a:ea typeface="楷体" panose="02010609060101010101" charset="-122"/>
                <a:cs typeface="楷体" panose="02010609060101010101" charset="-122"/>
                <a:sym typeface="+mn-ea"/>
              </a:rPr>
              <a:t>   3.</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社会主义革命和建设时期</a:t>
            </a:r>
            <a:r>
              <a:rPr lang="zh-CN" altLang="en-US" sz="2000" b="1" dirty="0" smtClean="0">
                <a:latin typeface="楷体" panose="02010609060101010101" charset="-122"/>
                <a:ea typeface="楷体" panose="02010609060101010101" charset="-122"/>
                <a:cs typeface="楷体" panose="02010609060101010101" charset="-122"/>
                <a:sym typeface="+mn-ea"/>
              </a:rPr>
              <a:t>对民主政治的奠基与实践</a:t>
            </a:r>
            <a:endParaRPr lang="en-US" altLang="zh-CN" sz="2000" b="1" dirty="0" smtClean="0">
              <a:latin typeface="楷体" panose="02010609060101010101" charset="-122"/>
              <a:ea typeface="楷体" panose="02010609060101010101" charset="-122"/>
              <a:cs typeface="楷体" panose="02010609060101010101" charset="-122"/>
            </a:endParaRPr>
          </a:p>
          <a:p>
            <a:pPr>
              <a:lnSpc>
                <a:spcPct val="200000"/>
              </a:lnSpc>
            </a:pPr>
            <a:r>
              <a:rPr lang="en-US" altLang="zh-CN" sz="2000" b="1" dirty="0" smtClean="0">
                <a:latin typeface="楷体" panose="02010609060101010101" charset="-122"/>
                <a:ea typeface="楷体" panose="02010609060101010101" charset="-122"/>
                <a:cs typeface="楷体" panose="02010609060101010101" charset="-122"/>
                <a:sym typeface="+mn-ea"/>
              </a:rPr>
              <a:t>   4.</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改革开放以来</a:t>
            </a:r>
            <a:r>
              <a:rPr lang="zh-CN" altLang="en-US" sz="2000" b="1" dirty="0" smtClean="0">
                <a:latin typeface="楷体" panose="02010609060101010101" charset="-122"/>
                <a:ea typeface="楷体" panose="02010609060101010101" charset="-122"/>
                <a:cs typeface="楷体" panose="02010609060101010101" charset="-122"/>
                <a:sym typeface="+mn-ea"/>
              </a:rPr>
              <a:t>中国特色社会主义民主政治的创新与发展</a:t>
            </a:r>
            <a:endParaRPr lang="zh-CN" altLang="en-US" sz="2000" b="1" dirty="0" smtClean="0">
              <a:latin typeface="楷体" panose="02010609060101010101" charset="-122"/>
              <a:ea typeface="楷体" panose="02010609060101010101" charset="-122"/>
              <a:cs typeface="楷体" panose="02010609060101010101" charset="-122"/>
              <a:sym typeface="+mn-ea"/>
            </a:endParaRPr>
          </a:p>
        </p:txBody>
      </p:sp>
      <p:pic>
        <p:nvPicPr>
          <p:cNvPr id="101" name="图片 100"/>
          <p:cNvPicPr/>
          <p:nvPr/>
        </p:nvPicPr>
        <p:blipFill>
          <a:blip r:embed="rId1"/>
          <a:stretch>
            <a:fillRect/>
          </a:stretch>
        </p:blipFill>
        <p:spPr>
          <a:xfrm>
            <a:off x="8574405" y="2635123"/>
            <a:ext cx="2438400" cy="2462784"/>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329565" y="958850"/>
            <a:ext cx="11532235" cy="5908040"/>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chemeClr val="tx1"/>
                </a:solidFill>
                <a:latin typeface="黑体" panose="02010609060101010101" charset="-122"/>
                <a:ea typeface="黑体" panose="02010609060101010101" charset="-122"/>
                <a:cs typeface="黑体" panose="02010609060101010101" charset="-122"/>
                <a:sym typeface="+mn-ea"/>
              </a:rPr>
              <a:t>  1.</a:t>
            </a:r>
            <a:r>
              <a:rPr lang="zh-CN" altLang="en-US" b="1" dirty="0" smtClean="0">
                <a:solidFill>
                  <a:schemeClr val="tx1"/>
                </a:solidFill>
                <a:latin typeface="黑体" panose="02010609060101010101" charset="-122"/>
                <a:ea typeface="黑体" panose="02010609060101010101" charset="-122"/>
                <a:cs typeface="黑体" panose="02010609060101010101" charset="-122"/>
                <a:sym typeface="+mn-ea"/>
              </a:rPr>
              <a:t>中国共产党早期对民主政治的认识与初试</a:t>
            </a:r>
            <a:endParaRPr lang="en-US" altLang="zh-CN" b="1" dirty="0" smtClean="0">
              <a:solidFill>
                <a:schemeClr val="tx1"/>
              </a:solidFill>
              <a:latin typeface="黑体" panose="02010609060101010101" charset="-122"/>
              <a:ea typeface="黑体" panose="02010609060101010101" charset="-122"/>
              <a:cs typeface="黑体" panose="02010609060101010101" charset="-122"/>
            </a:endParaRPr>
          </a:p>
          <a:p>
            <a:pPr algn="l">
              <a:lnSpc>
                <a:spcPct val="150000"/>
              </a:lnSpc>
              <a:buClrTx/>
              <a:buSzTx/>
              <a:buFontTx/>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1</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）中国共产党早期的民主政治观。</a:t>
            </a:r>
            <a:endParaRPr lang="zh-CN" altLang="en-US" b="1">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毛泽东：</a:t>
            </a:r>
            <a:r>
              <a:rPr lang="en-US" altLang="zh-CN" b="1">
                <a:solidFill>
                  <a:srgbClr val="C00000"/>
                </a:solidFill>
                <a:latin typeface="楷体" panose="02010609060101010101" charset="-122"/>
                <a:ea typeface="楷体" panose="02010609060101010101" charset="-122"/>
                <a:cs typeface="楷体" panose="02010609060101010101" charset="-122"/>
              </a:rPr>
              <a:t>“</a:t>
            </a:r>
            <a:r>
              <a:rPr lang="zh-CN" altLang="en-US" b="1">
                <a:solidFill>
                  <a:srgbClr val="C00000"/>
                </a:solidFill>
                <a:latin typeface="楷体" panose="02010609060101010101" charset="-122"/>
                <a:ea typeface="楷体" panose="02010609060101010101" charset="-122"/>
                <a:cs typeface="楷体" panose="02010609060101010101" charset="-122"/>
              </a:rPr>
              <a:t>民众的联合力量最强</a:t>
            </a:r>
            <a:r>
              <a:rPr lang="en-US" altLang="zh-CN" b="1">
                <a:solidFill>
                  <a:srgbClr val="C00000"/>
                </a:solidFill>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。民众的联合力量，就是“由独裁政治，变为代议政治。由有限的选举，变为没限制的选举……由少数阶级专制的黑暗社会，变为全体人民自由发展的光明社会”，总之就是</a:t>
            </a:r>
            <a:r>
              <a:rPr lang="zh-CN" altLang="en-US" b="1">
                <a:solidFill>
                  <a:srgbClr val="C00000"/>
                </a:solidFill>
                <a:latin typeface="楷体" panose="02010609060101010101" charset="-122"/>
                <a:ea typeface="楷体" panose="02010609060101010101" charset="-122"/>
                <a:cs typeface="楷体" panose="02010609060101010101" charset="-122"/>
              </a:rPr>
              <a:t>“由强权得自由”</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李大钊：</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现在的平民政治正在由中产阶级的平民政治向无产阶级的平民政治发展的途中”。</a:t>
            </a:r>
            <a:r>
              <a:rPr lang="zh-CN" altLang="en-US" b="1">
                <a:solidFill>
                  <a:srgbClr val="C00000"/>
                </a:solidFill>
                <a:latin typeface="楷体" panose="02010609060101010101" charset="-122"/>
                <a:ea typeface="楷体" panose="02010609060101010101" charset="-122"/>
                <a:cs typeface="楷体" panose="02010609060101010101" charset="-122"/>
              </a:rPr>
              <a:t>只有“无产阶级的平民政治”才是“真正的平民政治”。</a:t>
            </a:r>
            <a:endParaRPr lang="zh-CN" altLang="en-US" b="1">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2</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）早期中国共产党人初步探讨了民主政治的具体内涵和奋斗目标。</a:t>
            </a:r>
            <a:endParaRPr lang="zh-CN" altLang="en-US" b="1">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sym typeface="+mn-ea"/>
              </a:rPr>
              <a:t>1922年9月《向导》发刊词曾明确指出:“近代民主政治，若不建</a:t>
            </a:r>
            <a:r>
              <a:rPr lang="zh-CN" altLang="en-US" b="1">
                <a:solidFill>
                  <a:srgbClr val="C00000"/>
                </a:solidFill>
                <a:latin typeface="楷体" panose="02010609060101010101" charset="-122"/>
                <a:ea typeface="楷体" panose="02010609060101010101" charset="-122"/>
                <a:cs typeface="楷体" panose="02010609060101010101" charset="-122"/>
                <a:sym typeface="+mn-ea"/>
              </a:rPr>
              <a:t>设在大多数人的真正民意之上</a:t>
            </a:r>
            <a:r>
              <a:rPr lang="zh-CN" altLang="en-US" b="1">
                <a:latin typeface="楷体" panose="02010609060101010101" charset="-122"/>
                <a:ea typeface="楷体" panose="02010609060101010101" charset="-122"/>
                <a:cs typeface="楷体" panose="02010609060101010101" charset="-122"/>
                <a:sym typeface="+mn-ea"/>
              </a:rPr>
              <a:t>，是没有不崩坏的。”党发布的《中国共产党对时局的主张》公开提出要以“民主政治”代替“军阀政治”。所谓民主政治，</a:t>
            </a:r>
            <a:r>
              <a:rPr lang="zh-CN" altLang="en-US" b="1">
                <a:solidFill>
                  <a:srgbClr val="C00000"/>
                </a:solidFill>
                <a:latin typeface="楷体" panose="02010609060101010101" charset="-122"/>
                <a:ea typeface="楷体" panose="02010609060101010101" charset="-122"/>
                <a:cs typeface="楷体" panose="02010609060101010101" charset="-122"/>
                <a:sym typeface="+mn-ea"/>
              </a:rPr>
              <a:t>“乃是由一个能建设新的政治组织应付世界的新环境之民主党或宗旨相近的数个党派之联合。用革命的手段完全打倒非民主的反动派军阀官僚，来掌握政权的意思”</a:t>
            </a:r>
            <a:r>
              <a:rPr lang="zh-CN" altLang="en-US" b="1">
                <a:latin typeface="楷体" panose="02010609060101010101" charset="-122"/>
                <a:ea typeface="楷体" panose="02010609060101010101" charset="-122"/>
                <a:cs typeface="楷体" panose="02010609060101010101" charset="-122"/>
                <a:sym typeface="+mn-ea"/>
              </a:rPr>
              <a:t>。</a:t>
            </a:r>
            <a:endParaRPr lang="zh-CN" altLang="en-US" b="1">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中共一大纲提出“承认</a:t>
            </a:r>
            <a:r>
              <a:rPr lang="zh-CN" altLang="en-US" b="1">
                <a:solidFill>
                  <a:srgbClr val="C00000"/>
                </a:solidFill>
                <a:latin typeface="楷体" panose="02010609060101010101" charset="-122"/>
                <a:ea typeface="楷体" panose="02010609060101010101" charset="-122"/>
                <a:cs typeface="楷体" panose="02010609060101010101" charset="-122"/>
              </a:rPr>
              <a:t>无产阶级专政</a:t>
            </a:r>
            <a:r>
              <a:rPr lang="zh-CN" altLang="en-US" b="1">
                <a:latin typeface="楷体" panose="02010609060101010101" charset="-122"/>
                <a:ea typeface="楷体" panose="02010609060101010101" charset="-122"/>
                <a:cs typeface="楷体" panose="02010609060101010101" charset="-122"/>
              </a:rPr>
              <a:t>”。后又进一步提出建立</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与贫苦农民联合的无产阶级专政</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329565" y="958850"/>
            <a:ext cx="11532235" cy="5077460"/>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en-US" altLang="zh-CN" b="1" dirty="0" smtClean="0">
                <a:latin typeface="黑体" panose="02010609060101010101" charset="-122"/>
                <a:ea typeface="黑体" panose="02010609060101010101" charset="-122"/>
                <a:cs typeface="黑体" panose="02010609060101010101" charset="-122"/>
                <a:sym typeface="+mn-ea"/>
              </a:rPr>
              <a:t>  1.中国共产党早期对民主政治的认识与初试</a:t>
            </a:r>
            <a:endParaRPr lang="en-US" altLang="zh-CN" b="1" dirty="0" smtClean="0">
              <a:latin typeface="黑体" panose="02010609060101010101" charset="-122"/>
              <a:ea typeface="黑体" panose="02010609060101010101" charset="-122"/>
              <a:cs typeface="黑体" panose="02010609060101010101" charset="-122"/>
            </a:endParaRPr>
          </a:p>
          <a:p>
            <a:pPr>
              <a:lnSpc>
                <a:spcPct val="150000"/>
              </a:lnSpc>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3</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）中国共产党人认识并初步实践了以“党治”推进“</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全民</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政治”的民主道路。</a:t>
            </a:r>
            <a:endParaRPr lang="zh-CN" altLang="en-US" b="1">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中国共产党提出的“乃是由一个能建设新的政治组织应付世界的新环境之民主党或宗旨相近的数个党派之联合……来掌握政权</a:t>
            </a:r>
            <a:r>
              <a:rPr lang="en-US" altLang="zh-CN" b="1">
                <a:latin typeface="楷体" panose="02010609060101010101" charset="-122"/>
                <a:ea typeface="楷体" panose="02010609060101010101" charset="-122"/>
                <a:cs typeface="楷体" panose="02010609060101010101" charset="-122"/>
              </a:rPr>
              <a:t>”</a:t>
            </a:r>
            <a:r>
              <a:rPr lang="zh-CN" altLang="en-US" b="1">
                <a:latin typeface="楷体" panose="02010609060101010101" charset="-122"/>
                <a:ea typeface="楷体" panose="02010609060101010101" charset="-122"/>
                <a:cs typeface="楷体" panose="02010609060101010101" charset="-122"/>
              </a:rPr>
              <a:t>的主张就已经包含了</a:t>
            </a:r>
            <a:r>
              <a:rPr lang="zh-CN" altLang="en-US" b="1">
                <a:solidFill>
                  <a:srgbClr val="C00000"/>
                </a:solidFill>
                <a:latin typeface="楷体" panose="02010609060101010101" charset="-122"/>
                <a:ea typeface="楷体" panose="02010609060101010101" charset="-122"/>
                <a:cs typeface="楷体" panose="02010609060101010101" charset="-122"/>
              </a:rPr>
              <a:t>由先进政党领导民主</a:t>
            </a:r>
            <a:r>
              <a:rPr lang="zh-CN" altLang="en-US" b="1">
                <a:latin typeface="楷体" panose="02010609060101010101" charset="-122"/>
                <a:ea typeface="楷体" panose="02010609060101010101" charset="-122"/>
                <a:cs typeface="楷体" panose="02010609060101010101" charset="-122"/>
              </a:rPr>
              <a:t>的含义。</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恽代英做出了详尽的阐释：“</a:t>
            </a:r>
            <a:r>
              <a:rPr lang="zh-CN" altLang="en-US" b="1">
                <a:solidFill>
                  <a:srgbClr val="C00000"/>
                </a:solidFill>
                <a:latin typeface="楷体" panose="02010609060101010101" charset="-122"/>
                <a:ea typeface="楷体" panose="02010609060101010101" charset="-122"/>
                <a:cs typeface="楷体" panose="02010609060101010101" charset="-122"/>
              </a:rPr>
              <a:t>党治</a:t>
            </a:r>
            <a:r>
              <a:rPr lang="zh-CN" altLang="en-US" b="1">
                <a:latin typeface="楷体" panose="02010609060101010101" charset="-122"/>
                <a:ea typeface="楷体" panose="02010609060101010101" charset="-122"/>
                <a:cs typeface="楷体" panose="02010609060101010101" charset="-122"/>
              </a:rPr>
              <a:t>不是开明专制或贤人政治，因一则</a:t>
            </a:r>
            <a:r>
              <a:rPr lang="zh-CN" altLang="en-US" b="1">
                <a:solidFill>
                  <a:srgbClr val="C00000"/>
                </a:solidFill>
                <a:latin typeface="楷体" panose="02010609060101010101" charset="-122"/>
                <a:ea typeface="楷体" panose="02010609060101010101" charset="-122"/>
                <a:cs typeface="楷体" panose="02010609060101010101" charset="-122"/>
              </a:rPr>
              <a:t>其目的在达到民治</a:t>
            </a:r>
            <a:r>
              <a:rPr lang="zh-CN" altLang="en-US" b="1">
                <a:latin typeface="楷体" panose="02010609060101010101" charset="-122"/>
                <a:ea typeface="楷体" panose="02010609060101010101" charset="-122"/>
                <a:cs typeface="楷体" panose="02010609060101010101" charset="-122"/>
              </a:rPr>
              <a:t>，并非想要一个人或少数人包办下去；一则党治虽有少数人领导着进行一切，然此</a:t>
            </a:r>
            <a:r>
              <a:rPr lang="zh-CN" altLang="en-US" b="1">
                <a:solidFill>
                  <a:srgbClr val="C00000"/>
                </a:solidFill>
                <a:latin typeface="楷体" panose="02010609060101010101" charset="-122"/>
                <a:ea typeface="楷体" panose="02010609060101010101" charset="-122"/>
                <a:cs typeface="楷体" panose="02010609060101010101" charset="-122"/>
              </a:rPr>
              <a:t>少数领袖绝非孤悬于上</a:t>
            </a:r>
            <a:r>
              <a:rPr lang="zh-CN" altLang="en-US" b="1">
                <a:latin typeface="楷体" panose="02010609060101010101" charset="-122"/>
                <a:ea typeface="楷体" panose="02010609060101010101" charset="-122"/>
                <a:cs typeface="楷体" panose="02010609060101010101" charset="-122"/>
              </a:rPr>
              <a:t>，任意进行，他们乃于一定之主义策略，而又</a:t>
            </a:r>
            <a:r>
              <a:rPr lang="zh-CN" altLang="en-US" b="1">
                <a:solidFill>
                  <a:srgbClr val="C00000"/>
                </a:solidFill>
                <a:latin typeface="楷体" panose="02010609060101010101" charset="-122"/>
                <a:ea typeface="楷体" panose="02010609060101010101" charset="-122"/>
                <a:cs typeface="楷体" panose="02010609060101010101" charset="-122"/>
              </a:rPr>
              <a:t>多数同志在下面与之共同努力拥护监督</a:t>
            </a:r>
            <a:r>
              <a:rPr lang="zh-CN" altLang="en-US" b="1">
                <a:latin typeface="楷体" panose="02010609060101010101" charset="-122"/>
                <a:ea typeface="楷体" panose="02010609060101010101" charset="-122"/>
                <a:cs typeface="楷体" panose="02010609060101010101" charset="-122"/>
              </a:rPr>
              <a:t>之。故可无专制或贤人政治之弊。”</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以“党治”推进“全民政治”的思想与实践，</a:t>
            </a:r>
            <a:r>
              <a:rPr lang="zh-CN" altLang="en-US" b="1">
                <a:solidFill>
                  <a:srgbClr val="C00000"/>
                </a:solidFill>
                <a:latin typeface="楷体" panose="02010609060101010101" charset="-122"/>
                <a:ea typeface="楷体" panose="02010609060101010101" charset="-122"/>
                <a:cs typeface="楷体" panose="02010609060101010101" charset="-122"/>
              </a:rPr>
              <a:t>是当前“以党内民主推动人民民主”的源头。</a:t>
            </a:r>
            <a:endParaRPr lang="zh-CN" altLang="en-US" b="1">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4</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）中国共产党人实践了人民民主的模式。</a:t>
            </a:r>
            <a:endParaRPr lang="zh-CN" altLang="en-US" b="1">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中共在1922年发出了“</a:t>
            </a:r>
            <a:r>
              <a:rPr lang="zh-CN" altLang="en-US" b="1">
                <a:solidFill>
                  <a:srgbClr val="C00000"/>
                </a:solidFill>
                <a:latin typeface="楷体" panose="02010609060101010101" charset="-122"/>
                <a:ea typeface="楷体" panose="02010609060101010101" charset="-122"/>
                <a:cs typeface="楷体" panose="02010609060101010101" charset="-122"/>
              </a:rPr>
              <a:t>各民主派举行联席会议并建立民主主义联合战线</a:t>
            </a:r>
            <a:r>
              <a:rPr lang="zh-CN" altLang="en-US" b="1">
                <a:latin typeface="楷体" panose="02010609060101010101" charset="-122"/>
                <a:ea typeface="楷体" panose="02010609060101010101" charset="-122"/>
                <a:cs typeface="楷体" panose="02010609060101010101" charset="-122"/>
              </a:rPr>
              <a:t>”的呼吁。1925年,在中共的主张下，中国共产党和中国国民党共同发起了“</a:t>
            </a:r>
            <a:r>
              <a:rPr lang="zh-CN" altLang="en-US" b="1">
                <a:solidFill>
                  <a:srgbClr val="C00000"/>
                </a:solidFill>
                <a:latin typeface="楷体" panose="02010609060101010101" charset="-122"/>
                <a:ea typeface="楷体" panose="02010609060101010101" charset="-122"/>
                <a:cs typeface="楷体" panose="02010609060101010101" charset="-122"/>
              </a:rPr>
              <a:t>国民议会促成会</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114935" y="995680"/>
            <a:ext cx="12077065" cy="5492750"/>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002060"/>
                </a:solidFill>
                <a:latin typeface="黑体" panose="02010609060101010101" charset="-122"/>
                <a:ea typeface="黑体" panose="02010609060101010101" charset="-122"/>
                <a:cs typeface="黑体" panose="02010609060101010101" charset="-122"/>
                <a:sym typeface="+mn-ea"/>
              </a:rPr>
              <a:t> </a:t>
            </a:r>
            <a:r>
              <a:rPr lang="en-US" altLang="zh-CN" b="1" dirty="0" smtClean="0">
                <a:latin typeface="黑体" panose="02010609060101010101" charset="-122"/>
                <a:ea typeface="黑体" panose="02010609060101010101" charset="-122"/>
                <a:cs typeface="黑体" panose="02010609060101010101" charset="-122"/>
                <a:sym typeface="+mn-ea"/>
              </a:rPr>
              <a:t> 2.中国共产党局部执政时期对民主政治的探索与培育</a:t>
            </a:r>
            <a:endParaRPr lang="en-US" altLang="zh-CN" b="1" dirty="0" smtClean="0">
              <a:solidFill>
                <a:srgbClr val="002060"/>
              </a:solidFill>
              <a:latin typeface="黑体" panose="02010609060101010101" charset="-122"/>
              <a:ea typeface="黑体" panose="02010609060101010101" charset="-122"/>
              <a:cs typeface="黑体" panose="02010609060101010101" charset="-122"/>
            </a:endParaRPr>
          </a:p>
          <a:p>
            <a:pPr>
              <a:lnSpc>
                <a:spcPct val="150000"/>
              </a:lnSpc>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1</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）中共领导根据地人民开辟了工农革命根据地，建立了中华苏维埃共和国，进行了新民主主义民主制度建设。</a:t>
            </a:r>
            <a:endParaRPr lang="zh-CN" altLang="en-US" b="1">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zh-CN" altLang="en-US" b="1">
                <a:solidFill>
                  <a:srgbClr val="C00000"/>
                </a:solidFill>
                <a:latin typeface="楷体" panose="02010609060101010101" charset="-122"/>
                <a:ea typeface="楷体" panose="02010609060101010101" charset="-122"/>
                <a:cs typeface="楷体" panose="02010609060101010101" charset="-122"/>
              </a:rPr>
              <a:t>中华苏维埃共和国是新型的工农民主专政政权。</a:t>
            </a:r>
            <a:r>
              <a:rPr lang="zh-CN" altLang="en-US" b="1">
                <a:latin typeface="楷体" panose="02010609060101010101" charset="-122"/>
                <a:ea typeface="楷体" panose="02010609060101010101" charset="-122"/>
                <a:cs typeface="楷体" panose="02010609060101010101" charset="-122"/>
              </a:rPr>
              <a:t>《中华苏维埃共和国宪法大纲》规定“</a:t>
            </a:r>
            <a:r>
              <a:rPr lang="zh-CN" altLang="en-US" b="1">
                <a:solidFill>
                  <a:srgbClr val="C00000"/>
                </a:solidFill>
                <a:latin typeface="楷体" panose="02010609060101010101" charset="-122"/>
                <a:ea typeface="楷体" panose="02010609060101010101" charset="-122"/>
                <a:cs typeface="楷体" panose="02010609060101010101" charset="-122"/>
              </a:rPr>
              <a:t>苏维埃全部政权是属于工人、农民、红军士兵及一切劳苦民众的。</a:t>
            </a:r>
            <a:r>
              <a:rPr lang="zh-CN" altLang="en-US" b="1">
                <a:latin typeface="楷体" panose="02010609060101010101" charset="-122"/>
                <a:ea typeface="楷体" panose="02010609060101010101" charset="-122"/>
                <a:cs typeface="楷体" panose="02010609060101010101" charset="-122"/>
              </a:rPr>
              <a:t>在苏维埃政权下，所有的工人、农民、红军士兵及一切劳苦民众都有权选派代表掌握政权的管理”，同时规定“只有军阀、官僚、地主、豪绅、资本家、富农、僧侣及一切剥削人的人和反动分子，是没有选派代表参加政权和政治上自由的权利的”。</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zh-CN" altLang="en-US" b="1">
                <a:latin typeface="楷体" panose="02010609060101010101" charset="-122"/>
                <a:ea typeface="楷体" panose="02010609060101010101" charset="-122"/>
                <a:cs typeface="楷体" panose="02010609060101010101" charset="-122"/>
              </a:rPr>
              <a:t> </a:t>
            </a: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与工农民主专政的国体相适应，党领导苏区人民建立了</a:t>
            </a:r>
            <a:r>
              <a:rPr lang="zh-CN" altLang="en-US" b="1">
                <a:solidFill>
                  <a:srgbClr val="C00000"/>
                </a:solidFill>
                <a:latin typeface="楷体" panose="02010609060101010101" charset="-122"/>
                <a:ea typeface="楷体" panose="02010609060101010101" charset="-122"/>
                <a:cs typeface="楷体" panose="02010609060101010101" charset="-122"/>
              </a:rPr>
              <a:t>民主集中制原则的工农兵代表大会制度</a:t>
            </a:r>
            <a:r>
              <a:rPr lang="zh-CN" altLang="en-US" b="1">
                <a:latin typeface="楷体" panose="02010609060101010101" charset="-122"/>
                <a:ea typeface="楷体" panose="02010609060101010101" charset="-122"/>
                <a:cs typeface="楷体" panose="02010609060101010101" charset="-122"/>
              </a:rPr>
              <a:t>的政体。工农兵代表大会作为国家权力机关，由劳动群众选举产生，并排除了反动阶级，从而在权力属性上真正体现了工农民主专政。</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solidFill>
                  <a:srgbClr val="C00000"/>
                </a:solidFill>
                <a:latin typeface="楷体" panose="02010609060101010101" charset="-122"/>
                <a:ea typeface="楷体" panose="02010609060101010101" charset="-122"/>
                <a:cs typeface="楷体" panose="02010609060101010101" charset="-122"/>
              </a:rPr>
              <a:t>工农民主专政的中华苏维埃共和国实际上是新中国政权的雏形。</a:t>
            </a:r>
            <a:r>
              <a:rPr lang="zh-CN" altLang="en-US" b="1">
                <a:latin typeface="楷体" panose="02010609060101010101" charset="-122"/>
                <a:ea typeface="楷体" panose="02010609060101010101" charset="-122"/>
                <a:cs typeface="楷体" panose="02010609060101010101" charset="-122"/>
              </a:rPr>
              <a:t>尽管在政治实践中出现过错误，苏区政权对小资产阶级和民族资产阶级的排斥在当时的条件下有着历史局限性，但正如毛泽东所说：“</a:t>
            </a:r>
            <a:r>
              <a:rPr lang="zh-CN" altLang="en-US" b="1">
                <a:solidFill>
                  <a:srgbClr val="C00000"/>
                </a:solidFill>
                <a:latin typeface="楷体" panose="02010609060101010101" charset="-122"/>
                <a:ea typeface="楷体" panose="02010609060101010101" charset="-122"/>
                <a:cs typeface="楷体" panose="02010609060101010101" charset="-122"/>
              </a:rPr>
              <a:t>苏维埃政权的民主发展到了这样的程度，实在是历史上任何政治制度所不曾有的。</a:t>
            </a:r>
            <a:r>
              <a:rPr lang="zh-CN" altLang="en-US" b="1">
                <a:latin typeface="楷体" panose="02010609060101010101" charset="-122"/>
                <a:ea typeface="楷体" panose="02010609060101010101" charset="-122"/>
                <a:cs typeface="楷体" panose="02010609060101010101" charset="-122"/>
              </a:rPr>
              <a:t>”它为落后社会条件下推进民主进程以及党的领导执政方式积累了宝贵经验。</a:t>
            </a:r>
            <a:endParaRPr lang="zh-CN" altLang="en-US" b="1">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61595" y="913765"/>
            <a:ext cx="12130405" cy="5908040"/>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en-US" altLang="zh-CN" b="1" dirty="0" smtClean="0">
                <a:latin typeface="黑体" panose="02010609060101010101" charset="-122"/>
                <a:ea typeface="黑体" panose="02010609060101010101" charset="-122"/>
                <a:cs typeface="黑体" panose="02010609060101010101" charset="-122"/>
                <a:sym typeface="+mn-ea"/>
              </a:rPr>
              <a:t>  </a:t>
            </a:r>
            <a:r>
              <a:rPr lang="en-US" altLang="zh-CN" b="1" dirty="0" smtClean="0">
                <a:solidFill>
                  <a:schemeClr val="tx1"/>
                </a:solidFill>
                <a:latin typeface="黑体" panose="02010609060101010101" charset="-122"/>
                <a:ea typeface="黑体" panose="02010609060101010101" charset="-122"/>
                <a:cs typeface="黑体" panose="02010609060101010101" charset="-122"/>
                <a:sym typeface="+mn-ea"/>
              </a:rPr>
              <a:t>2.</a:t>
            </a:r>
            <a:r>
              <a:rPr lang="en-US" altLang="zh-CN" b="1" dirty="0" smtClean="0">
                <a:latin typeface="黑体" panose="02010609060101010101" charset="-122"/>
                <a:ea typeface="黑体" panose="02010609060101010101" charset="-122"/>
                <a:cs typeface="黑体" panose="02010609060101010101" charset="-122"/>
                <a:sym typeface="+mn-ea"/>
              </a:rPr>
              <a:t>中国共产党局部执政时期对民主政治的探索与培育</a:t>
            </a:r>
            <a:endParaRPr lang="en-US" altLang="zh-CN" b="1" dirty="0" smtClean="0">
              <a:solidFill>
                <a:schemeClr val="tx1"/>
              </a:solidFill>
              <a:latin typeface="黑体" panose="02010609060101010101" charset="-122"/>
              <a:ea typeface="黑体" panose="02010609060101010101" charset="-122"/>
              <a:cs typeface="黑体" panose="02010609060101010101" charset="-122"/>
            </a:endParaRPr>
          </a:p>
          <a:p>
            <a:pPr>
              <a:lnSpc>
                <a:spcPct val="150000"/>
              </a:lnSpc>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2</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）由于主要矛盾的变化，由“工农民主专政的苏维埃共和国”发展为“各革命阶级联合专政的新民主主义共和国”。</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中国共产党领导人民在抗日根据地建立了</a:t>
            </a:r>
            <a:r>
              <a:rPr lang="zh-CN" altLang="en-US" b="1">
                <a:solidFill>
                  <a:srgbClr val="C00000"/>
                </a:solidFill>
                <a:latin typeface="楷体" panose="02010609060101010101" charset="-122"/>
                <a:ea typeface="楷体" panose="02010609060101010101" charset="-122"/>
                <a:cs typeface="楷体" panose="02010609060101010101" charset="-122"/>
              </a:rPr>
              <a:t>三三制政权</a:t>
            </a:r>
            <a:r>
              <a:rPr lang="zh-CN" altLang="en-US" b="1">
                <a:latin typeface="楷体" panose="02010609060101010101" charset="-122"/>
                <a:ea typeface="楷体" panose="02010609060101010101" charset="-122"/>
                <a:cs typeface="楷体" panose="02010609060101010101" charset="-122"/>
              </a:rPr>
              <a:t>的国家民主。“无论行政机关或民意机关，</a:t>
            </a:r>
            <a:r>
              <a:rPr lang="zh-CN" altLang="en-US" b="1">
                <a:solidFill>
                  <a:srgbClr val="C00000"/>
                </a:solidFill>
                <a:latin typeface="楷体" panose="02010609060101010101" charset="-122"/>
                <a:ea typeface="楷体" panose="02010609060101010101" charset="-122"/>
                <a:cs typeface="楷体" panose="02010609060101010101" charset="-122"/>
              </a:rPr>
              <a:t>共产党员只占三分之一或少于三分之一，进步势力占三分之一，中间势力占三分之一。</a:t>
            </a:r>
            <a:r>
              <a:rPr lang="zh-CN" altLang="en-US" b="1">
                <a:latin typeface="楷体" panose="02010609060101010101" charset="-122"/>
                <a:ea typeface="楷体" panose="02010609060101010101" charset="-122"/>
                <a:cs typeface="楷体" panose="02010609060101010101" charset="-122"/>
              </a:rPr>
              <a:t>在民意机关中，还可吸收少数右派分子参加。”三三制政权团结了一切革命阶级，具有最广泛的民主基础。</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邓小平：三三制政权“不仅是今天敌后抗战的最好政权形式，而且是将来新民主主义共和国所应采取的政权形式”。</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3</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）解放战争时期，中国共产党建立人民代表大会制度和召开中国人民政治协商会议。</a:t>
            </a:r>
            <a:endParaRPr lang="zh-CN" altLang="en-US" b="1">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中国共产党领导人民在解放区建立了</a:t>
            </a:r>
            <a:r>
              <a:rPr lang="zh-CN" altLang="en-US" b="1">
                <a:solidFill>
                  <a:srgbClr val="C00000"/>
                </a:solidFill>
                <a:latin typeface="楷体" panose="02010609060101010101" charset="-122"/>
                <a:ea typeface="楷体" panose="02010609060101010101" charset="-122"/>
                <a:cs typeface="楷体" panose="02010609060101010101" charset="-122"/>
              </a:rPr>
              <a:t>人民代表大会制度</a:t>
            </a:r>
            <a:r>
              <a:rPr lang="zh-CN" altLang="en-US" b="1">
                <a:latin typeface="楷体" panose="02010609060101010101" charset="-122"/>
                <a:ea typeface="楷体" panose="02010609060101010101" charset="-122"/>
                <a:cs typeface="楷体" panose="02010609060101010101" charset="-122"/>
              </a:rPr>
              <a:t>，最终确立了新民主主义的政权形式，为新中国根本政治制度的建立做出了制度准备。</a:t>
            </a:r>
            <a:r>
              <a:rPr lang="zh-CN" altLang="en-US" b="1">
                <a:solidFill>
                  <a:srgbClr val="C00000"/>
                </a:solidFill>
                <a:latin typeface="楷体" panose="02010609060101010101" charset="-122"/>
                <a:ea typeface="楷体" panose="02010609060101010101" charset="-122"/>
                <a:cs typeface="楷体" panose="02010609060101010101" charset="-122"/>
              </a:rPr>
              <a:t>中国人民政治协商会议</a:t>
            </a:r>
            <a:r>
              <a:rPr lang="zh-CN" altLang="en-US" b="1">
                <a:latin typeface="楷体" panose="02010609060101010101" charset="-122"/>
                <a:ea typeface="楷体" panose="02010609060101010101" charset="-122"/>
                <a:cs typeface="楷体" panose="02010609060101010101" charset="-122"/>
              </a:rPr>
              <a:t>的成功实践，开了新中国一项基本政治制度。</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4</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）毛泽东对马克思主义国家学说的发展。</a:t>
            </a:r>
            <a:endParaRPr lang="zh-CN" altLang="en-US" b="1">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新民主主义论。新民主主义共和国的</a:t>
            </a:r>
            <a:r>
              <a:rPr lang="zh-CN" altLang="en-US" b="1">
                <a:solidFill>
                  <a:srgbClr val="C00000"/>
                </a:solidFill>
                <a:latin typeface="楷体" panose="02010609060101010101" charset="-122"/>
                <a:ea typeface="楷体" panose="02010609060101010101" charset="-122"/>
                <a:cs typeface="楷体" panose="02010609060101010101" charset="-122"/>
              </a:rPr>
              <a:t>国体是各革命阶级联合专政</a:t>
            </a:r>
            <a:r>
              <a:rPr lang="zh-CN" altLang="en-US" b="1">
                <a:latin typeface="楷体" panose="02010609060101010101" charset="-122"/>
                <a:ea typeface="楷体" panose="02010609060101010101" charset="-122"/>
                <a:cs typeface="楷体" panose="02010609060101010101" charset="-122"/>
              </a:rPr>
              <a:t>，</a:t>
            </a:r>
            <a:r>
              <a:rPr lang="zh-CN" altLang="en-US" b="1">
                <a:solidFill>
                  <a:srgbClr val="C00000"/>
                </a:solidFill>
                <a:latin typeface="楷体" panose="02010609060101010101" charset="-122"/>
                <a:ea typeface="楷体" panose="02010609060101010101" charset="-122"/>
                <a:cs typeface="楷体" panose="02010609060101010101" charset="-122"/>
              </a:rPr>
              <a:t>政体是</a:t>
            </a:r>
            <a:r>
              <a:rPr lang="zh-CN" altLang="en-US" b="1">
                <a:solidFill>
                  <a:srgbClr val="C00000"/>
                </a:solidFill>
                <a:latin typeface="楷体" panose="02010609060101010101" charset="-122"/>
                <a:ea typeface="楷体" panose="02010609060101010101" charset="-122"/>
                <a:cs typeface="楷体" panose="02010609060101010101" charset="-122"/>
                <a:sym typeface="+mn-ea"/>
              </a:rPr>
              <a:t>民主集中制的人民代表大会制</a:t>
            </a:r>
            <a:r>
              <a:rPr lang="zh-CN" altLang="en-US" b="1">
                <a:latin typeface="楷体" panose="02010609060101010101" charset="-122"/>
                <a:ea typeface="楷体" panose="02010609060101010101" charset="-122"/>
                <a:cs typeface="楷体" panose="02010609060101010101" charset="-122"/>
              </a:rPr>
              <a:t>，这就是新民主主义的民主政治。毛泽东又把“各革命阶级联合专政”概括为“</a:t>
            </a:r>
            <a:r>
              <a:rPr lang="zh-CN" altLang="en-US" b="1">
                <a:solidFill>
                  <a:srgbClr val="C00000"/>
                </a:solidFill>
                <a:latin typeface="楷体" panose="02010609060101010101" charset="-122"/>
                <a:ea typeface="楷体" panose="02010609060101010101" charset="-122"/>
                <a:cs typeface="楷体" panose="02010609060101010101" charset="-122"/>
              </a:rPr>
              <a:t>人民民主专政</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594995" y="1122680"/>
            <a:ext cx="10866755" cy="424624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latin typeface="黑体" panose="02010609060101010101" charset="-122"/>
                <a:ea typeface="黑体" panose="02010609060101010101" charset="-122"/>
                <a:cs typeface="黑体" panose="02010609060101010101" charset="-122"/>
                <a:sym typeface="+mn-ea"/>
              </a:rPr>
              <a:t> </a:t>
            </a:r>
            <a:r>
              <a:rPr lang="en-US" altLang="zh-CN" b="1" dirty="0" smtClean="0">
                <a:solidFill>
                  <a:schemeClr val="tx1"/>
                </a:solidFill>
                <a:latin typeface="黑体" panose="02010609060101010101" charset="-122"/>
                <a:ea typeface="黑体" panose="02010609060101010101" charset="-122"/>
                <a:cs typeface="黑体" panose="02010609060101010101" charset="-122"/>
                <a:sym typeface="+mn-ea"/>
              </a:rPr>
              <a:t>3.</a:t>
            </a:r>
            <a:r>
              <a:rPr lang="en-US" altLang="zh-CN" b="1" dirty="0" smtClean="0">
                <a:latin typeface="黑体" panose="02010609060101010101" charset="-122"/>
                <a:ea typeface="黑体" panose="02010609060101010101" charset="-122"/>
                <a:cs typeface="黑体" panose="02010609060101010101" charset="-122"/>
                <a:sym typeface="+mn-ea"/>
              </a:rPr>
              <a:t>社会主义革命和建设时期对民主政治的奠基与实践</a:t>
            </a: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1</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）建立社会主义国家。</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sym typeface="+mn-ea"/>
              </a:rPr>
              <a:t>确立社会主义制度。</a:t>
            </a:r>
            <a:endParaRPr lang="zh-CN" altLang="en-US" b="1">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1954年9月建立了人民代表大会制度,并颁布了我国历史上第一部社会主义类型的宪法。宪法规定“</a:t>
            </a:r>
            <a:r>
              <a:rPr lang="zh-CN" altLang="en-US" b="1">
                <a:solidFill>
                  <a:srgbClr val="C00000"/>
                </a:solidFill>
                <a:latin typeface="楷体" panose="02010609060101010101" charset="-122"/>
                <a:ea typeface="楷体" panose="02010609060101010101" charset="-122"/>
                <a:cs typeface="楷体" panose="02010609060101010101" charset="-122"/>
              </a:rPr>
              <a:t>中华人民共和国是工人阶级领导的、以工农联盟为基础的人民民主国家</a:t>
            </a:r>
            <a:r>
              <a:rPr lang="zh-CN" altLang="en-US" b="1">
                <a:latin typeface="楷体" panose="02010609060101010101" charset="-122"/>
                <a:ea typeface="楷体" panose="02010609060101010101" charset="-122"/>
                <a:cs typeface="楷体" panose="02010609060101010101" charset="-122"/>
              </a:rPr>
              <a:t>”。</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1956</a:t>
            </a:r>
            <a:r>
              <a:rPr lang="zh-CN" altLang="en-US" b="1">
                <a:latin typeface="楷体" panose="02010609060101010101" charset="-122"/>
                <a:ea typeface="楷体" panose="02010609060101010101" charset="-122"/>
                <a:cs typeface="楷体" panose="02010609060101010101" charset="-122"/>
              </a:rPr>
              <a:t>年中共八大宣布确立社会主义制度。</a:t>
            </a:r>
            <a:endParaRPr lang="zh-CN" altLang="en-US" b="1">
              <a:latin typeface="楷体" panose="02010609060101010101" charset="-122"/>
              <a:ea typeface="楷体" panose="02010609060101010101" charset="-122"/>
              <a:cs typeface="楷体" panose="02010609060101010101" charset="-122"/>
            </a:endParaRPr>
          </a:p>
          <a:p>
            <a:pPr>
              <a:lnSpc>
                <a:spcPct val="150000"/>
              </a:lnSpc>
            </a:pP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75000"/>
                  </a:schemeClr>
                </a:solidFill>
                <a:latin typeface="黑体" panose="02010609060101010101" charset="-122"/>
                <a:ea typeface="黑体" panose="02010609060101010101" charset="-122"/>
                <a:cs typeface="黑体" panose="02010609060101010101" charset="-122"/>
              </a:rPr>
              <a:t>2</a:t>
            </a:r>
            <a:r>
              <a:rPr lang="zh-CN" altLang="en-US" b="1">
                <a:solidFill>
                  <a:schemeClr val="accent1">
                    <a:lumMod val="75000"/>
                  </a:schemeClr>
                </a:solidFill>
                <a:latin typeface="黑体" panose="02010609060101010101" charset="-122"/>
                <a:ea typeface="黑体" panose="02010609060101010101" charset="-122"/>
                <a:cs typeface="黑体" panose="02010609060101010101" charset="-122"/>
              </a:rPr>
              <a:t>）政治制度的确立。</a:t>
            </a:r>
            <a:endParaRPr lang="zh-CN" altLang="en-US" b="1">
              <a:solidFill>
                <a:schemeClr val="accent1">
                  <a:lumMod val="75000"/>
                </a:schemeClr>
              </a:solidFill>
              <a:latin typeface="黑体" panose="02010609060101010101" charset="-122"/>
              <a:ea typeface="黑体" panose="02010609060101010101" charset="-122"/>
              <a:cs typeface="黑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a:t>
            </a:r>
            <a:r>
              <a:rPr lang="zh-CN" altLang="en-US" b="1">
                <a:solidFill>
                  <a:srgbClr val="C00000"/>
                </a:solidFill>
                <a:latin typeface="楷体" panose="02010609060101010101" charset="-122"/>
                <a:ea typeface="楷体" panose="02010609060101010101" charset="-122"/>
                <a:cs typeface="楷体" panose="02010609060101010101" charset="-122"/>
              </a:rPr>
              <a:t>人民代表大会制度</a:t>
            </a:r>
            <a:r>
              <a:rPr lang="zh-CN" altLang="en-US" b="1">
                <a:latin typeface="楷体" panose="02010609060101010101" charset="-122"/>
                <a:ea typeface="楷体" panose="02010609060101010101" charset="-122"/>
                <a:cs typeface="楷体" panose="02010609060101010101" charset="-122"/>
              </a:rPr>
              <a:t>是我国的根本政治制度，我们国家的基本政治制度，包括</a:t>
            </a:r>
            <a:r>
              <a:rPr lang="zh-CN" altLang="en-US" b="1">
                <a:solidFill>
                  <a:srgbClr val="C00000"/>
                </a:solidFill>
                <a:latin typeface="楷体" panose="02010609060101010101" charset="-122"/>
                <a:ea typeface="楷体" panose="02010609060101010101" charset="-122"/>
                <a:cs typeface="楷体" panose="02010609060101010101" charset="-122"/>
              </a:rPr>
              <a:t>中国共产党领导的多党合作和政治协商制度，民族区域自治制度以及基层群众自治制度。</a:t>
            </a:r>
            <a:endParaRPr lang="zh-CN" altLang="en-US" b="1">
              <a:solidFill>
                <a:srgbClr val="C00000"/>
              </a:solidFill>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61620" y="953770"/>
            <a:ext cx="11768455" cy="5520690"/>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en-US" altLang="zh-CN" b="1" dirty="0" smtClean="0">
                <a:latin typeface="黑体" panose="02010609060101010101" charset="-122"/>
                <a:ea typeface="黑体" panose="02010609060101010101" charset="-122"/>
                <a:cs typeface="黑体" panose="02010609060101010101" charset="-122"/>
                <a:sym typeface="+mn-ea"/>
              </a:rPr>
              <a:t>  </a:t>
            </a:r>
            <a:r>
              <a:rPr lang="en-US" altLang="zh-CN" b="1" dirty="0" smtClean="0">
                <a:solidFill>
                  <a:schemeClr val="tx1"/>
                </a:solidFill>
                <a:latin typeface="黑体" panose="02010609060101010101" charset="-122"/>
                <a:ea typeface="黑体" panose="02010609060101010101" charset="-122"/>
                <a:cs typeface="黑体" panose="02010609060101010101" charset="-122"/>
                <a:sym typeface="+mn-ea"/>
              </a:rPr>
              <a:t>4.</a:t>
            </a:r>
            <a:r>
              <a:rPr lang="en-US" altLang="zh-CN" b="1" dirty="0" smtClean="0">
                <a:latin typeface="黑体" panose="02010609060101010101" charset="-122"/>
                <a:ea typeface="黑体" panose="02010609060101010101" charset="-122"/>
                <a:cs typeface="黑体" panose="02010609060101010101" charset="-122"/>
                <a:sym typeface="+mn-ea"/>
              </a:rPr>
              <a:t>改革开放以来中国特色社会主义民主政治的创新与发展</a:t>
            </a:r>
            <a:endParaRPr lang="en-US" altLang="zh-CN" b="1" dirty="0" smtClean="0">
              <a:solidFill>
                <a:schemeClr val="tx1"/>
              </a:solidFill>
              <a:latin typeface="黑体" panose="02010609060101010101" charset="-122"/>
              <a:ea typeface="黑体" panose="02010609060101010101" charset="-122"/>
              <a:cs typeface="黑体" panose="02010609060101010101" charset="-122"/>
            </a:endParaRPr>
          </a:p>
          <a:p>
            <a:pPr>
              <a:lnSpc>
                <a:spcPct val="170000"/>
              </a:lnSpc>
              <a:spcBef>
                <a:spcPts val="0"/>
              </a:spcBef>
              <a:spcAft>
                <a:spcPts val="0"/>
              </a:spcAft>
            </a:pPr>
            <a:r>
              <a:rPr lang="en-US" altLang="zh-CN" sz="1600" b="1" dirty="0">
                <a:solidFill>
                  <a:schemeClr val="accent1">
                    <a:lumMod val="75000"/>
                  </a:schemeClr>
                </a:solidFill>
                <a:latin typeface="黑体" panose="02010609060101010101" charset="-122"/>
                <a:ea typeface="黑体" panose="02010609060101010101" charset="-122"/>
                <a:cs typeface="楷体" panose="02010609060101010101" charset="-122"/>
              </a:rPr>
              <a:t>    党的十三大</a:t>
            </a:r>
            <a:r>
              <a:rPr lang="en-US" altLang="zh-CN" sz="1600" b="1" dirty="0">
                <a:solidFill>
                  <a:schemeClr val="tx1"/>
                </a:solidFill>
                <a:latin typeface="楷体" panose="02010609060101010101" charset="-122"/>
                <a:ea typeface="楷体" panose="02010609060101010101" charset="-122"/>
                <a:cs typeface="楷体" panose="02010609060101010101" charset="-122"/>
              </a:rPr>
              <a:t>提出不断推进</a:t>
            </a:r>
            <a:r>
              <a:rPr lang="en-US" altLang="zh-CN" sz="1600" b="1" dirty="0">
                <a:solidFill>
                  <a:srgbClr val="C00000"/>
                </a:solidFill>
                <a:latin typeface="楷体" panose="02010609060101010101" charset="-122"/>
                <a:ea typeface="楷体" panose="02010609060101010101" charset="-122"/>
                <a:cs typeface="楷体" panose="02010609060101010101" charset="-122"/>
              </a:rPr>
              <a:t>政治体制改革、发展社会主义民主政治</a:t>
            </a:r>
            <a:r>
              <a:rPr lang="en-US" altLang="zh-CN" sz="1600" b="1" dirty="0">
                <a:solidFill>
                  <a:schemeClr val="tx1"/>
                </a:solidFill>
                <a:latin typeface="楷体" panose="02010609060101010101" charset="-122"/>
                <a:ea typeface="楷体" panose="02010609060101010101" charset="-122"/>
                <a:cs typeface="楷体" panose="02010609060101010101" charset="-122"/>
              </a:rPr>
              <a:t>的基本思路。</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a:p>
            <a:pPr>
              <a:lnSpc>
                <a:spcPct val="17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en-US" altLang="zh-CN" sz="1600" b="1" dirty="0">
                <a:solidFill>
                  <a:schemeClr val="accent1">
                    <a:lumMod val="75000"/>
                  </a:schemeClr>
                </a:solidFill>
                <a:latin typeface="黑体" panose="02010609060101010101" charset="-122"/>
                <a:ea typeface="黑体" panose="02010609060101010101" charset="-122"/>
                <a:cs typeface="楷体" panose="02010609060101010101" charset="-122"/>
              </a:rPr>
              <a:t>党的十四大</a:t>
            </a:r>
            <a:r>
              <a:rPr lang="en-US" altLang="zh-CN" sz="1600" b="1" dirty="0">
                <a:solidFill>
                  <a:schemeClr val="tx1"/>
                </a:solidFill>
                <a:latin typeface="楷体" panose="02010609060101010101" charset="-122"/>
                <a:ea typeface="楷体" panose="02010609060101010101" charset="-122"/>
                <a:cs typeface="楷体" panose="02010609060101010101" charset="-122"/>
              </a:rPr>
              <a:t>进一步</a:t>
            </a:r>
            <a:r>
              <a:rPr lang="en-US" altLang="zh-CN" sz="1600" b="1" dirty="0">
                <a:solidFill>
                  <a:srgbClr val="C00000"/>
                </a:solidFill>
                <a:latin typeface="楷体" panose="02010609060101010101" charset="-122"/>
                <a:ea typeface="楷体" panose="02010609060101010101" charset="-122"/>
                <a:cs typeface="楷体" panose="02010609060101010101" charset="-122"/>
              </a:rPr>
              <a:t>完善人民代表大会制度</a:t>
            </a:r>
            <a:r>
              <a:rPr lang="zh-CN" altLang="en-US" sz="1600" b="1" dirty="0">
                <a:solidFill>
                  <a:schemeClr val="tx1"/>
                </a:solidFill>
                <a:latin typeface="楷体" panose="02010609060101010101" charset="-122"/>
                <a:ea typeface="楷体" panose="02010609060101010101" charset="-122"/>
                <a:cs typeface="楷体" panose="02010609060101010101" charset="-122"/>
              </a:rPr>
              <a:t>，</a:t>
            </a:r>
            <a:r>
              <a:rPr lang="en-US" altLang="zh-CN" sz="1600" b="1" dirty="0">
                <a:solidFill>
                  <a:schemeClr val="tx1"/>
                </a:solidFill>
                <a:latin typeface="楷体" panose="02010609060101010101" charset="-122"/>
                <a:ea typeface="楷体" panose="02010609060101010101" charset="-122"/>
                <a:cs typeface="楷体" panose="02010609060101010101" charset="-122"/>
              </a:rPr>
              <a:t>提出“逐步形成深入了解民情、充分反映民意、广泛集中民智的决策机制”</a:t>
            </a:r>
            <a:r>
              <a:rPr lang="zh-CN" altLang="en-US" sz="1600" b="1" dirty="0">
                <a:solidFill>
                  <a:schemeClr val="tx1"/>
                </a:solidFill>
                <a:latin typeface="楷体" panose="02010609060101010101" charset="-122"/>
                <a:ea typeface="楷体" panose="02010609060101010101" charset="-122"/>
                <a:cs typeface="楷体" panose="02010609060101010101" charset="-122"/>
              </a:rPr>
              <a:t>。</a:t>
            </a:r>
            <a:endParaRPr lang="zh-CN" altLang="en-US" sz="1600" b="1" dirty="0">
              <a:solidFill>
                <a:schemeClr val="tx1"/>
              </a:solidFill>
              <a:latin typeface="楷体" panose="02010609060101010101" charset="-122"/>
              <a:ea typeface="楷体" panose="02010609060101010101" charset="-122"/>
              <a:cs typeface="楷体" panose="02010609060101010101" charset="-122"/>
            </a:endParaRPr>
          </a:p>
          <a:p>
            <a:pPr>
              <a:lnSpc>
                <a:spcPct val="17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en-US" altLang="zh-CN" sz="1600" b="1" dirty="0">
                <a:solidFill>
                  <a:schemeClr val="accent1">
                    <a:lumMod val="75000"/>
                  </a:schemeClr>
                </a:solidFill>
                <a:latin typeface="黑体" panose="02010609060101010101" charset="-122"/>
                <a:ea typeface="黑体" panose="02010609060101010101" charset="-122"/>
                <a:cs typeface="楷体" panose="02010609060101010101" charset="-122"/>
              </a:rPr>
              <a:t>党的十五大</a:t>
            </a:r>
            <a:r>
              <a:rPr lang="en-US" altLang="zh-CN" sz="1600" b="1" dirty="0">
                <a:solidFill>
                  <a:schemeClr val="tx1"/>
                </a:solidFill>
                <a:latin typeface="楷体" panose="02010609060101010101" charset="-122"/>
                <a:ea typeface="楷体" panose="02010609060101010101" charset="-122"/>
                <a:cs typeface="楷体" panose="02010609060101010101" charset="-122"/>
              </a:rPr>
              <a:t>把“</a:t>
            </a:r>
            <a:r>
              <a:rPr lang="en-US" altLang="zh-CN" sz="1600" b="1" dirty="0">
                <a:solidFill>
                  <a:srgbClr val="C00000"/>
                </a:solidFill>
                <a:latin typeface="楷体" panose="02010609060101010101" charset="-122"/>
                <a:ea typeface="楷体" panose="02010609060101010101" charset="-122"/>
                <a:cs typeface="楷体" panose="02010609060101010101" charset="-122"/>
              </a:rPr>
              <a:t>建设有中国特色社会主义政治</a:t>
            </a:r>
            <a:r>
              <a:rPr lang="en-US" altLang="zh-CN" sz="1600" b="1" dirty="0">
                <a:solidFill>
                  <a:schemeClr val="tx1"/>
                </a:solidFill>
                <a:latin typeface="楷体" panose="02010609060101010101" charset="-122"/>
                <a:ea typeface="楷体" panose="02010609060101010101" charset="-122"/>
                <a:cs typeface="楷体" panose="02010609060101010101" charset="-122"/>
              </a:rPr>
              <a:t>”作为社会主义初级阶段基本纲领的重要组成部分</a:t>
            </a:r>
            <a:r>
              <a:rPr lang="zh-CN" altLang="en-US" sz="1600" b="1" dirty="0">
                <a:solidFill>
                  <a:schemeClr val="tx1"/>
                </a:solidFill>
                <a:latin typeface="楷体" panose="02010609060101010101" charset="-122"/>
                <a:ea typeface="楷体" panose="02010609060101010101" charset="-122"/>
                <a:cs typeface="楷体" panose="02010609060101010101" charset="-122"/>
              </a:rPr>
              <a:t>。</a:t>
            </a:r>
            <a:endParaRPr lang="zh-CN" altLang="en-US" sz="1600" b="1" dirty="0">
              <a:solidFill>
                <a:schemeClr val="tx1"/>
              </a:solidFill>
              <a:latin typeface="楷体" panose="02010609060101010101" charset="-122"/>
              <a:ea typeface="楷体" panose="02010609060101010101" charset="-122"/>
              <a:cs typeface="楷体" panose="02010609060101010101" charset="-122"/>
            </a:endParaRPr>
          </a:p>
          <a:p>
            <a:pPr>
              <a:lnSpc>
                <a:spcPct val="17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en-US" altLang="zh-CN" sz="1600" b="1" dirty="0">
                <a:solidFill>
                  <a:schemeClr val="accent1">
                    <a:lumMod val="75000"/>
                  </a:schemeClr>
                </a:solidFill>
                <a:latin typeface="黑体" panose="02010609060101010101" charset="-122"/>
                <a:ea typeface="黑体" panose="02010609060101010101" charset="-122"/>
                <a:cs typeface="楷体" panose="02010609060101010101" charset="-122"/>
              </a:rPr>
              <a:t>党的十六大</a:t>
            </a:r>
            <a:r>
              <a:rPr lang="en-US" altLang="zh-CN" sz="1600" b="1" dirty="0">
                <a:solidFill>
                  <a:schemeClr val="tx1"/>
                </a:solidFill>
                <a:latin typeface="楷体" panose="02010609060101010101" charset="-122"/>
                <a:ea typeface="楷体" panose="02010609060101010101" charset="-122"/>
                <a:cs typeface="楷体" panose="02010609060101010101" charset="-122"/>
              </a:rPr>
              <a:t>提出了“实现社会主义民主政治的</a:t>
            </a:r>
            <a:r>
              <a:rPr lang="en-US" altLang="zh-CN" sz="1600" b="1" dirty="0">
                <a:solidFill>
                  <a:srgbClr val="C00000"/>
                </a:solidFill>
                <a:latin typeface="楷体" panose="02010609060101010101" charset="-122"/>
                <a:ea typeface="楷体" panose="02010609060101010101" charset="-122"/>
                <a:cs typeface="楷体" panose="02010609060101010101" charset="-122"/>
              </a:rPr>
              <a:t>制度化、规范化和程序化</a:t>
            </a:r>
            <a:r>
              <a:rPr lang="en-US" altLang="zh-CN" sz="1600" b="1" dirty="0">
                <a:solidFill>
                  <a:schemeClr val="tx1"/>
                </a:solidFill>
                <a:latin typeface="楷体" panose="02010609060101010101" charset="-122"/>
                <a:ea typeface="楷体" panose="02010609060101010101" charset="-122"/>
                <a:cs typeface="楷体" panose="02010609060101010101" charset="-122"/>
              </a:rPr>
              <a:t>”的要求</a:t>
            </a:r>
            <a:r>
              <a:rPr lang="zh-CN" altLang="en-US" sz="1600" b="1" dirty="0">
                <a:solidFill>
                  <a:schemeClr val="tx1"/>
                </a:solidFill>
                <a:latin typeface="楷体" panose="02010609060101010101" charset="-122"/>
                <a:ea typeface="楷体" panose="02010609060101010101" charset="-122"/>
                <a:cs typeface="楷体" panose="02010609060101010101" charset="-122"/>
              </a:rPr>
              <a:t>，</a:t>
            </a:r>
            <a:r>
              <a:rPr lang="en-US" altLang="zh-CN" sz="1600" b="1" dirty="0">
                <a:solidFill>
                  <a:schemeClr val="tx1"/>
                </a:solidFill>
                <a:latin typeface="楷体" panose="02010609060101010101" charset="-122"/>
                <a:ea typeface="楷体" panose="02010609060101010101" charset="-122"/>
                <a:cs typeface="楷体" panose="02010609060101010101" charset="-122"/>
              </a:rPr>
              <a:t>并首次提出建设“</a:t>
            </a:r>
            <a:r>
              <a:rPr lang="en-US" altLang="zh-CN" sz="1600" b="1" dirty="0">
                <a:solidFill>
                  <a:srgbClr val="C00000"/>
                </a:solidFill>
                <a:latin typeface="楷体" panose="02010609060101010101" charset="-122"/>
                <a:ea typeface="楷体" panose="02010609060101010101" charset="-122"/>
                <a:cs typeface="楷体" panose="02010609060101010101" charset="-122"/>
              </a:rPr>
              <a:t>社会主义政治文明</a:t>
            </a:r>
            <a:r>
              <a:rPr lang="en-US" altLang="zh-CN" sz="1600" b="1" dirty="0">
                <a:solidFill>
                  <a:schemeClr val="tx1"/>
                </a:solidFill>
                <a:latin typeface="楷体" panose="02010609060101010101" charset="-122"/>
                <a:ea typeface="楷体" panose="02010609060101010101" charset="-122"/>
                <a:cs typeface="楷体" panose="02010609060101010101" charset="-122"/>
              </a:rPr>
              <a:t>”</a:t>
            </a:r>
            <a:r>
              <a:rPr lang="zh-CN" altLang="en-US" sz="1600" b="1" dirty="0">
                <a:solidFill>
                  <a:schemeClr val="tx1"/>
                </a:solidFill>
                <a:latin typeface="楷体" panose="02010609060101010101" charset="-122"/>
                <a:ea typeface="楷体" panose="02010609060101010101" charset="-122"/>
                <a:cs typeface="楷体" panose="02010609060101010101" charset="-122"/>
              </a:rPr>
              <a:t>。</a:t>
            </a:r>
            <a:endParaRPr lang="zh-CN" altLang="en-US" sz="1600" b="1" dirty="0">
              <a:solidFill>
                <a:schemeClr val="tx1"/>
              </a:solidFill>
              <a:latin typeface="楷体" panose="02010609060101010101" charset="-122"/>
              <a:ea typeface="楷体" panose="02010609060101010101" charset="-122"/>
              <a:cs typeface="楷体" panose="02010609060101010101" charset="-122"/>
            </a:endParaRPr>
          </a:p>
          <a:p>
            <a:pPr>
              <a:lnSpc>
                <a:spcPct val="17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en-US" altLang="zh-CN" sz="1600" b="1" dirty="0">
                <a:solidFill>
                  <a:schemeClr val="accent1">
                    <a:lumMod val="75000"/>
                  </a:schemeClr>
                </a:solidFill>
                <a:latin typeface="黑体" panose="02010609060101010101" charset="-122"/>
                <a:ea typeface="黑体" panose="02010609060101010101" charset="-122"/>
                <a:cs typeface="楷体" panose="02010609060101010101" charset="-122"/>
              </a:rPr>
              <a:t>党的十七大</a:t>
            </a:r>
            <a:r>
              <a:rPr lang="en-US" altLang="zh-CN" sz="1600" b="1" dirty="0">
                <a:solidFill>
                  <a:schemeClr val="tx1"/>
                </a:solidFill>
                <a:latin typeface="楷体" panose="02010609060101010101" charset="-122"/>
                <a:ea typeface="楷体" panose="02010609060101010101" charset="-122"/>
                <a:cs typeface="楷体" panose="02010609060101010101" charset="-122"/>
              </a:rPr>
              <a:t>第一次完整地</a:t>
            </a:r>
            <a:r>
              <a:rPr lang="zh-CN" altLang="en-US" sz="1600" b="1" dirty="0">
                <a:solidFill>
                  <a:schemeClr val="tx1"/>
                </a:solidFill>
                <a:latin typeface="楷体" panose="02010609060101010101" charset="-122"/>
                <a:ea typeface="楷体" panose="02010609060101010101" charset="-122"/>
                <a:cs typeface="楷体" panose="02010609060101010101" charset="-122"/>
              </a:rPr>
              <a:t>阐</a:t>
            </a:r>
            <a:r>
              <a:rPr lang="en-US" altLang="zh-CN" sz="1600" b="1" dirty="0">
                <a:solidFill>
                  <a:schemeClr val="tx1"/>
                </a:solidFill>
                <a:latin typeface="楷体" panose="02010609060101010101" charset="-122"/>
                <a:ea typeface="楷体" panose="02010609060101010101" charset="-122"/>
                <a:cs typeface="楷体" panose="02010609060101010101" charset="-122"/>
              </a:rPr>
              <a:t>述了“</a:t>
            </a:r>
            <a:r>
              <a:rPr lang="en-US" altLang="zh-CN" sz="1600" b="1" dirty="0">
                <a:solidFill>
                  <a:srgbClr val="C00000"/>
                </a:solidFill>
                <a:latin typeface="楷体" panose="02010609060101010101" charset="-122"/>
                <a:ea typeface="楷体" panose="02010609060101010101" charset="-122"/>
                <a:cs typeface="楷体" panose="02010609060101010101" charset="-122"/>
              </a:rPr>
              <a:t>中国特色社会主义政治发展道路</a:t>
            </a:r>
            <a:r>
              <a:rPr lang="en-US" altLang="zh-CN" sz="1600" b="1" dirty="0">
                <a:solidFill>
                  <a:schemeClr val="tx1"/>
                </a:solidFill>
                <a:latin typeface="楷体" panose="02010609060101010101" charset="-122"/>
                <a:ea typeface="楷体" panose="02010609060101010101" charset="-122"/>
                <a:cs typeface="楷体" panose="02010609060101010101" charset="-122"/>
              </a:rPr>
              <a:t>”。</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a:p>
            <a:pPr>
              <a:lnSpc>
                <a:spcPct val="17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en-US" altLang="zh-CN" sz="1600" b="1" dirty="0">
                <a:solidFill>
                  <a:schemeClr val="accent1">
                    <a:lumMod val="75000"/>
                  </a:schemeClr>
                </a:solidFill>
                <a:latin typeface="黑体" panose="02010609060101010101" charset="-122"/>
                <a:ea typeface="黑体" panose="02010609060101010101" charset="-122"/>
                <a:cs typeface="楷体" panose="02010609060101010101" charset="-122"/>
              </a:rPr>
              <a:t>党的十八大</a:t>
            </a:r>
            <a:r>
              <a:rPr lang="en-US" altLang="zh-CN" sz="1600" b="1" dirty="0">
                <a:solidFill>
                  <a:schemeClr val="tx1"/>
                </a:solidFill>
                <a:latin typeface="楷体" panose="02010609060101010101" charset="-122"/>
                <a:ea typeface="楷体" panose="02010609060101010101" charset="-122"/>
                <a:cs typeface="楷体" panose="02010609060101010101" charset="-122"/>
              </a:rPr>
              <a:t>对中国特色社会主义民主进行了崭新的布局</a:t>
            </a:r>
            <a:r>
              <a:rPr lang="zh-CN" altLang="en-US" sz="1600" b="1" dirty="0">
                <a:solidFill>
                  <a:schemeClr val="tx1"/>
                </a:solidFill>
                <a:latin typeface="楷体" panose="02010609060101010101" charset="-122"/>
                <a:ea typeface="楷体" panose="02010609060101010101" charset="-122"/>
                <a:cs typeface="楷体" panose="02010609060101010101" charset="-122"/>
              </a:rPr>
              <a:t>，</a:t>
            </a:r>
            <a:r>
              <a:rPr lang="en-US" altLang="zh-CN" sz="1600" b="1" dirty="0">
                <a:solidFill>
                  <a:schemeClr val="tx1"/>
                </a:solidFill>
                <a:latin typeface="楷体" panose="02010609060101010101" charset="-122"/>
                <a:ea typeface="楷体" panose="02010609060101010101" charset="-122"/>
                <a:cs typeface="楷体" panose="02010609060101010101" charset="-122"/>
              </a:rPr>
              <a:t>并首次提出“</a:t>
            </a:r>
            <a:r>
              <a:rPr lang="en-US" altLang="zh-CN" sz="1600" b="1" dirty="0">
                <a:solidFill>
                  <a:srgbClr val="C00000"/>
                </a:solidFill>
                <a:latin typeface="楷体" panose="02010609060101010101" charset="-122"/>
                <a:ea typeface="楷体" panose="02010609060101010101" charset="-122"/>
                <a:cs typeface="楷体" panose="02010609060101010101" charset="-122"/>
              </a:rPr>
              <a:t>社会主义协商民主制度</a:t>
            </a:r>
            <a:r>
              <a:rPr lang="en-US" altLang="zh-CN" sz="1600" b="1" dirty="0">
                <a:solidFill>
                  <a:schemeClr val="tx1"/>
                </a:solidFill>
                <a:latin typeface="楷体" panose="02010609060101010101" charset="-122"/>
                <a:ea typeface="楷体" panose="02010609060101010101" charset="-122"/>
                <a:cs typeface="楷体" panose="02010609060101010101" charset="-122"/>
              </a:rPr>
              <a:t>”。</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a:p>
            <a:pPr>
              <a:lnSpc>
                <a:spcPct val="17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党的十八大以来，以习近平同志为核心的党中央紧紧围绕坚持党的领导、人民当家作主、依法治国有机统一,加快推进社会主义民主政治</a:t>
            </a:r>
            <a:r>
              <a:rPr lang="en-US" altLang="zh-CN" sz="1600" b="1" dirty="0">
                <a:solidFill>
                  <a:srgbClr val="C00000"/>
                </a:solidFill>
                <a:latin typeface="楷体" panose="02010609060101010101" charset="-122"/>
                <a:ea typeface="楷体" panose="02010609060101010101" charset="-122"/>
                <a:cs typeface="楷体" panose="02010609060101010101" charset="-122"/>
              </a:rPr>
              <a:t>制度化、规范化、程序化、建设社会主义法制国家</a:t>
            </a:r>
            <a:r>
              <a:rPr lang="zh-CN" altLang="en-US" sz="1600" b="1" dirty="0">
                <a:solidFill>
                  <a:schemeClr val="tx1"/>
                </a:solidFill>
                <a:latin typeface="楷体" panose="02010609060101010101" charset="-122"/>
                <a:ea typeface="楷体" panose="02010609060101010101" charset="-122"/>
                <a:cs typeface="楷体" panose="02010609060101010101" charset="-122"/>
              </a:rPr>
              <a:t>，</a:t>
            </a:r>
            <a:r>
              <a:rPr lang="en-US" altLang="zh-CN" sz="1600" b="1" dirty="0">
                <a:solidFill>
                  <a:schemeClr val="tx1"/>
                </a:solidFill>
                <a:latin typeface="楷体" panose="02010609060101010101" charset="-122"/>
                <a:ea typeface="楷体" panose="02010609060101010101" charset="-122"/>
                <a:cs typeface="楷体" panose="02010609060101010101" charset="-122"/>
              </a:rPr>
              <a:t>发展更加广泛、更加充分、更加健全的人民民主。</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a:p>
            <a:pPr>
              <a:lnSpc>
                <a:spcPct val="17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en-US" altLang="zh-CN" sz="1600" b="1" dirty="0">
                <a:solidFill>
                  <a:schemeClr val="accent1">
                    <a:lumMod val="75000"/>
                  </a:schemeClr>
                </a:solidFill>
                <a:latin typeface="黑体" panose="02010609060101010101" charset="-122"/>
                <a:ea typeface="黑体" panose="02010609060101010101" charset="-122"/>
                <a:cs typeface="楷体" panose="02010609060101010101" charset="-122"/>
              </a:rPr>
              <a:t>党的十九大</a:t>
            </a:r>
            <a:r>
              <a:rPr lang="zh-CN" altLang="en-US" sz="1600" b="1" dirty="0">
                <a:solidFill>
                  <a:schemeClr val="tx1"/>
                </a:solidFill>
                <a:latin typeface="楷体" panose="02010609060101010101" charset="-122"/>
                <a:ea typeface="楷体" panose="02010609060101010101" charset="-122"/>
                <a:cs typeface="楷体" panose="02010609060101010101" charset="-122"/>
              </a:rPr>
              <a:t>提出健全人民当家作主制度体系，</a:t>
            </a:r>
            <a:r>
              <a:rPr lang="zh-CN" altLang="en-US" sz="1600" b="1" dirty="0">
                <a:solidFill>
                  <a:srgbClr val="C00000"/>
                </a:solidFill>
                <a:latin typeface="楷体" panose="02010609060101010101" charset="-122"/>
                <a:ea typeface="楷体" panose="02010609060101010101" charset="-122"/>
                <a:cs typeface="楷体" panose="02010609060101010101" charset="-122"/>
              </a:rPr>
              <a:t>深化机构和行政体制改革</a:t>
            </a:r>
            <a:r>
              <a:rPr lang="zh-CN" altLang="en-US" sz="1600" b="1" dirty="0">
                <a:solidFill>
                  <a:schemeClr val="tx1"/>
                </a:solidFill>
                <a:latin typeface="楷体" panose="02010609060101010101" charset="-122"/>
                <a:ea typeface="楷体" panose="02010609060101010101" charset="-122"/>
                <a:cs typeface="楷体" panose="02010609060101010101" charset="-122"/>
              </a:rPr>
              <a:t>。</a:t>
            </a:r>
            <a:endParaRPr lang="zh-CN" altLang="en-US" sz="1600" b="1" dirty="0">
              <a:solidFill>
                <a:schemeClr val="tx1"/>
              </a:solidFill>
              <a:latin typeface="楷体" panose="02010609060101010101" charset="-122"/>
              <a:ea typeface="楷体" panose="02010609060101010101" charset="-122"/>
              <a:cs typeface="楷体" panose="02010609060101010101" charset="-122"/>
            </a:endParaRPr>
          </a:p>
          <a:p>
            <a:pPr>
              <a:lnSpc>
                <a:spcPct val="17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en-US" altLang="zh-CN" sz="1600" b="1" dirty="0">
                <a:solidFill>
                  <a:schemeClr val="accent1">
                    <a:lumMod val="75000"/>
                  </a:schemeClr>
                </a:solidFill>
                <a:latin typeface="黑体" panose="02010609060101010101" charset="-122"/>
                <a:ea typeface="黑体" panose="02010609060101010101" charset="-122"/>
                <a:cs typeface="楷体" panose="02010609060101010101" charset="-122"/>
              </a:rPr>
              <a:t>党的十九届四中全会</a:t>
            </a:r>
            <a:r>
              <a:rPr lang="en-US" altLang="zh-CN" sz="1600" b="1" dirty="0">
                <a:solidFill>
                  <a:schemeClr val="tx1"/>
                </a:solidFill>
                <a:latin typeface="楷体" panose="02010609060101010101" charset="-122"/>
                <a:ea typeface="楷体" panose="02010609060101010101" charset="-122"/>
                <a:cs typeface="楷体" panose="02010609060101010101" charset="-122"/>
              </a:rPr>
              <a:t>通过了《中共中央关于坚持和完善中国特色社会主义制度,推进国家治理体系和治理能力现代化若干重大问题的决定》进一步实现了中国特色社会主义制度的成熟和定型,其中充分展现了</a:t>
            </a:r>
            <a:r>
              <a:rPr lang="zh-CN" altLang="en-US" sz="1600" b="1" dirty="0">
                <a:solidFill>
                  <a:schemeClr val="tx1"/>
                </a:solidFill>
                <a:latin typeface="楷体" panose="02010609060101010101" charset="-122"/>
                <a:ea typeface="楷体" panose="02010609060101010101" charset="-122"/>
                <a:cs typeface="楷体" panose="02010609060101010101" charset="-122"/>
              </a:rPr>
              <a:t>对</a:t>
            </a:r>
            <a:r>
              <a:rPr lang="en-US" altLang="zh-CN" sz="1600" b="1" dirty="0">
                <a:solidFill>
                  <a:schemeClr val="tx1"/>
                </a:solidFill>
                <a:latin typeface="楷体" panose="02010609060101010101" charset="-122"/>
                <a:ea typeface="楷体" panose="02010609060101010101" charset="-122"/>
                <a:cs typeface="楷体" panose="02010609060101010101" charset="-122"/>
              </a:rPr>
              <a:t>人民立场的坚守和“</a:t>
            </a:r>
            <a:r>
              <a:rPr lang="en-US" altLang="zh-CN" sz="1600" b="1" dirty="0">
                <a:solidFill>
                  <a:srgbClr val="C00000"/>
                </a:solidFill>
                <a:latin typeface="楷体" panose="02010609060101010101" charset="-122"/>
                <a:ea typeface="楷体" panose="02010609060101010101" charset="-122"/>
                <a:cs typeface="楷体" panose="02010609060101010101" charset="-122"/>
              </a:rPr>
              <a:t>人民至上</a:t>
            </a:r>
            <a:r>
              <a:rPr lang="en-US" altLang="zh-CN" sz="1600" b="1" dirty="0">
                <a:solidFill>
                  <a:schemeClr val="tx1"/>
                </a:solidFill>
                <a:latin typeface="楷体" panose="02010609060101010101" charset="-122"/>
                <a:ea typeface="楷体" panose="02010609060101010101" charset="-122"/>
                <a:cs typeface="楷体" panose="02010609060101010101" charset="-122"/>
              </a:rPr>
              <a:t>”的制度价值。</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656590" y="1113790"/>
            <a:ext cx="11076305" cy="452310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en-US" altLang="zh-CN" b="1" dirty="0" smtClean="0">
                <a:latin typeface="黑体" panose="02010609060101010101" charset="-122"/>
                <a:ea typeface="黑体" panose="02010609060101010101" charset="-122"/>
                <a:cs typeface="黑体" panose="02010609060101010101" charset="-122"/>
                <a:sym typeface="+mn-ea"/>
              </a:rPr>
              <a:t>   4.改革开放以来中国特色社会主义民主政治的创新与发展</a:t>
            </a:r>
            <a:endParaRPr lang="en-US" altLang="zh-CN" b="1" dirty="0" smtClean="0">
              <a:latin typeface="黑体" panose="02010609060101010101" charset="-122"/>
              <a:ea typeface="黑体" panose="02010609060101010101" charset="-122"/>
              <a:cs typeface="黑体" panose="02010609060101010101" charset="-122"/>
              <a:sym typeface="+mn-ea"/>
            </a:endParaRPr>
          </a:p>
          <a:p>
            <a:pPr>
              <a:lnSpc>
                <a:spcPct val="150000"/>
              </a:lnSpc>
            </a:pPr>
            <a:endPar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50000"/>
              </a:lnSpc>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国体规定：</a:t>
            </a:r>
            <a:r>
              <a:rPr lang="zh-CN" altLang="en-US" b="1" dirty="0" smtClean="0">
                <a:latin typeface="楷体" panose="02010609060101010101" charset="-122"/>
                <a:ea typeface="楷体" panose="02010609060101010101" charset="-122"/>
                <a:cs typeface="楷体" panose="02010609060101010101" charset="-122"/>
                <a:sym typeface="+mn-ea"/>
              </a:rPr>
              <a:t>工人阶级领导的、工农联盟为基础的人民民主专政</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250000"/>
              </a:lnSpc>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制度构成：</a:t>
            </a:r>
            <a:r>
              <a:rPr lang="zh-CN" altLang="en-US" b="1" dirty="0" smtClean="0">
                <a:latin typeface="楷体" panose="02010609060101010101" charset="-122"/>
                <a:ea typeface="楷体" panose="02010609060101010101" charset="-122"/>
                <a:cs typeface="楷体" panose="02010609060101010101" charset="-122"/>
                <a:sym typeface="+mn-ea"/>
              </a:rPr>
              <a:t>一项根本政治制度和三项基本政治制度的有机整体</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250000"/>
              </a:lnSpc>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实践形式：</a:t>
            </a:r>
            <a:r>
              <a:rPr lang="zh-CN" altLang="en-US" b="1" dirty="0" smtClean="0">
                <a:latin typeface="楷体" panose="02010609060101010101" charset="-122"/>
                <a:ea typeface="楷体" panose="02010609060101010101" charset="-122"/>
                <a:cs typeface="楷体" panose="02010609060101010101" charset="-122"/>
                <a:sym typeface="+mn-ea"/>
              </a:rPr>
              <a:t>选举民主和</a:t>
            </a: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协商民主</a:t>
            </a:r>
            <a:r>
              <a:rPr lang="zh-CN" altLang="en-US" b="1" dirty="0" smtClean="0">
                <a:latin typeface="楷体" panose="02010609060101010101" charset="-122"/>
                <a:ea typeface="楷体" panose="02010609060101010101" charset="-122"/>
                <a:cs typeface="楷体" panose="02010609060101010101" charset="-122"/>
                <a:sym typeface="+mn-ea"/>
              </a:rPr>
              <a:t>的结合并举</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250000"/>
              </a:lnSpc>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发展模式：</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执政党民主</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国家民主</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群众民主</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的协同推进</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250000"/>
              </a:lnSpc>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运行规范：</a:t>
            </a:r>
            <a:r>
              <a:rPr lang="zh-CN" altLang="en-US" b="1" dirty="0" smtClean="0">
                <a:latin typeface="楷体" panose="02010609060101010101" charset="-122"/>
                <a:ea typeface="楷体" panose="02010609060101010101" charset="-122"/>
                <a:cs typeface="楷体" panose="02010609060101010101" charset="-122"/>
                <a:sym typeface="+mn-ea"/>
              </a:rPr>
              <a:t>全过程民主（民主选举、民主决策、民主管理、民主监督等过程）</a:t>
            </a:r>
            <a:endParaRPr lang="zh-CN" altLang="en-US">
              <a:latin typeface="楷体" panose="02010609060101010101" charset="-122"/>
              <a:ea typeface="楷体" panose="02010609060101010101" charset="-122"/>
              <a:cs typeface="楷体" panose="02010609060101010101" charset="-122"/>
            </a:endParaRPr>
          </a:p>
        </p:txBody>
      </p:sp>
      <p:pic>
        <p:nvPicPr>
          <p:cNvPr id="105" name="图片 104"/>
          <p:cNvPicPr/>
          <p:nvPr/>
        </p:nvPicPr>
        <p:blipFill>
          <a:blip r:embed="rId1"/>
          <a:srcRect l="7024" t="6778" r="6324" b="9694"/>
          <a:stretch>
            <a:fillRect/>
          </a:stretch>
        </p:blipFill>
        <p:spPr>
          <a:xfrm>
            <a:off x="8721090" y="2347595"/>
            <a:ext cx="3011805" cy="315087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6"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b="15815"/>
          <a:stretch>
            <a:fillRect/>
          </a:stretch>
        </p:blipFill>
        <p:spPr bwMode="auto">
          <a:xfrm>
            <a:off x="2496820" y="5450840"/>
            <a:ext cx="6480810" cy="134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035685" y="843280"/>
            <a:ext cx="10513060" cy="4742815"/>
          </a:xfrm>
          <a:prstGeom prst="rect">
            <a:avLst/>
          </a:prstGeom>
          <a:noFill/>
        </p:spPr>
        <p:txBody>
          <a:bodyPr wrap="square" rtlCol="0" anchor="t">
            <a:spAutoFit/>
          </a:bodyPr>
          <a:p>
            <a:pPr algn="l">
              <a:lnSpc>
                <a:spcPct val="180000"/>
              </a:lnSpc>
              <a:spcBef>
                <a:spcPts val="0"/>
              </a:spcBef>
              <a:spcAft>
                <a:spcPts val="0"/>
              </a:spcAft>
              <a:buClrTx/>
              <a:buSzTx/>
              <a:buNone/>
            </a:pPr>
            <a:r>
              <a:rPr lang="zh-CN" altLang="en-US" sz="2800" b="1" dirty="0">
                <a:solidFill>
                  <a:schemeClr val="tx1"/>
                </a:solidFill>
                <a:latin typeface="楷体" panose="02010609060101010101" charset="-122"/>
                <a:ea typeface="楷体" panose="02010609060101010101" charset="-122"/>
                <a:sym typeface="+mn-ea"/>
              </a:rPr>
              <a:t>    </a:t>
            </a:r>
            <a:r>
              <a:rPr lang="zh-CN" altLang="en-US" sz="2800" b="1" dirty="0">
                <a:solidFill>
                  <a:srgbClr val="C00000"/>
                </a:solidFill>
                <a:latin typeface="楷体" panose="02010609060101010101" charset="-122"/>
                <a:ea typeface="楷体" panose="02010609060101010101" charset="-122"/>
                <a:sym typeface="+mn-ea"/>
              </a:rPr>
              <a:t>从历史源起出发探索中国共产党为什么能</a:t>
            </a:r>
            <a:r>
              <a:rPr lang="zh-CN" altLang="en-US" sz="2800" b="1" dirty="0">
                <a:solidFill>
                  <a:srgbClr val="C00000"/>
                </a:solidFill>
                <a:latin typeface="楷体" panose="02010609060101010101" charset="-122"/>
                <a:ea typeface="楷体" panose="02010609060101010101" charset="-122"/>
                <a:sym typeface="+mn-ea"/>
              </a:rPr>
              <a:t>成功推进中国社会百年来的发展？</a:t>
            </a:r>
            <a:endParaRPr lang="zh-CN" altLang="en-US" sz="2800" b="1" dirty="0">
              <a:solidFill>
                <a:schemeClr val="tx1"/>
              </a:solidFill>
              <a:latin typeface="楷体" panose="02010609060101010101" charset="-122"/>
              <a:ea typeface="楷体" panose="02010609060101010101" charset="-122"/>
              <a:sym typeface="+mn-ea"/>
            </a:endParaRPr>
          </a:p>
          <a:p>
            <a:pPr algn="l">
              <a:lnSpc>
                <a:spcPct val="180000"/>
              </a:lnSpc>
              <a:spcBef>
                <a:spcPts val="0"/>
              </a:spcBef>
              <a:spcAft>
                <a:spcPts val="0"/>
              </a:spcAft>
              <a:buClrTx/>
              <a:buSzTx/>
              <a:buNone/>
            </a:pPr>
            <a:r>
              <a:rPr lang="zh-CN" altLang="en-US" sz="2800" b="1" dirty="0">
                <a:solidFill>
                  <a:schemeClr val="tx1"/>
                </a:solidFill>
                <a:latin typeface="楷体" panose="02010609060101010101" charset="-122"/>
                <a:ea typeface="楷体" panose="02010609060101010101" charset="-122"/>
                <a:sym typeface="+mn-ea"/>
              </a:rPr>
              <a:t> </a:t>
            </a:r>
            <a:r>
              <a:rPr lang="en-US" altLang="zh-CN" sz="2800" b="1" dirty="0">
                <a:solidFill>
                  <a:schemeClr val="tx1"/>
                </a:solidFill>
                <a:latin typeface="楷体" panose="02010609060101010101" charset="-122"/>
                <a:ea typeface="楷体" panose="02010609060101010101" charset="-122"/>
                <a:sym typeface="+mn-ea"/>
              </a:rPr>
              <a:t>   </a:t>
            </a:r>
            <a:r>
              <a:rPr lang="zh-CN" altLang="en-US" sz="2800" b="1" dirty="0">
                <a:latin typeface="楷体" panose="02010609060101010101" charset="-122"/>
                <a:ea typeface="楷体" panose="02010609060101010101" charset="-122"/>
                <a:sym typeface="+mn-ea"/>
              </a:rPr>
              <a:t>（一）近代救亡图存主题与各阶级的努力和失败</a:t>
            </a:r>
            <a:endParaRPr lang="zh-CN" altLang="en-US" sz="2800" b="1" dirty="0">
              <a:latin typeface="楷体" panose="02010609060101010101" charset="-122"/>
              <a:ea typeface="楷体" panose="02010609060101010101" charset="-122"/>
              <a:sym typeface="+mn-ea"/>
            </a:endParaRPr>
          </a:p>
          <a:p>
            <a:pPr algn="l">
              <a:lnSpc>
                <a:spcPct val="180000"/>
              </a:lnSpc>
              <a:spcBef>
                <a:spcPts val="0"/>
              </a:spcBef>
              <a:spcAft>
                <a:spcPts val="0"/>
              </a:spcAft>
              <a:buClrTx/>
              <a:buSzTx/>
              <a:buNone/>
            </a:pPr>
            <a:r>
              <a:rPr lang="zh-CN" altLang="en-US" sz="2800" b="1" dirty="0">
                <a:latin typeface="楷体" panose="02010609060101010101" charset="-122"/>
                <a:ea typeface="楷体" panose="02010609060101010101" charset="-122"/>
                <a:sym typeface="+mn-ea"/>
              </a:rPr>
              <a:t>    （二）救亡图存重任落于无产阶级及其政党肩上</a:t>
            </a:r>
            <a:endParaRPr lang="zh-CN" altLang="en-US" sz="2800" b="1" dirty="0">
              <a:latin typeface="楷体" panose="02010609060101010101" charset="-122"/>
              <a:ea typeface="楷体" panose="02010609060101010101" charset="-122"/>
              <a:sym typeface="+mn-ea"/>
            </a:endParaRPr>
          </a:p>
          <a:p>
            <a:pPr algn="l">
              <a:lnSpc>
                <a:spcPct val="180000"/>
              </a:lnSpc>
              <a:spcBef>
                <a:spcPts val="0"/>
              </a:spcBef>
              <a:spcAft>
                <a:spcPts val="0"/>
              </a:spcAft>
              <a:buClrTx/>
              <a:buSzTx/>
              <a:buNone/>
            </a:pPr>
            <a:r>
              <a:rPr lang="zh-CN" altLang="en-US" sz="2800" b="1" dirty="0">
                <a:latin typeface="楷体" panose="02010609060101010101" charset="-122"/>
                <a:ea typeface="楷体" panose="02010609060101010101" charset="-122"/>
                <a:sym typeface="+mn-ea"/>
              </a:rPr>
              <a:t>    （三）中国共产党建党实践铸就红船精神的丰碑</a:t>
            </a:r>
            <a:endParaRPr lang="zh-CN" altLang="en-US" sz="2800" b="1" dirty="0">
              <a:latin typeface="楷体" panose="02010609060101010101" charset="-122"/>
              <a:ea typeface="楷体" panose="02010609060101010101" charset="-122"/>
              <a:sym typeface="+mn-ea"/>
            </a:endParaRPr>
          </a:p>
          <a:p>
            <a:pPr algn="l">
              <a:lnSpc>
                <a:spcPct val="180000"/>
              </a:lnSpc>
              <a:spcBef>
                <a:spcPts val="0"/>
              </a:spcBef>
              <a:spcAft>
                <a:spcPts val="0"/>
              </a:spcAft>
              <a:buClrTx/>
              <a:buSzTx/>
              <a:buNone/>
            </a:pPr>
            <a:r>
              <a:rPr lang="zh-CN" altLang="en-US" sz="2800" b="1" dirty="0">
                <a:latin typeface="楷体" panose="02010609060101010101" charset="-122"/>
                <a:ea typeface="楷体" panose="02010609060101010101" charset="-122"/>
                <a:sym typeface="+mn-ea"/>
              </a:rPr>
              <a:t>    （四）红船精神型塑了中国共产党人的精神风貌</a:t>
            </a:r>
            <a:endParaRPr lang="zh-CN" altLang="en-US" sz="2800" b="1" dirty="0">
              <a:solidFill>
                <a:schemeClr val="tx1"/>
              </a:solidFill>
              <a:latin typeface="楷体" panose="02010609060101010101" charset="-122"/>
              <a:ea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501650" y="1181100"/>
            <a:ext cx="8007350" cy="466153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latin typeface="黑体" panose="02010609060101010101" charset="-122"/>
                <a:ea typeface="黑体" panose="02010609060101010101" charset="-122"/>
                <a:cs typeface="黑体" panose="02010609060101010101" charset="-122"/>
                <a:sym typeface="+mn-ea"/>
              </a:rPr>
              <a:t> 4.改革开放以来中国特色社会主义民主政治的创新与发展</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rPr>
              <a:t>    </a:t>
            </a:r>
            <a:r>
              <a:rPr lang="en-US" altLang="zh-CN" b="1" dirty="0" smtClean="0">
                <a:solidFill>
                  <a:srgbClr val="C00000"/>
                </a:solidFill>
                <a:latin typeface="楷体" panose="02010609060101010101" charset="-122"/>
                <a:ea typeface="楷体" panose="02010609060101010101" charset="-122"/>
                <a:cs typeface="楷体" panose="02010609060101010101" charset="-122"/>
              </a:rPr>
              <a:t>21</a:t>
            </a:r>
            <a:r>
              <a:rPr lang="zh-CN" altLang="en-US" b="1" dirty="0" smtClean="0">
                <a:solidFill>
                  <a:srgbClr val="C00000"/>
                </a:solidFill>
                <a:latin typeface="楷体" panose="02010609060101010101" charset="-122"/>
                <a:ea typeface="楷体" panose="02010609060101010101" charset="-122"/>
                <a:cs typeface="楷体" panose="02010609060101010101" charset="-122"/>
              </a:rPr>
              <a:t>世纪初，</a:t>
            </a:r>
            <a:r>
              <a:rPr lang="en-US" altLang="zh-CN" b="1" dirty="0" smtClean="0">
                <a:solidFill>
                  <a:srgbClr val="C00000"/>
                </a:solidFill>
                <a:latin typeface="楷体" panose="02010609060101010101" charset="-122"/>
                <a:ea typeface="楷体" panose="02010609060101010101" charset="-122"/>
                <a:cs typeface="楷体" panose="02010609060101010101" charset="-122"/>
              </a:rPr>
              <a:t>西方协商民主理论开始传入中国。</a:t>
            </a:r>
            <a:r>
              <a:rPr lang="en-US" altLang="zh-CN" b="1" dirty="0" smtClean="0">
                <a:latin typeface="楷体" panose="02010609060101010101" charset="-122"/>
                <a:ea typeface="楷体" panose="02010609060101010101" charset="-122"/>
                <a:cs typeface="楷体" panose="02010609060101010101" charset="-122"/>
              </a:rPr>
              <a:t>2001年德国学者</a:t>
            </a:r>
            <a:r>
              <a:rPr lang="en-US" altLang="zh-CN" b="1" dirty="0" smtClean="0">
                <a:solidFill>
                  <a:srgbClr val="C00000"/>
                </a:solidFill>
                <a:latin typeface="楷体" panose="02010609060101010101" charset="-122"/>
                <a:ea typeface="楷体" panose="02010609060101010101" charset="-122"/>
                <a:cs typeface="楷体" panose="02010609060101010101" charset="-122"/>
              </a:rPr>
              <a:t>哈贝马斯</a:t>
            </a:r>
            <a:r>
              <a:rPr lang="en-US" altLang="zh-CN" b="1" dirty="0" smtClean="0">
                <a:latin typeface="楷体" panose="02010609060101010101" charset="-122"/>
                <a:ea typeface="楷体" panose="02010609060101010101" charset="-122"/>
                <a:cs typeface="楷体" panose="02010609060101010101" charset="-122"/>
              </a:rPr>
              <a:t>来中国做的题为“民主的三种规范模式”的演讲，</a:t>
            </a:r>
            <a:r>
              <a:rPr lang="en-US" altLang="zh-CN" b="1" dirty="0" smtClean="0">
                <a:solidFill>
                  <a:srgbClr val="C00000"/>
                </a:solidFill>
                <a:latin typeface="楷体" panose="02010609060101010101" charset="-122"/>
                <a:ea typeface="楷体" panose="02010609060101010101" charset="-122"/>
                <a:cs typeface="楷体" panose="02010609060101010101" charset="-122"/>
              </a:rPr>
              <a:t>首次介绍了</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西方协商民主理论</a:t>
            </a:r>
            <a:r>
              <a:rPr lang="en-US" altLang="zh-CN" b="1" dirty="0" smtClean="0">
                <a:latin typeface="楷体" panose="02010609060101010101" charset="-122"/>
                <a:ea typeface="楷体" panose="02010609060101010101" charset="-122"/>
                <a:cs typeface="楷体" panose="02010609060101010101" charset="-122"/>
              </a:rPr>
              <a:t>，为中国协商民主的发展带来了新的视角。</a:t>
            </a:r>
            <a:endParaRPr lang="en-US" altLang="zh-CN" b="1" dirty="0" smtClean="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rPr>
              <a:t>    协商民主理论是20世纪末期西方政治学界兴起的一种新的民主理论范式，它主要是指：</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rPr>
              <a:t>在政治共同体中，自由与平等的公民，通过公共协商而赋予立法、决策以正当性，同时经由民主达至理性立法、参与政治和公民自治的理想。</a:t>
            </a:r>
            <a:endPar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r>
              <a:rPr lang="en-US" altLang="zh-CN">
                <a:latin typeface="楷体" panose="02010609060101010101" charset="-122"/>
                <a:ea typeface="楷体" panose="02010609060101010101" charset="-122"/>
                <a:cs typeface="楷体" panose="02010609060101010101" charset="-122"/>
              </a:rPr>
              <a:t>    </a:t>
            </a:r>
            <a:r>
              <a:rPr lang="zh-CN" altLang="en-US" b="1">
                <a:latin typeface="黑体" panose="02010609060101010101" charset="-122"/>
                <a:ea typeface="黑体" panose="02010609060101010101" charset="-122"/>
                <a:cs typeface="楷体" panose="02010609060101010101" charset="-122"/>
              </a:rPr>
              <a:t>（</a:t>
            </a:r>
            <a:r>
              <a:rPr lang="zh-CN" altLang="en-US" b="1">
                <a:solidFill>
                  <a:srgbClr val="C00000"/>
                </a:solidFill>
                <a:latin typeface="黑体" panose="02010609060101010101" charset="-122"/>
                <a:ea typeface="黑体" panose="02010609060101010101" charset="-122"/>
                <a:cs typeface="楷体" panose="02010609060101010101" charset="-122"/>
              </a:rPr>
              <a:t>启示：</a:t>
            </a:r>
            <a:r>
              <a:rPr lang="zh-CN" altLang="en-US" b="1">
                <a:latin typeface="黑体" panose="02010609060101010101" charset="-122"/>
                <a:ea typeface="黑体" panose="02010609060101010101" charset="-122"/>
                <a:cs typeface="楷体" panose="02010609060101010101" charset="-122"/>
              </a:rPr>
              <a:t>知识分子对政治的影响。理论研究跟不上现实实践的步伐。加强自我发展的能力：科学技术和人文社科，人文社科理论中国化、本土化）</a:t>
            </a:r>
            <a:endParaRPr lang="zh-CN" altLang="en-US" b="1">
              <a:latin typeface="黑体" panose="02010609060101010101" charset="-122"/>
              <a:ea typeface="黑体" panose="02010609060101010101" charset="-122"/>
              <a:cs typeface="楷体" panose="02010609060101010101" charset="-122"/>
            </a:endParaRPr>
          </a:p>
        </p:txBody>
      </p:sp>
      <p:pic>
        <p:nvPicPr>
          <p:cNvPr id="102" name="图片 101"/>
          <p:cNvPicPr/>
          <p:nvPr/>
        </p:nvPicPr>
        <p:blipFill>
          <a:blip r:embed="rId1"/>
          <a:stretch>
            <a:fillRect/>
          </a:stretch>
        </p:blipFill>
        <p:spPr>
          <a:xfrm>
            <a:off x="8861425" y="1958975"/>
            <a:ext cx="2806700" cy="3630295"/>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9713595" y="5842635"/>
            <a:ext cx="1102360" cy="368300"/>
          </a:xfrm>
          <a:prstGeom prst="rect">
            <a:avLst/>
          </a:prstGeom>
          <a:noFill/>
        </p:spPr>
        <p:txBody>
          <a:bodyPr wrap="none" rtlCol="0" anchor="t">
            <a:spAutoFit/>
          </a:bodyPr>
          <a:p>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哈贝马斯</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348615" y="1113155"/>
            <a:ext cx="11330940" cy="466153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latin typeface="黑体" panose="02010609060101010101" charset="-122"/>
                <a:ea typeface="黑体" panose="02010609060101010101" charset="-122"/>
                <a:cs typeface="黑体" panose="02010609060101010101" charset="-122"/>
                <a:sym typeface="+mn-ea"/>
              </a:rPr>
              <a:t> 4.改革开放以来中国特色社会主义民主政治的创新与发展</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rPr>
              <a:t>    2006年颁布了《中共中央关于加强人民政协工作的意见》，</a:t>
            </a:r>
            <a:r>
              <a:rPr lang="en-US" altLang="zh-CN" b="1" dirty="0" smtClean="0">
                <a:solidFill>
                  <a:srgbClr val="C00000"/>
                </a:solidFill>
                <a:latin typeface="楷体" panose="02010609060101010101" charset="-122"/>
                <a:ea typeface="楷体" panose="02010609060101010101" charset="-122"/>
                <a:cs typeface="楷体" panose="02010609060101010101" charset="-122"/>
              </a:rPr>
              <a:t>正</a:t>
            </a:r>
            <a:r>
              <a:rPr lang="zh-CN" altLang="en-US" b="1">
                <a:solidFill>
                  <a:srgbClr val="C00000"/>
                </a:solidFill>
                <a:latin typeface="楷体" panose="02010609060101010101" charset="-122"/>
                <a:ea typeface="楷体" panose="02010609060101010101" charset="-122"/>
                <a:cs typeface="楷体" panose="02010609060101010101" charset="-122"/>
              </a:rPr>
              <a:t>式提出</a:t>
            </a:r>
            <a:r>
              <a:rPr lang="zh-CN" altLang="en-US" b="1">
                <a:solidFill>
                  <a:schemeClr val="accent1">
                    <a:lumMod val="75000"/>
                  </a:schemeClr>
                </a:solidFill>
                <a:latin typeface="黑体" panose="02010609060101010101" charset="-122"/>
                <a:ea typeface="黑体" panose="02010609060101010101" charset="-122"/>
                <a:cs typeface="楷体" panose="02010609060101010101" charset="-122"/>
              </a:rPr>
              <a:t>协商民主</a:t>
            </a:r>
            <a:r>
              <a:rPr lang="zh-CN" altLang="en-US" b="1">
                <a:solidFill>
                  <a:srgbClr val="C00000"/>
                </a:solidFill>
                <a:latin typeface="楷体" panose="02010609060101010101" charset="-122"/>
                <a:ea typeface="楷体" panose="02010609060101010101" charset="-122"/>
                <a:cs typeface="楷体" panose="02010609060101010101" charset="-122"/>
              </a:rPr>
              <a:t>与</a:t>
            </a:r>
            <a:r>
              <a:rPr lang="zh-CN" altLang="en-US" b="1">
                <a:solidFill>
                  <a:schemeClr val="accent1">
                    <a:lumMod val="75000"/>
                  </a:schemeClr>
                </a:solidFill>
                <a:latin typeface="黑体" panose="02010609060101010101" charset="-122"/>
                <a:ea typeface="黑体" panose="02010609060101010101" charset="-122"/>
                <a:cs typeface="楷体" panose="02010609060101010101" charset="-122"/>
              </a:rPr>
              <a:t>选举民主</a:t>
            </a:r>
            <a:r>
              <a:rPr lang="zh-CN" altLang="en-US" b="1">
                <a:solidFill>
                  <a:srgbClr val="C00000"/>
                </a:solidFill>
                <a:latin typeface="楷体" panose="02010609060101010101" charset="-122"/>
                <a:ea typeface="楷体" panose="02010609060101010101" charset="-122"/>
                <a:cs typeface="楷体" panose="02010609060101010101" charset="-122"/>
              </a:rPr>
              <a:t>共同构成中国的两种民主形式。</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2012</a:t>
            </a:r>
            <a:r>
              <a:rPr lang="zh-CN" altLang="en-US" b="1">
                <a:latin typeface="楷体" panose="02010609060101010101" charset="-122"/>
                <a:ea typeface="楷体" panose="02010609060101010101" charset="-122"/>
                <a:cs typeface="楷体" panose="02010609060101010101" charset="-122"/>
              </a:rPr>
              <a:t>年党的十八大报告</a:t>
            </a:r>
            <a:r>
              <a:rPr lang="zh-CN" altLang="en-US" b="1">
                <a:solidFill>
                  <a:srgbClr val="C00000"/>
                </a:solidFill>
                <a:latin typeface="楷体" panose="02010609060101010101" charset="-122"/>
                <a:ea typeface="楷体" panose="02010609060101010101" charset="-122"/>
                <a:cs typeface="楷体" panose="02010609060101010101" charset="-122"/>
              </a:rPr>
              <a:t>首次提出并系统论述了社会主义协商民主制度</a:t>
            </a:r>
            <a:r>
              <a:rPr lang="zh-CN" altLang="en-US" b="1">
                <a:latin typeface="楷体" panose="02010609060101010101" charset="-122"/>
                <a:ea typeface="楷体" panose="02010609060101010101" charset="-122"/>
                <a:cs typeface="楷体" panose="02010609060101010101" charset="-122"/>
              </a:rPr>
              <a:t>，提出</a:t>
            </a:r>
            <a:r>
              <a:rPr lang="zh-CN" altLang="en-US" b="1" dirty="0">
                <a:solidFill>
                  <a:srgbClr val="C00000"/>
                </a:solidFill>
                <a:latin typeface="黑体" panose="02010609060101010101" charset="-122"/>
                <a:ea typeface="黑体" panose="02010609060101010101" charset="-122"/>
                <a:cs typeface="楷体" panose="02010609060101010101" charset="-122"/>
                <a:sym typeface="+mn-ea"/>
              </a:rPr>
              <a:t>健全社会主义协商民主制度。</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2013</a:t>
            </a:r>
            <a:r>
              <a:rPr lang="zh-CN" altLang="en-US" b="1">
                <a:latin typeface="楷体" panose="02010609060101010101" charset="-122"/>
                <a:ea typeface="楷体" panose="02010609060101010101" charset="-122"/>
                <a:cs typeface="楷体" panose="02010609060101010101" charset="-122"/>
              </a:rPr>
              <a:t>年党的十八届三中全会强调“协商民主是我国社会主义民主政治的特有形式和独特优势”，要求“推进社会主义协商民主广泛、多层、制度化发展”。 </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2015</a:t>
            </a:r>
            <a:r>
              <a:rPr lang="zh-CN" altLang="en-US" b="1">
                <a:latin typeface="楷体" panose="02010609060101010101" charset="-122"/>
                <a:ea typeface="楷体" panose="02010609060101010101" charset="-122"/>
                <a:cs typeface="楷体" panose="02010609060101010101" charset="-122"/>
              </a:rPr>
              <a:t>年中共中央印发《关于加强社会主义协商民主建设的意见》，对新形势下开展政党协商、政府协商、政协协商、人民团体协商、基层协商等做出全面部署。</a:t>
            </a:r>
            <a:endParaRPr lang="zh-CN" altLang="en-US" b="1">
              <a:latin typeface="楷体" panose="02010609060101010101" charset="-122"/>
              <a:ea typeface="楷体" panose="02010609060101010101" charset="-122"/>
              <a:cs typeface="楷体" panose="02010609060101010101" charset="-122"/>
            </a:endParaRPr>
          </a:p>
          <a:p>
            <a:pPr>
              <a:lnSpc>
                <a:spcPct val="150000"/>
              </a:lnSpc>
            </a:pPr>
            <a:r>
              <a:rPr lang="en-US" altLang="zh-CN" b="1">
                <a:latin typeface="楷体" panose="02010609060101010101" charset="-122"/>
                <a:ea typeface="楷体" panose="02010609060101010101" charset="-122"/>
                <a:cs typeface="楷体" panose="02010609060101010101" charset="-122"/>
              </a:rPr>
              <a:t>    2017</a:t>
            </a:r>
            <a:r>
              <a:rPr lang="zh-CN" altLang="en-US" b="1">
                <a:latin typeface="楷体" panose="02010609060101010101" charset="-122"/>
                <a:ea typeface="楷体" panose="02010609060101010101" charset="-122"/>
                <a:cs typeface="楷体" panose="02010609060101010101" charset="-122"/>
              </a:rPr>
              <a:t>年党的十九大报告提出</a:t>
            </a:r>
            <a:r>
              <a:rPr lang="zh-CN" altLang="en-US" b="1" dirty="0">
                <a:solidFill>
                  <a:srgbClr val="C00000"/>
                </a:solidFill>
                <a:latin typeface="黑体" panose="02010609060101010101" charset="-122"/>
                <a:ea typeface="黑体" panose="02010609060101010101" charset="-122"/>
                <a:cs typeface="楷体" panose="02010609060101010101" charset="-122"/>
                <a:sym typeface="+mn-ea"/>
              </a:rPr>
              <a:t>发挥社会主义协商民主重要作用。</a:t>
            </a:r>
            <a:endParaRPr lang="zh-CN" altLang="en-US" b="1">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75565" y="741045"/>
            <a:ext cx="12024360" cy="5916295"/>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latin typeface="黑体" panose="02010609060101010101" charset="-122"/>
                <a:ea typeface="黑体" panose="02010609060101010101" charset="-122"/>
                <a:cs typeface="黑体" panose="02010609060101010101" charset="-122"/>
                <a:sym typeface="+mn-ea"/>
              </a:rPr>
              <a:t> </a:t>
            </a:r>
            <a:r>
              <a:rPr lang="en-US" altLang="zh-CN" b="1" dirty="0" smtClean="0">
                <a:solidFill>
                  <a:schemeClr val="tx1"/>
                </a:solidFill>
                <a:latin typeface="黑体" panose="02010609060101010101" charset="-122"/>
                <a:ea typeface="黑体" panose="02010609060101010101" charset="-122"/>
                <a:cs typeface="黑体" panose="02010609060101010101" charset="-122"/>
                <a:sym typeface="+mn-ea"/>
              </a:rPr>
              <a:t>4.</a:t>
            </a:r>
            <a:r>
              <a:rPr lang="en-US" altLang="zh-CN" b="1" dirty="0" smtClean="0">
                <a:latin typeface="黑体" panose="02010609060101010101" charset="-122"/>
                <a:ea typeface="黑体" panose="02010609060101010101" charset="-122"/>
                <a:cs typeface="黑体" panose="02010609060101010101" charset="-122"/>
                <a:sym typeface="+mn-ea"/>
              </a:rPr>
              <a:t>改革开放以来中国特色社会主义民主政治的创新与发展</a:t>
            </a:r>
            <a:endParaRPr lang="en-US" altLang="zh-CN" b="1" dirty="0" smtClean="0">
              <a:solidFill>
                <a:schemeClr val="tx1"/>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dirty="0">
                <a:solidFill>
                  <a:srgbClr val="002060"/>
                </a:solidFill>
                <a:latin typeface="楷体" panose="02010609060101010101" charset="-122"/>
                <a:ea typeface="楷体" panose="02010609060101010101" charset="-122"/>
                <a:cs typeface="楷体" panose="02010609060101010101" charset="-122"/>
              </a:rPr>
              <a:t> </a:t>
            </a:r>
            <a:r>
              <a:rPr lang="en-US" altLang="zh-CN" b="1" dirty="0">
                <a:solidFill>
                  <a:schemeClr val="tx1"/>
                </a:solidFill>
                <a:latin typeface="楷体" panose="02010609060101010101" charset="-122"/>
                <a:ea typeface="楷体" panose="02010609060101010101" charset="-122"/>
                <a:cs typeface="楷体" panose="02010609060101010101" charset="-122"/>
              </a:rPr>
              <a:t>   </a:t>
            </a:r>
            <a:r>
              <a:rPr lang="zh-CN" altLang="en-US" sz="2000" b="1" dirty="0">
                <a:solidFill>
                  <a:schemeClr val="accent1">
                    <a:lumMod val="75000"/>
                  </a:schemeClr>
                </a:solidFill>
                <a:latin typeface="黑体" panose="02010609060101010101" charset="-122"/>
                <a:ea typeface="黑体" panose="02010609060101010101" charset="-122"/>
                <a:cs typeface="楷体" panose="02010609060101010101" charset="-122"/>
              </a:rPr>
              <a:t>十八大：</a:t>
            </a:r>
            <a:r>
              <a:rPr lang="zh-CN" altLang="en-US" sz="2000" b="1" dirty="0">
                <a:solidFill>
                  <a:srgbClr val="C00000"/>
                </a:solidFill>
                <a:latin typeface="黑体" panose="02010609060101010101" charset="-122"/>
                <a:ea typeface="黑体" panose="02010609060101010101" charset="-122"/>
                <a:cs typeface="楷体" panose="02010609060101010101" charset="-122"/>
              </a:rPr>
              <a:t>健全社会主义协商民主制度。</a:t>
            </a:r>
            <a:r>
              <a:rPr lang="zh-CN" altLang="en-US" sz="1600" b="1" dirty="0">
                <a:solidFill>
                  <a:schemeClr val="tx1"/>
                </a:solidFill>
                <a:latin typeface="楷体" panose="02010609060101010101" charset="-122"/>
                <a:ea typeface="楷体" panose="02010609060101010101" charset="-122"/>
                <a:cs typeface="楷体" panose="02010609060101010101" charset="-122"/>
              </a:rPr>
              <a:t>社会主义协商民主是我国人民民主的重要形式。要完善协商民主制度和工作机制，推进协商民主广泛、多层、制度化发展。通过国家政权机关、政协组织、党派团体等渠道，就经济社会发展重大问题和涉及群众切身利益的实际问题广泛协商，广纳群言、广集民智，增进共识、增强合力。坚持和完善中国共产党领导的多党合作和政治协商制度，充分发挥人民政协作为协商民主重要渠道作用，围绕团结和民主两大主题，推进政治协商、民主监督、参政议政制度建设，更好协调关系、汇聚力量、建言献策、服务大局。加强同民主党派的政治协商。把政治协商纳入决策程序，坚持协商于决策之前和决策之中，增强民主协商实效性。深入进行专题协商、对口协商、界别协商、提案办理协商。积极开展基层民主协商。</a:t>
            </a:r>
            <a:endParaRPr lang="zh-CN" altLang="en-US" sz="1600" b="1" dirty="0">
              <a:solidFill>
                <a:schemeClr val="tx1"/>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zh-CN" altLang="en-US" sz="2000" b="1" dirty="0">
                <a:solidFill>
                  <a:schemeClr val="accent1">
                    <a:lumMod val="75000"/>
                  </a:schemeClr>
                </a:solidFill>
                <a:latin typeface="黑体" panose="02010609060101010101" charset="-122"/>
                <a:ea typeface="黑体" panose="02010609060101010101" charset="-122"/>
                <a:cs typeface="楷体" panose="02010609060101010101" charset="-122"/>
              </a:rPr>
              <a:t>十九大：</a:t>
            </a:r>
            <a:r>
              <a:rPr lang="zh-CN" altLang="en-US" sz="2000" b="1" dirty="0">
                <a:solidFill>
                  <a:srgbClr val="C00000"/>
                </a:solidFill>
                <a:latin typeface="黑体" panose="02010609060101010101" charset="-122"/>
                <a:ea typeface="黑体" panose="02010609060101010101" charset="-122"/>
                <a:cs typeface="楷体" panose="02010609060101010101" charset="-122"/>
              </a:rPr>
              <a:t>发挥社会主义协商民主重要作用。</a:t>
            </a:r>
            <a:r>
              <a:rPr lang="zh-CN" altLang="en-US" sz="1600" b="1" dirty="0">
                <a:solidFill>
                  <a:schemeClr val="tx1"/>
                </a:solidFill>
                <a:latin typeface="楷体" panose="02010609060101010101" charset="-122"/>
                <a:ea typeface="楷体" panose="02010609060101010101" charset="-122"/>
                <a:cs typeface="楷体" panose="02010609060101010101" charset="-122"/>
              </a:rPr>
              <a:t>有事好商量，众人的事情由众人商量，是人民民主的真谛。协商民主是实现党的领导的重要方式，是我国社会主义民主政治的特有形式和独特优势。要推动协商民主广泛、多层、制度化发展，统筹推进政党协商、人大协商、政府协商、政协协商、人民团体协商、基层协商以及社会组织协商。加强协商民主制度建设，形成完整的制度程序和参与实践，保证人民在日常政治生活中有广泛持续深入参与的权利。</a:t>
            </a:r>
            <a:endParaRPr lang="en-US" altLang="zh-CN" b="1" dirty="0">
              <a:solidFill>
                <a:schemeClr val="tx1"/>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sz="1600" b="1" dirty="0">
                <a:solidFill>
                  <a:schemeClr val="tx1"/>
                </a:solidFill>
                <a:latin typeface="楷体" panose="02010609060101010101" charset="-122"/>
                <a:ea typeface="楷体" panose="02010609060101010101" charset="-122"/>
                <a:cs typeface="楷体" panose="02010609060101010101" charset="-122"/>
              </a:rPr>
              <a:t>    人民政协是具有中国特色的制度安排，是社会主义协商民主的重要渠道和专门协商机构。人民政协工作要聚焦党和国家中心任务，围绕团结和民主两大主题，把协商民主贯穿政治协商、民主监督、参政议政全过程，完善协商议政内容和形式，着力增进共识、促进团结。加强人民政协民主监督，重点监督党和国家重大方针政策和重要决策部署的贯彻落实。增强人民政协界别的代表性，加强委员队伍建设。</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685165" y="1122680"/>
            <a:ext cx="6970395" cy="4061460"/>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en-US" altLang="zh-CN" b="1" dirty="0" smtClean="0">
                <a:latin typeface="黑体" panose="02010609060101010101" charset="-122"/>
                <a:ea typeface="黑体" panose="02010609060101010101" charset="-122"/>
                <a:cs typeface="黑体" panose="02010609060101010101" charset="-122"/>
                <a:sym typeface="+mn-ea"/>
              </a:rPr>
              <a:t>  4.改革开放以来中国特色社会主义民主政治的创新与发展</a:t>
            </a:r>
            <a:endParaRPr lang="en-US" altLang="zh-CN" b="1" dirty="0" smtClean="0">
              <a:latin typeface="黑体" panose="02010609060101010101" charset="-122"/>
              <a:ea typeface="黑体" panose="02010609060101010101" charset="-122"/>
              <a:cs typeface="黑体" panose="02010609060101010101" charset="-122"/>
            </a:endParaRPr>
          </a:p>
          <a:p>
            <a:pPr>
              <a:lnSpc>
                <a:spcPct val="150000"/>
              </a:lnSpc>
            </a:pPr>
            <a:endParaRPr lang="en-US" altLang="zh-CN" b="1" dirty="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zh-CN" altLang="en-US" sz="2000" b="1">
                <a:latin typeface="黑体" panose="02010609060101010101" charset="-122"/>
                <a:ea typeface="黑体" panose="02010609060101010101" charset="-122"/>
                <a:cs typeface="楷体" panose="02010609060101010101" charset="-122"/>
              </a:rPr>
              <a:t>中国式协商民主发展的三种形态</a:t>
            </a:r>
            <a:endParaRPr lang="zh-CN" altLang="en-US" b="1">
              <a:latin typeface="楷体" panose="02010609060101010101" charset="-122"/>
              <a:ea typeface="楷体" panose="02010609060101010101" charset="-122"/>
              <a:cs typeface="楷体" panose="02010609060101010101" charset="-122"/>
            </a:endParaRPr>
          </a:p>
          <a:p>
            <a:pPr>
              <a:lnSpc>
                <a:spcPct val="150000"/>
              </a:lnSpc>
            </a:pPr>
            <a:endParaRPr lang="zh-CN" altLang="en-US" b="1">
              <a:latin typeface="楷体" panose="02010609060101010101" charset="-122"/>
              <a:ea typeface="楷体" panose="02010609060101010101" charset="-122"/>
              <a:cs typeface="楷体" panose="02010609060101010101" charset="-122"/>
            </a:endParaRPr>
          </a:p>
          <a:p>
            <a:pPr>
              <a:lnSpc>
                <a:spcPct val="200000"/>
              </a:lnSpc>
            </a:pPr>
            <a:r>
              <a:rPr lang="zh-CN" altLang="en-US" sz="2000" b="1">
                <a:latin typeface="楷体" panose="02010609060101010101" charset="-122"/>
                <a:ea typeface="楷体" panose="02010609060101010101" charset="-122"/>
                <a:cs typeface="楷体" panose="02010609060101010101" charset="-122"/>
              </a:rPr>
              <a:t>从统一战线到多党合作：党际协商民主形态</a:t>
            </a:r>
            <a:endParaRPr lang="zh-CN" altLang="en-US" sz="2000" b="1">
              <a:latin typeface="楷体" panose="02010609060101010101" charset="-122"/>
              <a:ea typeface="楷体" panose="02010609060101010101" charset="-122"/>
              <a:cs typeface="楷体" panose="02010609060101010101" charset="-122"/>
            </a:endParaRPr>
          </a:p>
          <a:p>
            <a:pPr>
              <a:lnSpc>
                <a:spcPct val="200000"/>
              </a:lnSpc>
            </a:pPr>
            <a:r>
              <a:rPr lang="zh-CN" altLang="en-US" sz="2000" b="1">
                <a:latin typeface="楷体" panose="02010609060101010101" charset="-122"/>
                <a:ea typeface="楷体" panose="02010609060101010101" charset="-122"/>
                <a:cs typeface="楷体" panose="02010609060101010101" charset="-122"/>
              </a:rPr>
              <a:t>从群众路线到人民民主：党内协商民主形态</a:t>
            </a:r>
            <a:endParaRPr lang="zh-CN" altLang="en-US" sz="2000" b="1">
              <a:latin typeface="楷体" panose="02010609060101010101" charset="-122"/>
              <a:ea typeface="楷体" panose="02010609060101010101" charset="-122"/>
              <a:cs typeface="楷体" panose="02010609060101010101" charset="-122"/>
            </a:endParaRPr>
          </a:p>
          <a:p>
            <a:pPr>
              <a:lnSpc>
                <a:spcPct val="200000"/>
              </a:lnSpc>
            </a:pPr>
            <a:r>
              <a:rPr lang="zh-CN" altLang="en-US" sz="2000" b="1">
                <a:solidFill>
                  <a:srgbClr val="C00000"/>
                </a:solidFill>
                <a:latin typeface="楷体" panose="02010609060101010101" charset="-122"/>
                <a:ea typeface="楷体" panose="02010609060101010101" charset="-122"/>
                <a:cs typeface="楷体" panose="02010609060101010101" charset="-122"/>
              </a:rPr>
              <a:t>处理和协调不同利益矛盾：社会协商民主形态</a:t>
            </a:r>
            <a:endParaRPr lang="zh-CN" altLang="en-US" sz="2000" b="1">
              <a:latin typeface="楷体" panose="02010609060101010101" charset="-122"/>
              <a:ea typeface="楷体" panose="02010609060101010101" charset="-122"/>
              <a:cs typeface="楷体" panose="02010609060101010101" charset="-122"/>
            </a:endParaRPr>
          </a:p>
        </p:txBody>
      </p:sp>
      <p:pic>
        <p:nvPicPr>
          <p:cNvPr id="103" name="图片 102"/>
          <p:cNvPicPr/>
          <p:nvPr/>
        </p:nvPicPr>
        <p:blipFill>
          <a:blip r:embed="rId1"/>
          <a:stretch>
            <a:fillRect/>
          </a:stretch>
        </p:blipFill>
        <p:spPr>
          <a:xfrm>
            <a:off x="7882890" y="3374390"/>
            <a:ext cx="3319780" cy="249428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339090" y="1189990"/>
            <a:ext cx="11614785" cy="4599940"/>
          </a:xfrm>
          <a:prstGeom prst="rect">
            <a:avLst/>
          </a:prstGeom>
          <a:noFill/>
        </p:spPr>
        <p:txBody>
          <a:bodyPr wrap="squar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民主政治</a:t>
            </a:r>
            <a:endParaRPr lang="en-US" altLang="zh-CN" b="1" dirty="0" smtClean="0">
              <a:solidFill>
                <a:srgbClr val="002060"/>
              </a:solidFill>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latin typeface="黑体" panose="02010609060101010101" charset="-122"/>
                <a:ea typeface="黑体" panose="02010609060101010101" charset="-122"/>
                <a:cs typeface="黑体" panose="02010609060101010101" charset="-122"/>
                <a:sym typeface="+mn-ea"/>
              </a:rPr>
              <a:t>4.改革开放以来中国特色社会主义民主政治的创新与发展</a:t>
            </a:r>
            <a:endParaRPr lang="en-US" altLang="zh-CN" sz="1800" b="1" dirty="0" smtClean="0">
              <a:solidFill>
                <a:schemeClr val="tx1"/>
              </a:solidFill>
              <a:latin typeface="黑体" panose="02010609060101010101" charset="-122"/>
              <a:ea typeface="黑体" panose="02010609060101010101" charset="-122"/>
              <a:cs typeface="黑体" panose="02010609060101010101" charset="-122"/>
            </a:endParaRPr>
          </a:p>
          <a:p>
            <a:pPr algn="l">
              <a:lnSpc>
                <a:spcPct val="250000"/>
              </a:lnSpc>
              <a:buClrTx/>
              <a:buSzTx/>
              <a:buFontTx/>
            </a:pPr>
            <a:r>
              <a:rPr lang="zh-CN" altLang="en-US" sz="2000" b="1">
                <a:solidFill>
                  <a:schemeClr val="tx1"/>
                </a:solidFill>
                <a:latin typeface="黑体" panose="02010609060101010101" charset="-122"/>
                <a:ea typeface="黑体" panose="02010609060101010101" charset="-122"/>
                <a:cs typeface="楷体" panose="02010609060101010101" charset="-122"/>
              </a:rPr>
              <a:t>中华人民共和国社会协商民主历史形态的逻辑演进</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350000"/>
              </a:lnSpc>
              <a:spcBef>
                <a:spcPts val="0"/>
              </a:spcBef>
              <a:spcAft>
                <a:spcPts val="0"/>
              </a:spcAft>
            </a:pPr>
            <a:r>
              <a:rPr lang="zh-CN" altLang="en-US" b="1">
                <a:solidFill>
                  <a:schemeClr val="tx1"/>
                </a:solidFill>
                <a:latin typeface="楷体" panose="02010609060101010101" charset="-122"/>
                <a:ea typeface="楷体" panose="02010609060101010101" charset="-122"/>
                <a:cs typeface="楷体" panose="02010609060101010101" charset="-122"/>
              </a:rPr>
              <a:t>一、新中国成立后</a:t>
            </a:r>
            <a:r>
              <a:rPr lang="zh-CN" altLang="en-US" b="1">
                <a:solidFill>
                  <a:srgbClr val="C00000"/>
                </a:solidFill>
                <a:latin typeface="楷体" panose="02010609060101010101" charset="-122"/>
                <a:ea typeface="楷体" panose="02010609060101010101" charset="-122"/>
                <a:cs typeface="楷体" panose="02010609060101010101" charset="-122"/>
              </a:rPr>
              <a:t>以政策推行为重心</a:t>
            </a:r>
            <a:r>
              <a:rPr lang="zh-CN" altLang="en-US" b="1">
                <a:solidFill>
                  <a:schemeClr val="tx1"/>
                </a:solidFill>
                <a:latin typeface="楷体" panose="02010609060101010101" charset="-122"/>
                <a:ea typeface="楷体" panose="02010609060101010101" charset="-122"/>
                <a:cs typeface="楷体" panose="02010609060101010101" charset="-122"/>
              </a:rPr>
              <a:t>的</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自上而下</a:t>
            </a:r>
            <a:r>
              <a:rPr lang="zh-CN" altLang="en-US" b="1">
                <a:solidFill>
                  <a:schemeClr val="tx1"/>
                </a:solidFill>
                <a:latin typeface="楷体" panose="02010609060101010101" charset="-122"/>
                <a:ea typeface="楷体" panose="02010609060101010101" charset="-122"/>
                <a:cs typeface="楷体" panose="02010609060101010101" charset="-122"/>
              </a:rPr>
              <a:t>开展的社会协商民主形态的开端</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350000"/>
              </a:lnSpc>
              <a:spcBef>
                <a:spcPts val="0"/>
              </a:spcBef>
              <a:spcAft>
                <a:spcPts val="0"/>
              </a:spcAft>
            </a:pPr>
            <a:r>
              <a:rPr lang="zh-CN" altLang="en-US" b="1">
                <a:solidFill>
                  <a:schemeClr val="tx1"/>
                </a:solidFill>
                <a:latin typeface="楷体" panose="02010609060101010101" charset="-122"/>
                <a:ea typeface="楷体" panose="02010609060101010101" charset="-122"/>
                <a:cs typeface="楷体" panose="02010609060101010101" charset="-122"/>
              </a:rPr>
              <a:t>二、改革开放以来</a:t>
            </a:r>
            <a:r>
              <a:rPr lang="zh-CN" altLang="en-US" b="1">
                <a:solidFill>
                  <a:srgbClr val="C00000"/>
                </a:solidFill>
                <a:latin typeface="楷体" panose="02010609060101010101" charset="-122"/>
                <a:ea typeface="楷体" panose="02010609060101010101" charset="-122"/>
                <a:cs typeface="楷体" panose="02010609060101010101" charset="-122"/>
              </a:rPr>
              <a:t>以经济建设为重心</a:t>
            </a:r>
            <a:r>
              <a:rPr lang="zh-CN" altLang="en-US" b="1">
                <a:solidFill>
                  <a:schemeClr val="tx1"/>
                </a:solidFill>
                <a:latin typeface="楷体" panose="02010609060101010101" charset="-122"/>
                <a:ea typeface="楷体" panose="02010609060101010101" charset="-122"/>
                <a:cs typeface="楷体" panose="02010609060101010101" charset="-122"/>
              </a:rPr>
              <a:t>的</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自下而上</a:t>
            </a:r>
            <a:r>
              <a:rPr lang="zh-CN" altLang="en-US" b="1">
                <a:solidFill>
                  <a:schemeClr val="tx1"/>
                </a:solidFill>
                <a:latin typeface="楷体" panose="02010609060101010101" charset="-122"/>
                <a:ea typeface="楷体" panose="02010609060101010101" charset="-122"/>
                <a:cs typeface="楷体" panose="02010609060101010101" charset="-122"/>
              </a:rPr>
              <a:t>推动的社会协商民主形态的发展</a:t>
            </a:r>
            <a:endParaRPr lang="zh-CN" altLang="en-US" b="1">
              <a:solidFill>
                <a:schemeClr val="tx1"/>
              </a:solidFill>
              <a:latin typeface="楷体" panose="02010609060101010101" charset="-122"/>
              <a:ea typeface="楷体" panose="02010609060101010101" charset="-122"/>
              <a:cs typeface="楷体" panose="02010609060101010101" charset="-122"/>
            </a:endParaRPr>
          </a:p>
          <a:p>
            <a:pPr>
              <a:lnSpc>
                <a:spcPct val="350000"/>
              </a:lnSpc>
              <a:spcBef>
                <a:spcPts val="0"/>
              </a:spcBef>
              <a:spcAft>
                <a:spcPts val="0"/>
              </a:spcAft>
            </a:pPr>
            <a:r>
              <a:rPr lang="zh-CN" altLang="en-US" b="1">
                <a:solidFill>
                  <a:schemeClr val="tx1"/>
                </a:solidFill>
                <a:latin typeface="楷体" panose="02010609060101010101" charset="-122"/>
                <a:ea typeface="楷体" panose="02010609060101010101" charset="-122"/>
                <a:cs typeface="楷体" panose="02010609060101010101" charset="-122"/>
              </a:rPr>
              <a:t>三、21世纪以来</a:t>
            </a:r>
            <a:r>
              <a:rPr lang="zh-CN" altLang="en-US" b="1">
                <a:solidFill>
                  <a:srgbClr val="C00000"/>
                </a:solidFill>
                <a:latin typeface="楷体" panose="02010609060101010101" charset="-122"/>
                <a:ea typeface="楷体" panose="02010609060101010101" charset="-122"/>
                <a:cs typeface="楷体" panose="02010609060101010101" charset="-122"/>
              </a:rPr>
              <a:t>以公共治理为重心</a:t>
            </a:r>
            <a:r>
              <a:rPr lang="zh-CN" altLang="en-US" b="1">
                <a:solidFill>
                  <a:schemeClr val="tx1"/>
                </a:solidFill>
                <a:latin typeface="楷体" panose="02010609060101010101" charset="-122"/>
                <a:ea typeface="楷体" panose="02010609060101010101" charset="-122"/>
                <a:cs typeface="楷体" panose="02010609060101010101" charset="-122"/>
              </a:rPr>
              <a:t>的</a:t>
            </a:r>
            <a:r>
              <a:rPr lang="zh-CN" altLang="en-US" b="1">
                <a:solidFill>
                  <a:schemeClr val="accent1">
                    <a:lumMod val="75000"/>
                  </a:schemeClr>
                </a:solidFill>
                <a:latin typeface="楷体" panose="02010609060101010101" charset="-122"/>
                <a:ea typeface="楷体" panose="02010609060101010101" charset="-122"/>
                <a:cs typeface="楷体" panose="02010609060101010101" charset="-122"/>
              </a:rPr>
              <a:t>上下合力</a:t>
            </a:r>
            <a:r>
              <a:rPr lang="zh-CN" altLang="en-US" b="1">
                <a:solidFill>
                  <a:schemeClr val="tx1"/>
                </a:solidFill>
                <a:latin typeface="楷体" panose="02010609060101010101" charset="-122"/>
                <a:ea typeface="楷体" panose="02010609060101010101" charset="-122"/>
                <a:cs typeface="楷体" panose="02010609060101010101" charset="-122"/>
              </a:rPr>
              <a:t>推进的社会协商民主形态的成熟（顶层设计与基层实践经验融合）</a:t>
            </a:r>
            <a:endParaRPr lang="zh-CN" altLang="en-US" b="1">
              <a:solidFill>
                <a:schemeClr val="tx1"/>
              </a:solidFill>
              <a:latin typeface="楷体" panose="02010609060101010101" charset="-122"/>
              <a:ea typeface="楷体" panose="02010609060101010101" charset="-122"/>
              <a:cs typeface="楷体" panose="02010609060101010101" charset="-122"/>
            </a:endParaRPr>
          </a:p>
        </p:txBody>
      </p:sp>
      <p:pic>
        <p:nvPicPr>
          <p:cNvPr id="104" name="图片 103"/>
          <p:cNvPicPr/>
          <p:nvPr/>
        </p:nvPicPr>
        <p:blipFill>
          <a:blip r:embed="rId1"/>
          <a:stretch>
            <a:fillRect/>
          </a:stretch>
        </p:blipFill>
        <p:spPr>
          <a:xfrm>
            <a:off x="8923020" y="1308735"/>
            <a:ext cx="2752090" cy="3674745"/>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774700" y="2008505"/>
            <a:ext cx="6613525" cy="3865880"/>
          </a:xfrm>
          <a:prstGeom prst="rect">
            <a:avLst/>
          </a:prstGeom>
          <a:noFill/>
        </p:spPr>
        <p:txBody>
          <a:bodyPr wrap="square" rtlCol="0" anchor="t">
            <a:spAutoFit/>
          </a:bodyPr>
          <a:p>
            <a:pPr defTabSz="288290">
              <a:lnSpc>
                <a:spcPct val="120000"/>
              </a:lnSpc>
              <a:spcBef>
                <a:spcPts val="315"/>
              </a:spcBef>
            </a:pP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中国特色社会主义民主政治的优越性体现在哪里？</a:t>
            </a:r>
            <a:endParaRPr lang="en-US" altLang="zh-CN" b="1" dirty="0" smtClean="0">
              <a:solidFill>
                <a:srgbClr val="C00000"/>
              </a:solidFill>
              <a:latin typeface="黑体" panose="02010609060101010101" charset="-122"/>
              <a:ea typeface="黑体" panose="02010609060101010101" charset="-122"/>
              <a:cs typeface="楷体" panose="02010609060101010101" charset="-122"/>
            </a:endParaRPr>
          </a:p>
          <a:p>
            <a:pPr defTabSz="288290">
              <a:lnSpc>
                <a:spcPct val="120000"/>
              </a:lnSpc>
              <a:spcBef>
                <a:spcPts val="315"/>
              </a:spcBef>
            </a:pPr>
            <a:endParaRPr lang="en-US" altLang="zh-CN" b="1" dirty="0">
              <a:solidFill>
                <a:srgbClr val="002060"/>
              </a:solidFill>
              <a:latin typeface="楷体" panose="02010609060101010101" charset="-122"/>
              <a:ea typeface="楷体" panose="02010609060101010101" charset="-122"/>
              <a:cs typeface="楷体" panose="02010609060101010101" charset="-122"/>
            </a:endParaRPr>
          </a:p>
          <a:p>
            <a:pPr defTabSz="288290">
              <a:lnSpc>
                <a:spcPct val="150000"/>
              </a:lnSpc>
              <a:spcBef>
                <a:spcPts val="315"/>
              </a:spcBef>
            </a:pP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  1.</a:t>
            </a:r>
            <a:r>
              <a:rPr lang="zh-CN" altLang="en-US" b="1" dirty="0" smtClean="0">
                <a:latin typeface="楷体" panose="02010609060101010101" charset="-122"/>
                <a:ea typeface="楷体" panose="02010609060101010101" charset="-122"/>
                <a:cs typeface="楷体" panose="02010609060101010101" charset="-122"/>
                <a:sym typeface="+mn-ea"/>
              </a:rPr>
              <a:t>集中</a:t>
            </a:r>
            <a:r>
              <a:rPr lang="zh-CN" altLang="en-US" b="1" dirty="0">
                <a:latin typeface="楷体" panose="02010609060101010101" charset="-122"/>
                <a:ea typeface="楷体" panose="02010609060101010101" charset="-122"/>
                <a:cs typeface="楷体" panose="02010609060101010101" charset="-122"/>
                <a:sym typeface="+mn-ea"/>
              </a:rPr>
              <a:t>力量可以办大事</a:t>
            </a:r>
            <a:endParaRPr lang="en-US" altLang="zh-CN" b="1" dirty="0">
              <a:latin typeface="楷体" panose="02010609060101010101" charset="-122"/>
              <a:ea typeface="楷体" panose="02010609060101010101" charset="-122"/>
              <a:cs typeface="楷体" panose="02010609060101010101" charset="-122"/>
            </a:endParaRPr>
          </a:p>
          <a:p>
            <a:pPr defTabSz="288290">
              <a:lnSpc>
                <a:spcPct val="150000"/>
              </a:lnSpc>
              <a:spcBef>
                <a:spcPts val="315"/>
              </a:spcBef>
            </a:pPr>
            <a:r>
              <a:rPr lang="en-US" altLang="zh-CN" b="1" dirty="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a:t>
            </a:r>
            <a:r>
              <a:rPr lang="zh-CN" altLang="en-US" b="1" dirty="0" smtClean="0">
                <a:latin typeface="楷体" panose="02010609060101010101" charset="-122"/>
                <a:ea typeface="楷体" panose="02010609060101010101" charset="-122"/>
                <a:cs typeface="楷体" panose="02010609060101010101" charset="-122"/>
                <a:sym typeface="+mn-ea"/>
              </a:rPr>
              <a:t>集中</a:t>
            </a:r>
            <a:r>
              <a:rPr lang="zh-CN" altLang="en-US" b="1" dirty="0">
                <a:latin typeface="楷体" panose="02010609060101010101" charset="-122"/>
                <a:ea typeface="楷体" panose="02010609060101010101" charset="-122"/>
                <a:cs typeface="楷体" panose="02010609060101010101" charset="-122"/>
                <a:sym typeface="+mn-ea"/>
              </a:rPr>
              <a:t>体制下有利于形成集体主义、爱国主义</a:t>
            </a:r>
            <a:endParaRPr lang="en-US" altLang="zh-CN" b="1" dirty="0">
              <a:latin typeface="楷体" panose="02010609060101010101" charset="-122"/>
              <a:ea typeface="楷体" panose="02010609060101010101" charset="-122"/>
              <a:cs typeface="楷体" panose="02010609060101010101" charset="-122"/>
            </a:endParaRPr>
          </a:p>
          <a:p>
            <a:pPr defTabSz="288290">
              <a:lnSpc>
                <a:spcPct val="150000"/>
              </a:lnSpc>
              <a:spcBef>
                <a:spcPts val="315"/>
              </a:spcBef>
            </a:pPr>
            <a:r>
              <a:rPr lang="en-US" altLang="zh-CN" b="1" dirty="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3.</a:t>
            </a:r>
            <a:r>
              <a:rPr lang="zh-CN" altLang="en-US" b="1" dirty="0" smtClean="0">
                <a:latin typeface="楷体" panose="02010609060101010101" charset="-122"/>
                <a:ea typeface="楷体" panose="02010609060101010101" charset="-122"/>
                <a:cs typeface="楷体" panose="02010609060101010101" charset="-122"/>
                <a:sym typeface="+mn-ea"/>
              </a:rPr>
              <a:t>集中</a:t>
            </a:r>
            <a:r>
              <a:rPr lang="zh-CN" altLang="en-US" b="1" dirty="0">
                <a:latin typeface="楷体" panose="02010609060101010101" charset="-122"/>
                <a:ea typeface="楷体" panose="02010609060101010101" charset="-122"/>
                <a:cs typeface="楷体" panose="02010609060101010101" charset="-122"/>
                <a:sym typeface="+mn-ea"/>
              </a:rPr>
              <a:t>体制有利于社会动员</a:t>
            </a:r>
            <a:endParaRPr lang="en-US" altLang="zh-CN" b="1" dirty="0">
              <a:latin typeface="楷体" panose="02010609060101010101" charset="-122"/>
              <a:ea typeface="楷体" panose="02010609060101010101" charset="-122"/>
              <a:cs typeface="楷体" panose="02010609060101010101" charset="-122"/>
            </a:endParaRPr>
          </a:p>
          <a:p>
            <a:pPr defTabSz="288290">
              <a:lnSpc>
                <a:spcPct val="150000"/>
              </a:lnSpc>
              <a:spcBef>
                <a:spcPts val="315"/>
              </a:spcBef>
            </a:pPr>
            <a:r>
              <a:rPr lang="en-US" altLang="zh-CN" b="1" dirty="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4.</a:t>
            </a:r>
            <a:r>
              <a:rPr lang="zh-CN" altLang="en-US" b="1" dirty="0" smtClean="0">
                <a:latin typeface="楷体" panose="02010609060101010101" charset="-122"/>
                <a:ea typeface="楷体" panose="02010609060101010101" charset="-122"/>
                <a:cs typeface="楷体" panose="02010609060101010101" charset="-122"/>
                <a:sym typeface="+mn-ea"/>
              </a:rPr>
              <a:t>全面</a:t>
            </a:r>
            <a:r>
              <a:rPr lang="zh-CN" altLang="en-US" b="1" dirty="0">
                <a:latin typeface="楷体" panose="02010609060101010101" charset="-122"/>
                <a:ea typeface="楷体" panose="02010609060101010101" charset="-122"/>
                <a:cs typeface="楷体" panose="02010609060101010101" charset="-122"/>
                <a:sym typeface="+mn-ea"/>
              </a:rPr>
              <a:t>理解中国特色社会主义民主政治优越性：有成绩也存在问题。</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sym typeface="+mn-ea"/>
              </a:rPr>
              <a:t>需要看到问题：</a:t>
            </a:r>
            <a:r>
              <a:rPr lang="zh-CN" altLang="en-US" b="1" dirty="0">
                <a:latin typeface="楷体" panose="02010609060101010101" charset="-122"/>
                <a:ea typeface="楷体" panose="02010609060101010101" charset="-122"/>
                <a:cs typeface="楷体" panose="02010609060101010101" charset="-122"/>
                <a:sym typeface="+mn-ea"/>
              </a:rPr>
              <a:t>集中力量可以办大事，集中力量办坏事也比</a:t>
            </a:r>
            <a:r>
              <a:rPr lang="zh-CN" altLang="en-US" b="1" dirty="0" smtClean="0">
                <a:latin typeface="楷体" panose="02010609060101010101" charset="-122"/>
                <a:ea typeface="楷体" panose="02010609060101010101" charset="-122"/>
                <a:cs typeface="楷体" panose="02010609060101010101" charset="-122"/>
                <a:sym typeface="+mn-ea"/>
              </a:rPr>
              <a:t>谁都</a:t>
            </a:r>
            <a:r>
              <a:rPr lang="zh-CN" altLang="en-US" b="1" dirty="0">
                <a:latin typeface="楷体" panose="02010609060101010101" charset="-122"/>
                <a:ea typeface="楷体" panose="02010609060101010101" charset="-122"/>
                <a:cs typeface="楷体" panose="02010609060101010101" charset="-122"/>
                <a:sym typeface="+mn-ea"/>
              </a:rPr>
              <a:t>快</a:t>
            </a:r>
            <a:r>
              <a:rPr lang="en-US" altLang="zh-CN" b="1" dirty="0">
                <a:latin typeface="楷体" panose="02010609060101010101" charset="-122"/>
                <a:ea typeface="楷体" panose="02010609060101010101" charset="-122"/>
                <a:cs typeface="楷体" panose="02010609060101010101" charset="-122"/>
                <a:sym typeface="+mn-ea"/>
              </a:rPr>
              <a:t>——</a:t>
            </a:r>
            <a:r>
              <a:rPr lang="zh-CN" altLang="en-US" b="1" dirty="0">
                <a:latin typeface="楷体" panose="02010609060101010101" charset="-122"/>
                <a:ea typeface="楷体" panose="02010609060101010101" charset="-122"/>
                <a:cs typeface="楷体" panose="02010609060101010101" charset="-122"/>
                <a:sym typeface="+mn-ea"/>
              </a:rPr>
              <a:t>民主基础上的集中，集中指导下的民主；民主政治对市场经济环境的适应性；权力寻租问题</a:t>
            </a:r>
            <a:r>
              <a:rPr lang="zh-CN" altLang="en-US"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en-US">
              <a:latin typeface="楷体" panose="02010609060101010101" charset="-122"/>
              <a:ea typeface="楷体" panose="02010609060101010101" charset="-122"/>
              <a:cs typeface="楷体" panose="02010609060101010101" charset="-122"/>
            </a:endParaRPr>
          </a:p>
        </p:txBody>
      </p:sp>
      <p:sp>
        <p:nvSpPr>
          <p:cNvPr id="4" name="文本框 3"/>
          <p:cNvSpPr txBox="1"/>
          <p:nvPr/>
        </p:nvSpPr>
        <p:spPr>
          <a:xfrm>
            <a:off x="435610" y="958850"/>
            <a:ext cx="5929630" cy="506730"/>
          </a:xfrm>
          <a:prstGeom prst="rect">
            <a:avLst/>
          </a:prstGeom>
          <a:noFill/>
        </p:spPr>
        <p:txBody>
          <a:bodyPr wrap="none" rtlCol="0" anchor="t">
            <a:spAutoFit/>
          </a:bodyPr>
          <a:p>
            <a:pPr>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（三）四个阶段发展奠定了中国特色社会主义的民主政治</a:t>
            </a:r>
            <a:endParaRPr lang="zh-CN" altLang="en-US"/>
          </a:p>
        </p:txBody>
      </p:sp>
      <p:pic>
        <p:nvPicPr>
          <p:cNvPr id="5" name="图片 4"/>
          <p:cNvPicPr/>
          <p:nvPr/>
        </p:nvPicPr>
        <p:blipFill>
          <a:blip r:embed="rId1"/>
          <a:srcRect l="19564" t="2822" r="19571" b="22000"/>
          <a:stretch>
            <a:fillRect/>
          </a:stretch>
        </p:blipFill>
        <p:spPr>
          <a:xfrm>
            <a:off x="7794625" y="2810510"/>
            <a:ext cx="3432175" cy="2461895"/>
          </a:xfrm>
          <a:prstGeom prst="rect">
            <a:avLst/>
          </a:prstGeom>
          <a:noFill/>
          <a:ln w="9525">
            <a:noFill/>
          </a:ln>
        </p:spPr>
      </p:pic>
      <p:sp>
        <p:nvSpPr>
          <p:cNvPr id="7"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占位符 2"/>
          <p:cNvSpPr>
            <a:spLocks noGrp="1"/>
          </p:cNvSpPr>
          <p:nvPr/>
        </p:nvSpPr>
        <p:spPr>
          <a:xfrm>
            <a:off x="231775" y="1014095"/>
            <a:ext cx="11724005" cy="814070"/>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gn="l">
              <a:lnSpc>
                <a:spcPct val="100000"/>
              </a:lnSpc>
              <a:buClrTx/>
              <a:buSzTx/>
            </a:pPr>
            <a:r>
              <a:rPr lang="zh-CN" altLang="en-US" sz="1800" b="1" dirty="0" smtClean="0">
                <a:solidFill>
                  <a:srgbClr val="C00000"/>
                </a:solidFill>
                <a:latin typeface="楷体" panose="02010609060101010101" charset="-122"/>
                <a:ea typeface="楷体" panose="02010609060101010101" charset="-122"/>
                <a:cs typeface="楷体" panose="02010609060101010101" charset="-122"/>
                <a:sym typeface="+mn-ea"/>
              </a:rPr>
              <a:t>（四）四次历史性转变推进了中国社会现代化的重要变革</a:t>
            </a:r>
            <a:endParaRPr lang="zh-CN" altLang="en-US" sz="1800" b="1" dirty="0" smtClean="0">
              <a:solidFill>
                <a:srgbClr val="C00000"/>
              </a:solidFill>
              <a:latin typeface="楷体" panose="02010609060101010101" charset="-122"/>
              <a:ea typeface="楷体" panose="02010609060101010101" charset="-122"/>
              <a:cs typeface="楷体" panose="02010609060101010101" charset="-122"/>
            </a:endParaRPr>
          </a:p>
          <a:p>
            <a:pPr algn="l">
              <a:lnSpc>
                <a:spcPct val="100000"/>
              </a:lnSpc>
              <a:buClrTx/>
              <a:buSzTx/>
            </a:pPr>
            <a:r>
              <a:rPr lang="zh-CN" sz="2400" b="1" dirty="0" smtClean="0">
                <a:solidFill>
                  <a:srgbClr val="C00000"/>
                </a:solidFill>
                <a:latin typeface="黑体" panose="02010609060101010101" charset="-122"/>
                <a:ea typeface="黑体" panose="02010609060101010101" charset="-122"/>
                <a:cs typeface="楷体" panose="02010609060101010101" charset="-122"/>
                <a:sym typeface="+mn-ea"/>
              </a:rPr>
              <a:t>研究中国近现代史的两种重要视角：</a:t>
            </a:r>
            <a:r>
              <a:rPr lang="en-US" altLang="zh-CN" sz="2400" b="1" dirty="0" smtClean="0">
                <a:solidFill>
                  <a:srgbClr val="C00000"/>
                </a:solidFill>
                <a:latin typeface="黑体" panose="02010609060101010101" charset="-122"/>
                <a:ea typeface="黑体" panose="02010609060101010101" charset="-122"/>
                <a:cs typeface="楷体" panose="02010609060101010101" charset="-122"/>
                <a:sym typeface="+mn-ea"/>
              </a:rPr>
              <a:t>“</a:t>
            </a:r>
            <a:r>
              <a:rPr lang="zh-CN" altLang="en-US" sz="2400" b="1" dirty="0" smtClean="0">
                <a:solidFill>
                  <a:srgbClr val="C00000"/>
                </a:solidFill>
                <a:latin typeface="黑体" panose="02010609060101010101" charset="-122"/>
                <a:ea typeface="黑体" panose="02010609060101010101" charset="-122"/>
                <a:cs typeface="楷体" panose="02010609060101010101" charset="-122"/>
                <a:sym typeface="+mn-ea"/>
              </a:rPr>
              <a:t>革命</a:t>
            </a:r>
            <a:r>
              <a:rPr lang="en-US" altLang="zh-CN" sz="2400" b="1" dirty="0" smtClean="0">
                <a:solidFill>
                  <a:srgbClr val="C00000"/>
                </a:solidFill>
                <a:latin typeface="黑体" panose="02010609060101010101" charset="-122"/>
                <a:ea typeface="黑体" panose="02010609060101010101" charset="-122"/>
                <a:cs typeface="楷体" panose="02010609060101010101" charset="-122"/>
                <a:sym typeface="+mn-ea"/>
              </a:rPr>
              <a:t>”</a:t>
            </a:r>
            <a:r>
              <a:rPr lang="zh-CN" altLang="en-US" sz="2400" b="1" dirty="0" smtClean="0">
                <a:solidFill>
                  <a:srgbClr val="C00000"/>
                </a:solidFill>
                <a:latin typeface="黑体" panose="02010609060101010101" charset="-122"/>
                <a:ea typeface="黑体" panose="02010609060101010101" charset="-122"/>
                <a:cs typeface="楷体" panose="02010609060101010101" charset="-122"/>
                <a:sym typeface="+mn-ea"/>
              </a:rPr>
              <a:t>视角（范式）、</a:t>
            </a:r>
            <a:r>
              <a:rPr lang="en-US" altLang="zh-CN" sz="2400" b="1" dirty="0" smtClean="0">
                <a:solidFill>
                  <a:srgbClr val="C00000"/>
                </a:solidFill>
                <a:latin typeface="黑体" panose="02010609060101010101" charset="-122"/>
                <a:ea typeface="黑体" panose="02010609060101010101" charset="-122"/>
                <a:cs typeface="楷体" panose="02010609060101010101" charset="-122"/>
                <a:sym typeface="+mn-ea"/>
              </a:rPr>
              <a:t>“</a:t>
            </a:r>
            <a:r>
              <a:rPr lang="zh-CN" altLang="en-US" sz="2400" b="1" dirty="0" smtClean="0">
                <a:solidFill>
                  <a:srgbClr val="C00000"/>
                </a:solidFill>
                <a:latin typeface="黑体" panose="02010609060101010101" charset="-122"/>
                <a:ea typeface="黑体" panose="02010609060101010101" charset="-122"/>
                <a:cs typeface="楷体" panose="02010609060101010101" charset="-122"/>
                <a:sym typeface="+mn-ea"/>
              </a:rPr>
              <a:t>现代化</a:t>
            </a:r>
            <a:r>
              <a:rPr lang="en-US" altLang="zh-CN" sz="2400" b="1" dirty="0" smtClean="0">
                <a:solidFill>
                  <a:srgbClr val="C00000"/>
                </a:solidFill>
                <a:latin typeface="黑体" panose="02010609060101010101" charset="-122"/>
                <a:ea typeface="黑体" panose="02010609060101010101" charset="-122"/>
                <a:cs typeface="楷体" panose="02010609060101010101" charset="-122"/>
                <a:sym typeface="+mn-ea"/>
              </a:rPr>
              <a:t>”</a:t>
            </a:r>
            <a:r>
              <a:rPr lang="zh-CN" altLang="en-US" sz="2400" b="1" dirty="0" smtClean="0">
                <a:solidFill>
                  <a:srgbClr val="C00000"/>
                </a:solidFill>
                <a:latin typeface="黑体" panose="02010609060101010101" charset="-122"/>
                <a:ea typeface="黑体" panose="02010609060101010101" charset="-122"/>
                <a:cs typeface="楷体" panose="02010609060101010101" charset="-122"/>
                <a:sym typeface="+mn-ea"/>
              </a:rPr>
              <a:t>视角（范式）</a:t>
            </a:r>
            <a:endParaRPr lang="zh-CN" altLang="en-US" sz="2400" b="1" dirty="0" smtClean="0">
              <a:solidFill>
                <a:srgbClr val="C00000"/>
              </a:solidFill>
              <a:latin typeface="黑体" panose="02010609060101010101" charset="-122"/>
              <a:ea typeface="黑体" panose="02010609060101010101" charset="-122"/>
              <a:cs typeface="楷体" panose="02010609060101010101" charset="-122"/>
              <a:sym typeface="+mn-ea"/>
            </a:endParaRPr>
          </a:p>
          <a:p>
            <a:pPr algn="l">
              <a:lnSpc>
                <a:spcPct val="130000"/>
              </a:lnSpc>
              <a:spcAft>
                <a:spcPts val="0"/>
              </a:spcAft>
              <a:buClrTx/>
              <a:buSzTx/>
            </a:pPr>
            <a:r>
              <a:rPr lang="en-US" altLang="zh-CN" sz="2000" b="1" dirty="0" smtClean="0">
                <a:solidFill>
                  <a:srgbClr val="C00000"/>
                </a:solidFill>
                <a:latin typeface="黑体" panose="02010609060101010101" charset="-122"/>
                <a:ea typeface="黑体" panose="02010609060101010101" charset="-122"/>
                <a:cs typeface="楷体" panose="02010609060101010101" charset="-122"/>
                <a:sym typeface="+mn-ea"/>
              </a:rPr>
              <a:t>    </a:t>
            </a:r>
            <a:r>
              <a:rPr lang="zh-CN" altLang="en-US" sz="2000" b="1" dirty="0" smtClean="0">
                <a:solidFill>
                  <a:srgbClr val="C00000"/>
                </a:solidFill>
                <a:latin typeface="黑体" panose="02010609060101010101" charset="-122"/>
                <a:ea typeface="黑体" panose="02010609060101010101" charset="-122"/>
                <a:cs typeface="楷体" panose="02010609060101010101" charset="-122"/>
                <a:sym typeface="+mn-ea"/>
              </a:rPr>
              <a:t>革命视角：把中国近代以来的历史视为西方殖民势力入侵中国，把中国变为半殖民地及中国人民抵抗外来侵略的过程。</a:t>
            </a:r>
            <a:r>
              <a:rPr lang="zh-CN" altLang="en-US" sz="20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关注阶级斗争、生产关系</a:t>
            </a:r>
            <a:endParaRPr lang="zh-CN" altLang="en-US" sz="2000" b="1" dirty="0" smtClean="0">
              <a:solidFill>
                <a:srgbClr val="C00000"/>
              </a:solidFill>
              <a:latin typeface="黑体" panose="02010609060101010101" charset="-122"/>
              <a:ea typeface="黑体" panose="02010609060101010101" charset="-122"/>
              <a:cs typeface="楷体" panose="02010609060101010101" charset="-122"/>
              <a:sym typeface="+mn-ea"/>
            </a:endParaRPr>
          </a:p>
          <a:p>
            <a:pPr algn="l">
              <a:lnSpc>
                <a:spcPct val="130000"/>
              </a:lnSpc>
              <a:spcAft>
                <a:spcPts val="0"/>
              </a:spcAft>
              <a:buClrTx/>
              <a:buSzTx/>
            </a:pPr>
            <a:r>
              <a:rPr lang="en-US" altLang="zh-CN" sz="2000" b="1" dirty="0" smtClean="0">
                <a:solidFill>
                  <a:srgbClr val="C00000"/>
                </a:solidFill>
                <a:latin typeface="黑体" panose="02010609060101010101" charset="-122"/>
                <a:ea typeface="黑体" panose="02010609060101010101" charset="-122"/>
                <a:cs typeface="楷体" panose="02010609060101010101" charset="-122"/>
                <a:sym typeface="+mn-ea"/>
              </a:rPr>
              <a:t>    </a:t>
            </a:r>
            <a:r>
              <a:rPr lang="zh-CN" altLang="en-US" sz="2000" b="1" dirty="0" smtClean="0">
                <a:solidFill>
                  <a:srgbClr val="C00000"/>
                </a:solidFill>
                <a:latin typeface="黑体" panose="02010609060101010101" charset="-122"/>
                <a:ea typeface="黑体" panose="02010609060101010101" charset="-122"/>
                <a:cs typeface="楷体" panose="02010609060101010101" charset="-122"/>
                <a:sym typeface="+mn-ea"/>
              </a:rPr>
              <a:t>现代化视角：把中国近代以来的历史视为中国在西方冲击下不断调整自身，从传统社会向现代社会转变的过程。</a:t>
            </a:r>
            <a:r>
              <a:rPr lang="zh-CN" altLang="en-US" sz="20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关注民族国家发展、生产力</a:t>
            </a:r>
            <a:endParaRPr lang="zh-CN" altLang="en-US" sz="20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gn="l">
              <a:lnSpc>
                <a:spcPct val="130000"/>
              </a:lnSpc>
              <a:spcAft>
                <a:spcPts val="0"/>
              </a:spcAft>
              <a:buClrTx/>
              <a:buSzTx/>
            </a:pP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gn="l">
              <a:lnSpc>
                <a:spcPct val="150000"/>
              </a:lnSpc>
              <a:buClrTx/>
              <a:buSzTx/>
            </a:pP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从</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现代化</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视角（范式）研究中国近现代史的重要著作：</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gn="l">
              <a:lnSpc>
                <a:spcPct val="150000"/>
              </a:lnSpc>
              <a:buClrTx/>
              <a:buSzTx/>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蒋廷黻：《中国近代史》；李鼎声：《中国近代史》</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gn="l">
              <a:lnSpc>
                <a:spcPct val="150000"/>
              </a:lnSpc>
              <a:buClrTx/>
              <a:buSzTx/>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罗荣渠：《现代化新论》</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gn="l">
              <a:lnSpc>
                <a:spcPct val="150000"/>
              </a:lnSpc>
              <a:buClrTx/>
              <a:buSzTx/>
            </a:pPr>
            <a:r>
              <a:rPr lang="zh-CN" altLang="en-US" sz="1900" b="1" dirty="0" smtClean="0">
                <a:solidFill>
                  <a:srgbClr val="C00000"/>
                </a:solidFill>
                <a:latin typeface="楷体" panose="02010609060101010101" charset="-122"/>
                <a:ea typeface="楷体" panose="02010609060101010101" charset="-122"/>
                <a:cs typeface="楷体" panose="02010609060101010101" charset="-122"/>
                <a:sym typeface="+mn-ea"/>
              </a:rPr>
              <a:t>现代化：</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即工业化、经济落后国家实现实现工业化的的进程。（</a:t>
            </a:r>
            <a:r>
              <a:rPr lang="zh-CN" altLang="en-US" sz="1900" b="1" dirty="0" smtClean="0">
                <a:solidFill>
                  <a:srgbClr val="C00000"/>
                </a:solidFill>
                <a:latin typeface="楷体" panose="02010609060101010101" charset="-122"/>
                <a:ea typeface="楷体" panose="02010609060101010101" charset="-122"/>
                <a:cs typeface="楷体" panose="02010609060101010101" charset="-122"/>
                <a:sym typeface="+mn-ea"/>
              </a:rPr>
              <a:t>一种通俗的理解</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gn="l">
              <a:lnSpc>
                <a:spcPct val="150000"/>
              </a:lnSpc>
              <a:buClrTx/>
              <a:buSzTx/>
            </a:pP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（现代化特征：经济市场化、政治民主化、思想世俗化、文化多元化、社会城市化</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pic>
        <p:nvPicPr>
          <p:cNvPr id="100" name="图片 99"/>
          <p:cNvPicPr/>
          <p:nvPr/>
        </p:nvPicPr>
        <p:blipFill>
          <a:blip r:embed="rId1"/>
          <a:srcRect l="16472" t="4111" r="16194" b="796"/>
          <a:stretch>
            <a:fillRect/>
          </a:stretch>
        </p:blipFill>
        <p:spPr>
          <a:xfrm>
            <a:off x="7191375" y="3298190"/>
            <a:ext cx="2005330" cy="2400300"/>
          </a:xfrm>
          <a:prstGeom prst="rect">
            <a:avLst/>
          </a:prstGeom>
          <a:noFill/>
          <a:ln w="9525">
            <a:noFill/>
          </a:ln>
        </p:spPr>
      </p:pic>
      <p:pic>
        <p:nvPicPr>
          <p:cNvPr id="103" name="图片 102"/>
          <p:cNvPicPr/>
          <p:nvPr/>
        </p:nvPicPr>
        <p:blipFill>
          <a:blip r:embed="rId2"/>
          <a:srcRect l="14635" r="14646"/>
          <a:stretch>
            <a:fillRect/>
          </a:stretch>
        </p:blipFill>
        <p:spPr>
          <a:xfrm>
            <a:off x="9978390" y="4181475"/>
            <a:ext cx="1861820" cy="233426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占位符 2"/>
          <p:cNvSpPr>
            <a:spLocks noGrp="1"/>
          </p:cNvSpPr>
          <p:nvPr/>
        </p:nvSpPr>
        <p:spPr>
          <a:xfrm>
            <a:off x="137160" y="1038225"/>
            <a:ext cx="10839450" cy="476885"/>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nSpc>
                <a:spcPct val="120000"/>
              </a:lnSpc>
              <a:spcAft>
                <a:spcPts val="0"/>
              </a:spcAft>
            </a:pPr>
            <a:r>
              <a:rPr lang="zh-CN" sz="2400" b="1" dirty="0" smtClean="0">
                <a:solidFill>
                  <a:srgbClr val="C00000"/>
                </a:solidFill>
                <a:latin typeface="黑体" panose="02010609060101010101" charset="-122"/>
                <a:ea typeface="黑体" panose="02010609060101010101" charset="-122"/>
                <a:cs typeface="楷体" panose="02010609060101010101" charset="-122"/>
                <a:sym typeface="+mn-ea"/>
              </a:rPr>
              <a:t>近代中国人对现代化出路的最初探索</a:t>
            </a:r>
            <a:endParaRPr lang="zh-CN" sz="2400"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50000"/>
              </a:lnSpc>
              <a:spcAft>
                <a:spcPts val="0"/>
              </a:spcAft>
            </a:pPr>
            <a:r>
              <a:rPr lang="en-US" altLang="zh-CN"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endParaRPr lang="en-US" altLang="zh-CN"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50000"/>
              </a:lnSpc>
              <a:spcAft>
                <a:spcPts val="0"/>
              </a:spcAft>
            </a:pPr>
            <a:r>
              <a:rPr lang="en-US" altLang="zh-CN"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1.</a:t>
            </a:r>
            <a:r>
              <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地主阶级的自救：从</a:t>
            </a:r>
            <a:r>
              <a:rPr lang="en-US" altLang="zh-CN"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开眼看世界</a:t>
            </a:r>
            <a:r>
              <a:rPr lang="en-US" altLang="zh-CN"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到洋务运动</a:t>
            </a:r>
            <a:endPar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50000"/>
              </a:lnSpc>
              <a:spcAft>
                <a:spcPts val="0"/>
              </a:spcAft>
            </a:pPr>
            <a:r>
              <a:rPr lang="en-US" altLang="zh-CN"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2.</a:t>
            </a:r>
            <a:r>
              <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农民阶级的抗争：太平天国运动</a:t>
            </a:r>
            <a:endPar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50000"/>
              </a:lnSpc>
              <a:spcAft>
                <a:spcPts val="0"/>
              </a:spcAft>
            </a:pPr>
            <a:r>
              <a:rPr lang="en-US" altLang="zh-CN"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3.</a:t>
            </a:r>
            <a:r>
              <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资产阶级的奋斗：从戊戌变法到辛亥革命</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8" name="圆角矩形 3"/>
          <p:cNvSpPr>
            <a:spLocks noChangeArrowheads="1"/>
          </p:cNvSpPr>
          <p:nvPr/>
        </p:nvSpPr>
        <p:spPr bwMode="auto">
          <a:xfrm>
            <a:off x="200660" y="2084705"/>
            <a:ext cx="5690870" cy="1626870"/>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pic>
        <p:nvPicPr>
          <p:cNvPr id="102" name="图片 101"/>
          <p:cNvPicPr/>
          <p:nvPr/>
        </p:nvPicPr>
        <p:blipFill>
          <a:blip r:embed="rId1"/>
          <a:stretch>
            <a:fillRect/>
          </a:stretch>
        </p:blipFill>
        <p:spPr>
          <a:xfrm>
            <a:off x="9323070" y="4258945"/>
            <a:ext cx="1585595" cy="2047240"/>
          </a:xfrm>
          <a:prstGeom prst="rect">
            <a:avLst/>
          </a:prstGeom>
          <a:noFill/>
          <a:ln w="9525">
            <a:noFill/>
          </a:ln>
        </p:spPr>
      </p:pic>
      <p:pic>
        <p:nvPicPr>
          <p:cNvPr id="100" name="图片 99"/>
          <p:cNvPicPr/>
          <p:nvPr/>
        </p:nvPicPr>
        <p:blipFill>
          <a:blip r:embed="rId2"/>
          <a:stretch>
            <a:fillRect/>
          </a:stretch>
        </p:blipFill>
        <p:spPr>
          <a:xfrm>
            <a:off x="3757295" y="4258945"/>
            <a:ext cx="1560195" cy="2047240"/>
          </a:xfrm>
          <a:prstGeom prst="rect">
            <a:avLst/>
          </a:prstGeom>
          <a:noFill/>
          <a:ln w="9525">
            <a:noFill/>
          </a:ln>
        </p:spPr>
      </p:pic>
      <p:pic>
        <p:nvPicPr>
          <p:cNvPr id="4" name="图片 3"/>
          <p:cNvPicPr/>
          <p:nvPr/>
        </p:nvPicPr>
        <p:blipFill>
          <a:blip r:embed="rId3"/>
          <a:stretch>
            <a:fillRect/>
          </a:stretch>
        </p:blipFill>
        <p:spPr>
          <a:xfrm>
            <a:off x="1127760" y="4258945"/>
            <a:ext cx="1564005" cy="2048510"/>
          </a:xfrm>
          <a:prstGeom prst="rect">
            <a:avLst/>
          </a:prstGeom>
          <a:noFill/>
          <a:ln w="9525">
            <a:noFill/>
          </a:ln>
        </p:spPr>
      </p:pic>
      <p:pic>
        <p:nvPicPr>
          <p:cNvPr id="7" name="图片 6"/>
          <p:cNvPicPr/>
          <p:nvPr/>
        </p:nvPicPr>
        <p:blipFill>
          <a:blip r:embed="rId4"/>
          <a:stretch>
            <a:fillRect/>
          </a:stretch>
        </p:blipFill>
        <p:spPr>
          <a:xfrm>
            <a:off x="7951470" y="1811655"/>
            <a:ext cx="3912870" cy="2172335"/>
          </a:xfrm>
          <a:prstGeom prst="rect">
            <a:avLst/>
          </a:prstGeom>
          <a:noFill/>
          <a:ln w="9525">
            <a:noFill/>
          </a:ln>
        </p:spPr>
      </p:pic>
      <p:pic>
        <p:nvPicPr>
          <p:cNvPr id="101" name="图片 100"/>
          <p:cNvPicPr/>
          <p:nvPr/>
        </p:nvPicPr>
        <p:blipFill>
          <a:blip r:embed="rId5"/>
          <a:stretch>
            <a:fillRect/>
          </a:stretch>
        </p:blipFill>
        <p:spPr>
          <a:xfrm>
            <a:off x="6483350" y="4258945"/>
            <a:ext cx="1577340" cy="2047875"/>
          </a:xfrm>
          <a:prstGeom prst="rect">
            <a:avLst/>
          </a:prstGeom>
          <a:noFill/>
          <a:ln w="9525">
            <a:noFill/>
          </a:ln>
        </p:spPr>
      </p:pic>
      <p:pic>
        <p:nvPicPr>
          <p:cNvPr id="9" name="图片 8"/>
          <p:cNvPicPr/>
          <p:nvPr/>
        </p:nvPicPr>
        <p:blipFill>
          <a:blip r:embed="rId6"/>
          <a:stretch>
            <a:fillRect/>
          </a:stretch>
        </p:blipFill>
        <p:spPr>
          <a:xfrm>
            <a:off x="6203950" y="1818640"/>
            <a:ext cx="1615440" cy="2123440"/>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占位符 2"/>
          <p:cNvSpPr>
            <a:spLocks noGrp="1"/>
          </p:cNvSpPr>
          <p:nvPr/>
        </p:nvSpPr>
        <p:spPr>
          <a:xfrm>
            <a:off x="231775" y="1014095"/>
            <a:ext cx="10758170" cy="2016125"/>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nSpc>
                <a:spcPct val="150000"/>
              </a:lnSpc>
            </a:pPr>
            <a:r>
              <a:rPr lang="zh-CN" sz="2400" b="1" dirty="0" smtClean="0">
                <a:solidFill>
                  <a:srgbClr val="C00000"/>
                </a:solidFill>
                <a:latin typeface="黑体" panose="02010609060101010101" charset="-122"/>
                <a:ea typeface="黑体" panose="02010609060101010101" charset="-122"/>
                <a:cs typeface="楷体" panose="02010609060101010101" charset="-122"/>
                <a:sym typeface="+mn-ea"/>
              </a:rPr>
              <a:t>中国现代化第一次机遇的形成及其丧失</a:t>
            </a:r>
            <a:endParaRPr lang="zh-CN" sz="2400" b="1" dirty="0" smtClean="0">
              <a:solidFill>
                <a:srgbClr val="C00000"/>
              </a:solidFill>
              <a:latin typeface="楷体" panose="02010609060101010101" charset="-122"/>
              <a:ea typeface="楷体" panose="02010609060101010101" charset="-122"/>
              <a:cs typeface="楷体" panose="02010609060101010101" charset="-122"/>
              <a:sym typeface="+mn-ea"/>
            </a:endParaRPr>
          </a:p>
          <a:p>
            <a:pPr algn="l">
              <a:lnSpc>
                <a:spcPct val="150000"/>
              </a:lnSpc>
              <a:buClrTx/>
              <a:buSzTx/>
            </a:pPr>
            <a:r>
              <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19世纪下半叶：中国现代化发展的第一次机遇</a:t>
            </a:r>
            <a:endPar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1.</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第二次现代化浪潮为中国现代化启动提供了重要契机</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2.</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外部刺激或外力推动是后发国家启动现代化的共同特点</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3.</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一些具有潜在</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现代性</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的因素为适应现代化潮流奠定了一定的基础</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中国第一次现代化发展机遇丧失的原因</a:t>
            </a:r>
            <a:endPar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1.</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上层缺乏一个强有力的现代化政权的领导</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2.</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下层缺乏一个强大的现代化的民间推动力量</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3.</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少数觉醒的知识分子难以承担历史赋予的双重使命</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pic>
        <p:nvPicPr>
          <p:cNvPr id="102" name="图片 101"/>
          <p:cNvPicPr/>
          <p:nvPr/>
        </p:nvPicPr>
        <p:blipFill>
          <a:blip r:embed="rId1">
            <a:lum bright="12000" contrast="-18000"/>
          </a:blip>
          <a:stretch>
            <a:fillRect/>
          </a:stretch>
        </p:blipFill>
        <p:spPr>
          <a:xfrm>
            <a:off x="8625840" y="2308860"/>
            <a:ext cx="2910205" cy="3081655"/>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占位符 2"/>
          <p:cNvSpPr>
            <a:spLocks noGrp="1"/>
          </p:cNvSpPr>
          <p:nvPr/>
        </p:nvSpPr>
        <p:spPr>
          <a:xfrm>
            <a:off x="9525" y="843280"/>
            <a:ext cx="12192000" cy="4939030"/>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nSpc>
                <a:spcPct val="150000"/>
              </a:lnSpc>
            </a:pPr>
            <a:r>
              <a:rPr lang="zh-CN" sz="2400" b="1" dirty="0" smtClean="0">
                <a:solidFill>
                  <a:srgbClr val="C00000"/>
                </a:solidFill>
                <a:latin typeface="黑体" panose="02010609060101010101" charset="-122"/>
                <a:ea typeface="黑体" panose="02010609060101010101" charset="-122"/>
                <a:cs typeface="楷体" panose="02010609060101010101" charset="-122"/>
                <a:sym typeface="+mn-ea"/>
              </a:rPr>
              <a:t>中国现代化第二次机遇的形成及其延误</a:t>
            </a:r>
            <a:endParaRPr lang="zh-CN" sz="2400"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30000"/>
              </a:lnSpc>
              <a:spcAft>
                <a:spcPts val="0"/>
              </a:spcAft>
            </a:pPr>
            <a:r>
              <a:rPr lang="en-US" altLang="zh-CN"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20</a:t>
            </a:r>
            <a:r>
              <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世纪五六十年代：中国现代化发展的第二次机遇</a:t>
            </a:r>
            <a:endPar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30000"/>
              </a:lnSpc>
              <a:spcAft>
                <a:spcPts val="0"/>
              </a:spcAft>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1.</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强有力的中央政府的建立是后发展的中国现代化机遇展现的基础</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30000"/>
              </a:lnSpc>
              <a:spcAft>
                <a:spcPts val="0"/>
              </a:spcAft>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2.</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世界第三次现代化浪潮的发展以及西方产业结构的升级和转移</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30000"/>
              </a:lnSpc>
              <a:spcAft>
                <a:spcPts val="0"/>
              </a:spcAft>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3.</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两大阵营的对立与世界局势的相对稳定</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30000"/>
              </a:lnSpc>
              <a:spcAft>
                <a:spcPts val="0"/>
              </a:spcAft>
            </a:pPr>
            <a:r>
              <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中国第二次现代化发展机遇被延误的原因</a:t>
            </a:r>
            <a:endParaRPr lang="zh-CN" altLang="en-US" sz="19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30000"/>
              </a:lnSpc>
              <a:spcAft>
                <a:spcPts val="0"/>
              </a:spcAft>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sz="1900" b="1" dirty="0" smtClean="0">
                <a:solidFill>
                  <a:srgbClr val="C00000"/>
                </a:solidFill>
                <a:latin typeface="楷体" panose="02010609060101010101" charset="-122"/>
                <a:ea typeface="楷体" panose="02010609060101010101" charset="-122"/>
                <a:cs typeface="楷体" panose="02010609060101010101" charset="-122"/>
                <a:sym typeface="+mn-ea"/>
              </a:rPr>
              <a:t>1.</a:t>
            </a:r>
            <a:r>
              <a:rPr lang="zh-CN" altLang="en-US" sz="1900" b="1" dirty="0" smtClean="0">
                <a:solidFill>
                  <a:srgbClr val="C00000"/>
                </a:solidFill>
                <a:latin typeface="楷体" panose="02010609060101010101" charset="-122"/>
                <a:ea typeface="楷体" panose="02010609060101010101" charset="-122"/>
                <a:cs typeface="楷体" panose="02010609060101010101" charset="-122"/>
                <a:sym typeface="+mn-ea"/>
              </a:rPr>
              <a:t>权威政府走向非理性，后发优势转为后发劣势</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（表现：央地关系上的</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高度中央集权；个人和组织关系上的个人专断；战略决策上的非科学化（超大人）。原因：计划经济体制使然；个人崇拜推波助澜（反对个人主义到两种个人崇拜及其两种目的）；对经济发展规律漠视）</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30000"/>
              </a:lnSpc>
              <a:spcAft>
                <a:spcPts val="0"/>
              </a:spcAft>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sz="1900" b="1" dirty="0" smtClean="0">
                <a:solidFill>
                  <a:srgbClr val="C00000"/>
                </a:solidFill>
                <a:latin typeface="楷体" panose="02010609060101010101" charset="-122"/>
                <a:ea typeface="楷体" panose="02010609060101010101" charset="-122"/>
                <a:cs typeface="楷体" panose="02010609060101010101" charset="-122"/>
                <a:sym typeface="+mn-ea"/>
              </a:rPr>
              <a:t>2.意识形态的强化导致中国与世界现代化内在联系的阻隔</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（意识形态的趋同，使新中国选择了</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一边倒</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的外交政策；意识形态的分期和对立，又使</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20</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世纪</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60</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年代中国从</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一边倒</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转向</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两条线</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战略）</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30000"/>
              </a:lnSpc>
              <a:spcAft>
                <a:spcPts val="0"/>
              </a:spcAft>
            </a:pP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sz="1900" b="1" dirty="0" smtClean="0">
                <a:solidFill>
                  <a:srgbClr val="C00000"/>
                </a:solidFill>
                <a:latin typeface="楷体" panose="02010609060101010101" charset="-122"/>
                <a:ea typeface="楷体" panose="02010609060101010101" charset="-122"/>
                <a:cs typeface="楷体" panose="02010609060101010101" charset="-122"/>
                <a:sym typeface="+mn-ea"/>
              </a:rPr>
              <a:t>3.政治化代替科学化，现代化偏离轨道</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（两条道路斗争充斥各领域。资产阶级右派发起进攻，夺取科技领导权，让科技离开社会主义轨道。科学阶级性。批判</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只</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专</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不</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红</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先专后红</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，要求</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又专又红</a:t>
            </a:r>
            <a:r>
              <a:rPr lang="en-US" altLang="zh-CN" sz="1900"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endParaRPr lang="zh-CN" altLang="en-US" sz="1900"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pic>
        <p:nvPicPr>
          <p:cNvPr id="104" name="图片 103"/>
          <p:cNvPicPr/>
          <p:nvPr/>
        </p:nvPicPr>
        <p:blipFill>
          <a:blip r:embed="rId1">
            <a:lum bright="6000"/>
          </a:blip>
          <a:stretch>
            <a:fillRect/>
          </a:stretch>
        </p:blipFill>
        <p:spPr>
          <a:xfrm>
            <a:off x="7986395" y="1435735"/>
            <a:ext cx="3713480" cy="213487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57"/>
          <p:cNvSpPr/>
          <p:nvPr/>
        </p:nvSpPr>
        <p:spPr>
          <a:xfrm>
            <a:off x="594360" y="1251585"/>
            <a:ext cx="11247755" cy="385191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defTabSz="685800">
              <a:lnSpc>
                <a:spcPct val="150000"/>
              </a:lnSpc>
              <a:spcBef>
                <a:spcPts val="750"/>
              </a:spcBef>
              <a:buNone/>
            </a:pP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（一）近代</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中国</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救亡图存主题与各个阶级的努力和失败</a:t>
            </a:r>
            <a:endParaRPr lang="en-US" altLang="zh-CN" sz="2000" b="1" dirty="0" smtClean="0">
              <a:solidFill>
                <a:srgbClr val="C00000"/>
              </a:solidFill>
              <a:latin typeface="楷体" panose="02010609060101010101" charset="-122"/>
              <a:ea typeface="楷体" panose="02010609060101010101" charset="-122"/>
              <a:cs typeface="楷体" panose="02010609060101010101" charset="-122"/>
            </a:endParaRPr>
          </a:p>
          <a:p>
            <a:pPr marL="0" lvl="0" indent="0" defTabSz="685800">
              <a:lnSpc>
                <a:spcPct val="150000"/>
              </a:lnSpc>
              <a:spcBef>
                <a:spcPts val="750"/>
              </a:spcBef>
              <a:buNone/>
            </a:pPr>
            <a:r>
              <a:rPr lang="en-US"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    </a:t>
            </a:r>
            <a:r>
              <a:rPr lang="zh-CN" altLang="zh-CN" sz="2000" b="1" dirty="0">
                <a:solidFill>
                  <a:srgbClr val="C00000"/>
                </a:solidFill>
                <a:latin typeface="楷体" panose="02010609060101010101" charset="-122"/>
                <a:ea typeface="楷体" panose="02010609060101010101" charset="-122"/>
                <a:cs typeface="楷体" panose="02010609060101010101" charset="-122"/>
                <a:sym typeface="+mn-ea"/>
              </a:rPr>
              <a:t>农民阶级</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具有极强的反抗精神</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以</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洪秀全</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为代表进行了太平天国运动，提出了农民的变革主张</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。但</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因</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小生产方式的</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狭隘性和保守</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性，提不出</a:t>
            </a:r>
            <a:r>
              <a:rPr lang="zh-CN" altLang="zh-CN" sz="2000" b="1" dirty="0">
                <a:solidFill>
                  <a:srgbClr val="002060"/>
                </a:solidFill>
                <a:latin typeface="楷体" panose="02010609060101010101" charset="-122"/>
                <a:ea typeface="楷体" panose="02010609060101010101" charset="-122"/>
                <a:cs typeface="楷体" panose="02010609060101010101" charset="-122"/>
                <a:sym typeface="+mn-ea"/>
              </a:rPr>
              <a:t>科学的斗争纲领</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最终以失败告终</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a:t>
            </a:r>
            <a:endPar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endParaRPr>
          </a:p>
          <a:p>
            <a:pPr marL="0" lvl="0" indent="0" defTabSz="685800">
              <a:lnSpc>
                <a:spcPct val="150000"/>
              </a:lnSpc>
              <a:spcBef>
                <a:spcPts val="750"/>
              </a:spcBef>
              <a:buNone/>
            </a:pP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地主阶级</a:t>
            </a:r>
            <a:r>
              <a:rPr lang="zh-CN" altLang="zh-CN" sz="2000" b="1" dirty="0" smtClean="0">
                <a:solidFill>
                  <a:srgbClr val="C00000"/>
                </a:solidFill>
                <a:latin typeface="楷体" panose="02010609060101010101" charset="-122"/>
                <a:ea typeface="楷体" panose="02010609060101010101" charset="-122"/>
                <a:cs typeface="楷体" panose="02010609060101010101" charset="-122"/>
                <a:sym typeface="+mn-ea"/>
              </a:rPr>
              <a:t>洋务派</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有</a:t>
            </a:r>
            <a:r>
              <a:rPr lang="zh-CN" altLang="en-US" sz="2000" b="1" dirty="0">
                <a:solidFill>
                  <a:srgbClr val="002060"/>
                </a:solidFill>
                <a:latin typeface="楷体" panose="02010609060101010101" charset="-122"/>
                <a:ea typeface="楷体" panose="02010609060101010101" charset="-122"/>
                <a:cs typeface="楷体" panose="02010609060101010101" charset="-122"/>
                <a:sym typeface="+mn-ea"/>
              </a:rPr>
              <a:t>很强</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的自强精神</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，以</a:t>
            </a:r>
            <a:r>
              <a:rPr lang="zh-CN" altLang="en-US" sz="2000" b="1" dirty="0" smtClean="0">
                <a:solidFill>
                  <a:srgbClr val="C00000"/>
                </a:solidFill>
                <a:latin typeface="楷体" panose="02010609060101010101" charset="-122"/>
                <a:ea typeface="楷体" panose="02010609060101010101" charset="-122"/>
                <a:cs typeface="楷体" panose="02010609060101010101" charset="-122"/>
                <a:sym typeface="+mn-ea"/>
              </a:rPr>
              <a:t>李鸿章、曾国藩、左宗棠、张之洞</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等为代表</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进行</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了洋务运动的</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自救</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努力。</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但因未能触动腐朽的封建制度，先进的生产力无法找到相适应的生产关系，洋务运动</a:t>
            </a:r>
            <a:r>
              <a:rPr lang="zh-CN" altLang="en-US" sz="2000" b="1" dirty="0" smtClean="0">
                <a:solidFill>
                  <a:srgbClr val="002060"/>
                </a:solidFill>
                <a:latin typeface="楷体" panose="02010609060101010101" charset="-122"/>
                <a:ea typeface="楷体" panose="02010609060101010101" charset="-122"/>
                <a:cs typeface="楷体" panose="02010609060101010101" charset="-122"/>
                <a:sym typeface="+mn-ea"/>
              </a:rPr>
              <a:t>最终</a:t>
            </a: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走向失败。</a:t>
            </a:r>
            <a:endPar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endParaRPr>
          </a:p>
          <a:p>
            <a:pPr marL="0" lvl="0" indent="0" defTabSz="685800">
              <a:lnSpc>
                <a:spcPct val="150000"/>
              </a:lnSpc>
              <a:spcBef>
                <a:spcPts val="750"/>
              </a:spcBef>
              <a:buNone/>
            </a:pPr>
            <a:r>
              <a:rPr lang="zh-CN"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r>
              <a:rPr lang="en-US" altLang="zh-CN" sz="2000"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sz="2000" b="1" dirty="0" smtClean="0">
              <a:solidFill>
                <a:srgbClr val="00206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6"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pic>
        <p:nvPicPr>
          <p:cNvPr id="103" name="图片 102"/>
          <p:cNvPicPr/>
          <p:nvPr/>
        </p:nvPicPr>
        <p:blipFill>
          <a:blip r:embed="rId1"/>
          <a:stretch>
            <a:fillRect/>
          </a:stretch>
        </p:blipFill>
        <p:spPr>
          <a:xfrm>
            <a:off x="1305560" y="4479925"/>
            <a:ext cx="3825875" cy="1824355"/>
          </a:xfrm>
          <a:prstGeom prst="rect">
            <a:avLst/>
          </a:prstGeom>
          <a:noFill/>
          <a:ln w="9525">
            <a:noFill/>
          </a:ln>
        </p:spPr>
      </p:pic>
      <p:pic>
        <p:nvPicPr>
          <p:cNvPr id="100" name="图片 99"/>
          <p:cNvPicPr/>
          <p:nvPr/>
        </p:nvPicPr>
        <p:blipFill>
          <a:blip r:embed="rId2"/>
          <a:stretch>
            <a:fillRect/>
          </a:stretch>
        </p:blipFill>
        <p:spPr>
          <a:xfrm>
            <a:off x="5533390" y="4479925"/>
            <a:ext cx="1369695" cy="1824355"/>
          </a:xfrm>
          <a:prstGeom prst="rect">
            <a:avLst/>
          </a:prstGeom>
          <a:noFill/>
          <a:ln w="9525">
            <a:noFill/>
          </a:ln>
        </p:spPr>
      </p:pic>
      <p:pic>
        <p:nvPicPr>
          <p:cNvPr id="101" name="图片 100"/>
          <p:cNvPicPr/>
          <p:nvPr/>
        </p:nvPicPr>
        <p:blipFill>
          <a:blip r:embed="rId3"/>
          <a:srcRect l="8021" r="14010"/>
          <a:stretch>
            <a:fillRect/>
          </a:stretch>
        </p:blipFill>
        <p:spPr>
          <a:xfrm>
            <a:off x="7127240" y="4479925"/>
            <a:ext cx="1343660" cy="1824990"/>
          </a:xfrm>
          <a:prstGeom prst="rect">
            <a:avLst/>
          </a:prstGeom>
          <a:noFill/>
          <a:ln w="9525">
            <a:noFill/>
          </a:ln>
        </p:spPr>
      </p:pic>
      <p:pic>
        <p:nvPicPr>
          <p:cNvPr id="102" name="图片 101"/>
          <p:cNvPicPr/>
          <p:nvPr/>
        </p:nvPicPr>
        <p:blipFill>
          <a:blip r:embed="rId4"/>
          <a:stretch>
            <a:fillRect/>
          </a:stretch>
        </p:blipFill>
        <p:spPr>
          <a:xfrm>
            <a:off x="8695055" y="4479925"/>
            <a:ext cx="1358900" cy="1823720"/>
          </a:xfrm>
          <a:prstGeom prst="rect">
            <a:avLst/>
          </a:prstGeom>
          <a:noFill/>
          <a:ln w="9525">
            <a:noFill/>
          </a:ln>
        </p:spPr>
      </p:pic>
      <p:pic>
        <p:nvPicPr>
          <p:cNvPr id="2" name="图片 1"/>
          <p:cNvPicPr/>
          <p:nvPr/>
        </p:nvPicPr>
        <p:blipFill>
          <a:blip r:embed="rId5"/>
          <a:stretch>
            <a:fillRect/>
          </a:stretch>
        </p:blipFill>
        <p:spPr>
          <a:xfrm>
            <a:off x="10278110" y="4479925"/>
            <a:ext cx="1376680" cy="18249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占位符 2"/>
          <p:cNvSpPr>
            <a:spLocks noGrp="1"/>
          </p:cNvSpPr>
          <p:nvPr/>
        </p:nvSpPr>
        <p:spPr>
          <a:xfrm>
            <a:off x="143510" y="894080"/>
            <a:ext cx="11904980" cy="476885"/>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nSpc>
                <a:spcPct val="100000"/>
              </a:lnSpc>
            </a:pPr>
            <a:r>
              <a:rPr lang="zh-CN" sz="2400" b="1" dirty="0" smtClean="0">
                <a:solidFill>
                  <a:srgbClr val="C00000"/>
                </a:solidFill>
                <a:latin typeface="黑体" panose="02010609060101010101" charset="-122"/>
                <a:ea typeface="黑体" panose="02010609060101010101" charset="-122"/>
                <a:cs typeface="楷体" panose="02010609060101010101" charset="-122"/>
                <a:sym typeface="+mn-ea"/>
              </a:rPr>
              <a:t>中国现代化第三次机遇的形成与把握：改革开放</a:t>
            </a:r>
            <a:r>
              <a:rPr lang="en-US" altLang="zh-CN" sz="2400" b="1" dirty="0" smtClean="0">
                <a:solidFill>
                  <a:srgbClr val="C00000"/>
                </a:solidFill>
                <a:latin typeface="黑体" panose="02010609060101010101" charset="-122"/>
                <a:ea typeface="黑体" panose="02010609060101010101" charset="-122"/>
                <a:cs typeface="楷体" panose="02010609060101010101" charset="-122"/>
                <a:sym typeface="+mn-ea"/>
              </a:rPr>
              <a:t>——</a:t>
            </a:r>
            <a:r>
              <a:rPr lang="zh-CN" altLang="en-US" sz="2400" b="1" dirty="0" smtClean="0">
                <a:solidFill>
                  <a:srgbClr val="C00000"/>
                </a:solidFill>
                <a:latin typeface="黑体" panose="02010609060101010101" charset="-122"/>
                <a:ea typeface="黑体" panose="02010609060101010101" charset="-122"/>
                <a:cs typeface="楷体" panose="02010609060101010101" charset="-122"/>
                <a:sym typeface="+mn-ea"/>
              </a:rPr>
              <a:t>当代中国社会主义现代化的新开端</a:t>
            </a:r>
            <a:endParaRPr lang="zh-CN" sz="2400"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00000"/>
              </a:lnSpc>
              <a:spcAft>
                <a:spcPts val="0"/>
              </a:spcAft>
            </a:pPr>
            <a:r>
              <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一、社会民间推动力的形成：改革开放启动的</a:t>
            </a:r>
            <a:r>
              <a:rPr lang="zh-CN"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民间</a:t>
            </a:r>
            <a:r>
              <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动力</a:t>
            </a:r>
            <a:endPar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00000"/>
              </a:lnSpc>
              <a:spcAft>
                <a:spcPts val="0"/>
              </a:spcAft>
            </a:pPr>
            <a:r>
              <a:rPr sz="1600" b="1" dirty="0" smtClean="0">
                <a:solidFill>
                  <a:schemeClr val="tx1"/>
                </a:solidFill>
                <a:latin typeface="楷体" panose="02010609060101010101" charset="-122"/>
                <a:ea typeface="楷体" panose="02010609060101010101" charset="-122"/>
                <a:cs typeface="楷体" panose="02010609060101010101" charset="-122"/>
                <a:sym typeface="+mn-ea"/>
              </a:rPr>
              <a:t>第一，天安门集会和“西单民主墙”的自发推进，体现了社会民众的求变呼声和政治自觉。</a:t>
            </a:r>
            <a:endParaRPr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00000"/>
              </a:lnSpc>
              <a:spcAft>
                <a:spcPts val="0"/>
              </a:spcAft>
            </a:pPr>
            <a:r>
              <a:rPr sz="1600" b="1" dirty="0" smtClean="0">
                <a:solidFill>
                  <a:schemeClr val="tx1"/>
                </a:solidFill>
                <a:latin typeface="楷体" panose="02010609060101010101" charset="-122"/>
                <a:ea typeface="楷体" panose="02010609060101010101" charset="-122"/>
                <a:cs typeface="楷体" panose="02010609060101010101" charset="-122"/>
                <a:sym typeface="+mn-ea"/>
              </a:rPr>
              <a:t>第</a:t>
            </a:r>
            <a:r>
              <a:rPr lang="zh-CN" sz="1600" b="1" dirty="0" smtClean="0">
                <a:solidFill>
                  <a:schemeClr val="tx1"/>
                </a:solidFill>
                <a:latin typeface="楷体" panose="02010609060101010101" charset="-122"/>
                <a:ea typeface="楷体" panose="02010609060101010101" charset="-122"/>
                <a:cs typeface="楷体" panose="02010609060101010101" charset="-122"/>
                <a:sym typeface="+mn-ea"/>
              </a:rPr>
              <a:t>二</a:t>
            </a:r>
            <a:r>
              <a:rPr sz="1600" b="1" dirty="0" smtClean="0">
                <a:solidFill>
                  <a:schemeClr val="tx1"/>
                </a:solidFill>
                <a:latin typeface="楷体" panose="02010609060101010101" charset="-122"/>
                <a:ea typeface="楷体" panose="02010609060101010101" charset="-122"/>
                <a:cs typeface="楷体" panose="02010609060101010101" charset="-122"/>
                <a:sym typeface="+mn-ea"/>
              </a:rPr>
              <a:t>，农民自发的“包产到户”实践，展现了农村社会民众的改革自觉。</a:t>
            </a:r>
            <a:endParaRPr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gn="l">
              <a:lnSpc>
                <a:spcPct val="100000"/>
              </a:lnSpc>
              <a:spcAft>
                <a:spcPts val="0"/>
              </a:spcAft>
              <a:buClrTx/>
              <a:buSzTx/>
            </a:pPr>
            <a:r>
              <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二、社会上层推动力的形成：改革开放启动的</a:t>
            </a:r>
            <a:r>
              <a:rPr lang="zh-CN"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上层</a:t>
            </a:r>
            <a:r>
              <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动力</a:t>
            </a:r>
            <a:endPar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00000"/>
              </a:lnSpc>
              <a:spcAft>
                <a:spcPts val="0"/>
              </a:spcAft>
            </a:pPr>
            <a:r>
              <a:rPr sz="1600" b="1" dirty="0" smtClean="0">
                <a:solidFill>
                  <a:schemeClr val="tx1"/>
                </a:solidFill>
                <a:latin typeface="楷体" panose="02010609060101010101" charset="-122"/>
                <a:ea typeface="楷体" panose="02010609060101010101" charset="-122"/>
                <a:cs typeface="楷体" panose="02010609060101010101" charset="-122"/>
                <a:sym typeface="+mn-ea"/>
              </a:rPr>
              <a:t>第一，邓小平等改革</a:t>
            </a:r>
            <a:r>
              <a:rPr lang="zh-CN" sz="1600" b="1" dirty="0" smtClean="0">
                <a:solidFill>
                  <a:schemeClr val="tx1"/>
                </a:solidFill>
                <a:latin typeface="楷体" panose="02010609060101010101" charset="-122"/>
                <a:ea typeface="楷体" panose="02010609060101010101" charset="-122"/>
                <a:cs typeface="楷体" panose="02010609060101010101" charset="-122"/>
                <a:sym typeface="+mn-ea"/>
              </a:rPr>
              <a:t>领导人</a:t>
            </a:r>
            <a:r>
              <a:rPr sz="1600" b="1" dirty="0" smtClean="0">
                <a:solidFill>
                  <a:schemeClr val="tx1"/>
                </a:solidFill>
                <a:latin typeface="楷体" panose="02010609060101010101" charset="-122"/>
                <a:ea typeface="楷体" panose="02010609060101010101" charset="-122"/>
                <a:cs typeface="楷体" panose="02010609060101010101" charset="-122"/>
                <a:sym typeface="+mn-ea"/>
              </a:rPr>
              <a:t>长期以来重视经济建设和生产力发展。</a:t>
            </a:r>
            <a:endParaRPr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00000"/>
              </a:lnSpc>
              <a:spcAft>
                <a:spcPts val="0"/>
              </a:spcAft>
            </a:pPr>
            <a:r>
              <a:rPr sz="1600" b="1" dirty="0" smtClean="0">
                <a:solidFill>
                  <a:schemeClr val="tx1"/>
                </a:solidFill>
                <a:latin typeface="楷体" panose="02010609060101010101" charset="-122"/>
                <a:ea typeface="楷体" panose="02010609060101010101" charset="-122"/>
                <a:cs typeface="楷体" panose="02010609060101010101" charset="-122"/>
                <a:sym typeface="+mn-ea"/>
              </a:rPr>
              <a:t>第二，顺应时代潮流，推进拨乱反正的具体实践。</a:t>
            </a:r>
            <a:endParaRPr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gn="l">
              <a:lnSpc>
                <a:spcPct val="100000"/>
              </a:lnSpc>
              <a:spcAft>
                <a:spcPts val="0"/>
              </a:spcAft>
              <a:buClrTx/>
              <a:buSzTx/>
            </a:pPr>
            <a:r>
              <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三、从解放思想到统一思想：改革开放启动的思想动力</a:t>
            </a:r>
            <a:endPar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00000"/>
              </a:lnSpc>
              <a:spcAft>
                <a:spcPts val="0"/>
              </a:spcAft>
            </a:pPr>
            <a:r>
              <a:rPr lang="zh-CN" sz="1600" b="1" dirty="0" smtClean="0">
                <a:solidFill>
                  <a:schemeClr val="tx1"/>
                </a:solidFill>
                <a:latin typeface="楷体" panose="02010609060101010101" charset="-122"/>
                <a:ea typeface="楷体" panose="02010609060101010101" charset="-122"/>
                <a:cs typeface="楷体" panose="02010609060101010101" charset="-122"/>
                <a:sym typeface="+mn-ea"/>
              </a:rPr>
              <a:t>第一，</a:t>
            </a:r>
            <a:r>
              <a:rPr sz="1600" b="1" dirty="0" smtClean="0">
                <a:solidFill>
                  <a:schemeClr val="tx1"/>
                </a:solidFill>
                <a:latin typeface="楷体" panose="02010609060101010101" charset="-122"/>
                <a:ea typeface="楷体" panose="02010609060101010101" charset="-122"/>
                <a:cs typeface="楷体" panose="02010609060101010101" charset="-122"/>
                <a:sym typeface="+mn-ea"/>
              </a:rPr>
              <a:t>及时引导真理标准问题大讨论， 冲破“两个凡是”的束缚，实现思想大解放。</a:t>
            </a:r>
            <a:endParaRPr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00000"/>
              </a:lnSpc>
              <a:spcAft>
                <a:spcPts val="0"/>
              </a:spcAft>
            </a:pPr>
            <a:r>
              <a:rPr lang="zh-CN" sz="1600" b="1" dirty="0" smtClean="0">
                <a:solidFill>
                  <a:schemeClr val="tx1"/>
                </a:solidFill>
                <a:latin typeface="楷体" panose="02010609060101010101" charset="-122"/>
                <a:ea typeface="楷体" panose="02010609060101010101" charset="-122"/>
                <a:cs typeface="楷体" panose="02010609060101010101" charset="-122"/>
                <a:sym typeface="+mn-ea"/>
              </a:rPr>
              <a:t>第二，</a:t>
            </a:r>
            <a:r>
              <a:rPr sz="1600" b="1" dirty="0" smtClean="0">
                <a:solidFill>
                  <a:schemeClr val="tx1"/>
                </a:solidFill>
                <a:latin typeface="楷体" panose="02010609060101010101" charset="-122"/>
                <a:ea typeface="楷体" panose="02010609060101010101" charset="-122"/>
                <a:cs typeface="楷体" panose="02010609060101010101" charset="-122"/>
                <a:sym typeface="+mn-ea"/>
              </a:rPr>
              <a:t>实事求是地评价毛泽东的功过并高举毛泽东思想的旗帜，实现了思想统一。</a:t>
            </a:r>
            <a:endParaRPr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gn="l">
              <a:lnSpc>
                <a:spcPct val="100000"/>
              </a:lnSpc>
              <a:spcAft>
                <a:spcPts val="0"/>
              </a:spcAft>
              <a:buClrTx/>
              <a:buSzTx/>
            </a:pPr>
            <a:r>
              <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四、领导人、老干部、知识分子和广大人民群众：改革开放启动的主体动力</a:t>
            </a:r>
            <a:endPar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00000"/>
              </a:lnSpc>
              <a:spcAft>
                <a:spcPts val="0"/>
              </a:spcAft>
            </a:pPr>
            <a:r>
              <a:rPr lang="zh-CN" altLang="en-US" sz="1600" b="1" dirty="0" smtClean="0">
                <a:solidFill>
                  <a:schemeClr val="tx1"/>
                </a:solidFill>
                <a:latin typeface="楷体" panose="02010609060101010101" charset="-122"/>
                <a:ea typeface="楷体" panose="02010609060101010101" charset="-122"/>
                <a:cs typeface="楷体" panose="02010609060101010101" charset="-122"/>
                <a:sym typeface="+mn-ea"/>
              </a:rPr>
              <a:t>第一、邓小平、胡耀邦等领导人的极力推动和坚强领导</a:t>
            </a:r>
            <a:endParaRPr lang="zh-CN" altLang="en-US"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00000"/>
              </a:lnSpc>
              <a:spcAft>
                <a:spcPts val="0"/>
              </a:spcAft>
            </a:pPr>
            <a:r>
              <a:rPr lang="zh-CN" altLang="en-US" sz="1600" b="1" dirty="0" smtClean="0">
                <a:solidFill>
                  <a:schemeClr val="tx1"/>
                </a:solidFill>
                <a:latin typeface="楷体" panose="02010609060101010101" charset="-122"/>
                <a:ea typeface="楷体" panose="02010609060101010101" charset="-122"/>
                <a:cs typeface="楷体" panose="02010609060101010101" charset="-122"/>
                <a:sym typeface="+mn-ea"/>
              </a:rPr>
              <a:t>第二、“文革”中被打倒的老干部和知识分子的坚定支持。</a:t>
            </a:r>
            <a:endParaRPr lang="zh-CN" altLang="en-US"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00000"/>
              </a:lnSpc>
              <a:spcAft>
                <a:spcPts val="0"/>
              </a:spcAft>
            </a:pPr>
            <a:r>
              <a:rPr lang="zh-CN" altLang="en-US" sz="1600" b="1" dirty="0" smtClean="0">
                <a:solidFill>
                  <a:schemeClr val="tx1"/>
                </a:solidFill>
                <a:latin typeface="楷体" panose="02010609060101010101" charset="-122"/>
                <a:ea typeface="楷体" panose="02010609060101010101" charset="-122"/>
                <a:cs typeface="楷体" panose="02010609060101010101" charset="-122"/>
                <a:sym typeface="+mn-ea"/>
              </a:rPr>
              <a:t>第三、广大人民群众的坚定支持。</a:t>
            </a:r>
            <a:endParaRPr lang="zh-CN" altLang="en-US"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gn="l">
              <a:lnSpc>
                <a:spcPct val="100000"/>
              </a:lnSpc>
              <a:spcAft>
                <a:spcPts val="0"/>
              </a:spcAft>
              <a:buClrTx/>
              <a:buSzTx/>
            </a:pPr>
            <a:r>
              <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五、欧美国家的压力与启示：改革开放启动的外部动力</a:t>
            </a:r>
            <a:endParaRPr sz="16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00000"/>
              </a:lnSpc>
              <a:spcAft>
                <a:spcPts val="0"/>
              </a:spcAft>
            </a:pPr>
            <a:r>
              <a:rPr lang="zh-CN" sz="1600" b="1" dirty="0" smtClean="0">
                <a:solidFill>
                  <a:schemeClr val="tx1"/>
                </a:solidFill>
                <a:latin typeface="楷体" panose="02010609060101010101" charset="-122"/>
                <a:ea typeface="楷体" panose="02010609060101010101" charset="-122"/>
                <a:cs typeface="楷体" panose="02010609060101010101" charset="-122"/>
                <a:sym typeface="+mn-ea"/>
              </a:rPr>
              <a:t>第一、国内考察团的见闻。</a:t>
            </a:r>
            <a:endParaRPr lang="zh-CN" sz="1600"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00000"/>
              </a:lnSpc>
              <a:spcAft>
                <a:spcPts val="0"/>
              </a:spcAft>
            </a:pPr>
            <a:r>
              <a:rPr lang="zh-CN" sz="1600" b="1" dirty="0" smtClean="0">
                <a:solidFill>
                  <a:schemeClr val="tx1"/>
                </a:solidFill>
                <a:latin typeface="楷体" panose="02010609060101010101" charset="-122"/>
                <a:ea typeface="楷体" panose="02010609060101010101" charset="-122"/>
                <a:cs typeface="楷体" panose="02010609060101010101" charset="-122"/>
                <a:sym typeface="+mn-ea"/>
              </a:rPr>
              <a:t>第二、第四次现代化浪潮的发展和西方产业结构的进一步升级和转移。</a:t>
            </a:r>
            <a:endParaRPr lang="zh-CN" sz="1600"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4" name="文本框 3"/>
          <p:cNvSpPr txBox="1"/>
          <p:nvPr/>
        </p:nvSpPr>
        <p:spPr>
          <a:xfrm>
            <a:off x="7080885" y="4522470"/>
            <a:ext cx="1138555" cy="2168525"/>
          </a:xfrm>
          <a:prstGeom prst="rect">
            <a:avLst/>
          </a:prstGeom>
          <a:noFill/>
        </p:spPr>
        <p:txBody>
          <a:bodyPr wrap="square" rtlCol="0">
            <a:spAutoFit/>
          </a:bodyPr>
          <a:p>
            <a:pPr>
              <a:lnSpc>
                <a:spcPct val="150000"/>
              </a:lnSpc>
            </a:pPr>
            <a:r>
              <a:rPr lang="zh-CN" altLang="en-US" b="1">
                <a:solidFill>
                  <a:srgbClr val="C00000"/>
                </a:solidFill>
                <a:latin typeface="黑体" panose="02010609060101010101" charset="-122"/>
                <a:ea typeface="黑体" panose="02010609060101010101" charset="-122"/>
              </a:rPr>
              <a:t>民间动力</a:t>
            </a:r>
            <a:endParaRPr lang="zh-CN" altLang="en-US" b="1">
              <a:solidFill>
                <a:srgbClr val="C00000"/>
              </a:solidFill>
              <a:latin typeface="黑体" panose="02010609060101010101" charset="-122"/>
              <a:ea typeface="黑体" panose="02010609060101010101" charset="-122"/>
            </a:endParaRPr>
          </a:p>
          <a:p>
            <a:pPr>
              <a:lnSpc>
                <a:spcPct val="150000"/>
              </a:lnSpc>
            </a:pPr>
            <a:r>
              <a:rPr lang="zh-CN" altLang="en-US" b="1">
                <a:solidFill>
                  <a:srgbClr val="C00000"/>
                </a:solidFill>
                <a:latin typeface="黑体" panose="02010609060101010101" charset="-122"/>
                <a:ea typeface="黑体" panose="02010609060101010101" charset="-122"/>
              </a:rPr>
              <a:t>上层动力</a:t>
            </a:r>
            <a:endParaRPr lang="zh-CN" altLang="en-US" b="1">
              <a:solidFill>
                <a:srgbClr val="C00000"/>
              </a:solidFill>
              <a:latin typeface="黑体" panose="02010609060101010101" charset="-122"/>
              <a:ea typeface="黑体" panose="02010609060101010101" charset="-122"/>
            </a:endParaRPr>
          </a:p>
          <a:p>
            <a:pPr>
              <a:lnSpc>
                <a:spcPct val="150000"/>
              </a:lnSpc>
            </a:pPr>
            <a:r>
              <a:rPr lang="zh-CN" altLang="en-US" b="1">
                <a:solidFill>
                  <a:srgbClr val="C00000"/>
                </a:solidFill>
                <a:latin typeface="黑体" panose="02010609060101010101" charset="-122"/>
                <a:ea typeface="黑体" panose="02010609060101010101" charset="-122"/>
              </a:rPr>
              <a:t>思想动力</a:t>
            </a:r>
            <a:endParaRPr lang="zh-CN" altLang="en-US" b="1">
              <a:solidFill>
                <a:srgbClr val="C00000"/>
              </a:solidFill>
              <a:latin typeface="黑体" panose="02010609060101010101" charset="-122"/>
              <a:ea typeface="黑体" panose="02010609060101010101" charset="-122"/>
            </a:endParaRPr>
          </a:p>
          <a:p>
            <a:pPr>
              <a:lnSpc>
                <a:spcPct val="150000"/>
              </a:lnSpc>
            </a:pPr>
            <a:r>
              <a:rPr lang="zh-CN" altLang="en-US" b="1">
                <a:solidFill>
                  <a:srgbClr val="C00000"/>
                </a:solidFill>
                <a:latin typeface="黑体" panose="02010609060101010101" charset="-122"/>
                <a:ea typeface="黑体" panose="02010609060101010101" charset="-122"/>
              </a:rPr>
              <a:t>主体动力</a:t>
            </a:r>
            <a:endParaRPr lang="zh-CN" altLang="en-US" b="1">
              <a:solidFill>
                <a:srgbClr val="C00000"/>
              </a:solidFill>
              <a:latin typeface="黑体" panose="02010609060101010101" charset="-122"/>
              <a:ea typeface="黑体" panose="02010609060101010101" charset="-122"/>
            </a:endParaRPr>
          </a:p>
          <a:p>
            <a:pPr>
              <a:lnSpc>
                <a:spcPct val="150000"/>
              </a:lnSpc>
            </a:pPr>
            <a:r>
              <a:rPr lang="zh-CN" altLang="en-US" b="1">
                <a:solidFill>
                  <a:srgbClr val="C00000"/>
                </a:solidFill>
                <a:latin typeface="黑体" panose="02010609060101010101" charset="-122"/>
                <a:ea typeface="黑体" panose="02010609060101010101" charset="-122"/>
              </a:rPr>
              <a:t>外部动力</a:t>
            </a:r>
            <a:endParaRPr lang="zh-CN" altLang="en-US" b="1">
              <a:solidFill>
                <a:srgbClr val="C00000"/>
              </a:solidFill>
              <a:latin typeface="黑体" panose="02010609060101010101" charset="-122"/>
              <a:ea typeface="黑体" panose="02010609060101010101" charset="-122"/>
            </a:endParaRPr>
          </a:p>
        </p:txBody>
      </p:sp>
      <p:sp>
        <p:nvSpPr>
          <p:cNvPr id="5" name="文本框 4"/>
          <p:cNvSpPr txBox="1"/>
          <p:nvPr/>
        </p:nvSpPr>
        <p:spPr>
          <a:xfrm>
            <a:off x="10475595" y="5330190"/>
            <a:ext cx="1716405" cy="553085"/>
          </a:xfrm>
          <a:prstGeom prst="rect">
            <a:avLst/>
          </a:prstGeom>
          <a:noFill/>
        </p:spPr>
        <p:txBody>
          <a:bodyPr wrap="square" rtlCol="0">
            <a:spAutoFit/>
          </a:bodyPr>
          <a:p>
            <a:pPr>
              <a:lnSpc>
                <a:spcPct val="150000"/>
              </a:lnSpc>
            </a:pPr>
            <a:r>
              <a:rPr lang="zh-CN" altLang="en-US" sz="2000" b="1">
                <a:solidFill>
                  <a:srgbClr val="C00000"/>
                </a:solidFill>
                <a:latin typeface="黑体" panose="02010609060101010101" charset="-122"/>
                <a:ea typeface="黑体" panose="02010609060101010101" charset="-122"/>
              </a:rPr>
              <a:t>改革开放启动</a:t>
            </a:r>
            <a:endParaRPr lang="zh-CN" altLang="en-US" sz="2000" b="1">
              <a:solidFill>
                <a:srgbClr val="C00000"/>
              </a:solidFill>
              <a:latin typeface="黑体" panose="02010609060101010101" charset="-122"/>
              <a:ea typeface="黑体" panose="02010609060101010101" charset="-122"/>
            </a:endParaRPr>
          </a:p>
        </p:txBody>
      </p:sp>
      <p:sp>
        <p:nvSpPr>
          <p:cNvPr id="7" name="文本框 6"/>
          <p:cNvSpPr txBox="1"/>
          <p:nvPr/>
        </p:nvSpPr>
        <p:spPr>
          <a:xfrm>
            <a:off x="8732520" y="5107305"/>
            <a:ext cx="1604645" cy="506730"/>
          </a:xfrm>
          <a:prstGeom prst="rect">
            <a:avLst/>
          </a:prstGeom>
          <a:noFill/>
        </p:spPr>
        <p:txBody>
          <a:bodyPr wrap="square" rtlCol="0">
            <a:spAutoFit/>
          </a:bodyPr>
          <a:p>
            <a:pPr>
              <a:lnSpc>
                <a:spcPct val="150000"/>
              </a:lnSpc>
            </a:pPr>
            <a:r>
              <a:rPr lang="zh-CN" altLang="en-US" b="1">
                <a:solidFill>
                  <a:srgbClr val="C00000"/>
                </a:solidFill>
                <a:latin typeface="黑体" panose="02010609060101010101" charset="-122"/>
                <a:ea typeface="黑体" panose="02010609060101010101" charset="-122"/>
              </a:rPr>
              <a:t>形成历史合力</a:t>
            </a:r>
            <a:endParaRPr lang="zh-CN" altLang="en-US" b="1">
              <a:solidFill>
                <a:srgbClr val="C00000"/>
              </a:solidFill>
              <a:latin typeface="黑体" panose="02010609060101010101" charset="-122"/>
              <a:ea typeface="黑体" panose="02010609060101010101" charset="-122"/>
            </a:endParaRPr>
          </a:p>
        </p:txBody>
      </p:sp>
      <p:sp>
        <p:nvSpPr>
          <p:cNvPr id="8" name="右大括号 7"/>
          <p:cNvSpPr/>
          <p:nvPr/>
        </p:nvSpPr>
        <p:spPr>
          <a:xfrm>
            <a:off x="8219440" y="4832350"/>
            <a:ext cx="513080" cy="1711960"/>
          </a:xfrm>
          <a:prstGeom prst="rightBrace">
            <a:avLst/>
          </a:prstGeom>
          <a:ln w="38100">
            <a:solidFill>
              <a:srgbClr val="C00000"/>
            </a:solidFill>
          </a:ln>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cxnSp>
        <p:nvCxnSpPr>
          <p:cNvPr id="9" name="直接箭头连接符 8"/>
          <p:cNvCxnSpPr/>
          <p:nvPr/>
        </p:nvCxnSpPr>
        <p:spPr>
          <a:xfrm>
            <a:off x="8859520" y="5683885"/>
            <a:ext cx="1530985" cy="127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5" name="图片 104"/>
          <p:cNvPicPr/>
          <p:nvPr/>
        </p:nvPicPr>
        <p:blipFill>
          <a:blip r:embed="rId1"/>
          <a:stretch>
            <a:fillRect/>
          </a:stretch>
        </p:blipFill>
        <p:spPr>
          <a:xfrm>
            <a:off x="8651240" y="1692275"/>
            <a:ext cx="3214370" cy="2566670"/>
          </a:xfrm>
          <a:prstGeom prst="rect">
            <a:avLst/>
          </a:prstGeom>
          <a:noFill/>
          <a:ln w="9525">
            <a:noFill/>
          </a:ln>
        </p:spPr>
      </p:pic>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9223" name="Rectangle 57"/>
          <p:cNvSpPr/>
          <p:nvPr/>
        </p:nvSpPr>
        <p:spPr>
          <a:xfrm>
            <a:off x="723265" y="1480820"/>
            <a:ext cx="9605010" cy="36893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eaLnBrk="1" hangingPunct="1">
              <a:lnSpc>
                <a:spcPct val="120000"/>
              </a:lnSpc>
              <a:spcBef>
                <a:spcPct val="0"/>
              </a:spcBef>
              <a:buNone/>
            </a:pPr>
            <a:r>
              <a:rPr lang="zh-CN" altLang="en-US" sz="2000" b="1" dirty="0">
                <a:solidFill>
                  <a:schemeClr val="tx1"/>
                </a:solidFill>
                <a:latin typeface="黑体" panose="02010609060101010101" charset="-122"/>
                <a:ea typeface="黑体" panose="02010609060101010101" charset="-122"/>
                <a:cs typeface="黑体" panose="02010609060101010101" charset="-122"/>
              </a:rPr>
              <a:t>1981年6月，党的十一届六中全会通过了</a:t>
            </a:r>
            <a:r>
              <a:rPr lang="zh-CN" altLang="en-US" sz="2000" b="1" dirty="0">
                <a:solidFill>
                  <a:srgbClr val="C00000"/>
                </a:solidFill>
                <a:latin typeface="黑体" panose="02010609060101010101" charset="-122"/>
                <a:ea typeface="黑体" panose="02010609060101010101" charset="-122"/>
                <a:cs typeface="黑体" panose="02010609060101010101" charset="-122"/>
              </a:rPr>
              <a:t>《关于建国以来党的若干历史问题的决议》</a:t>
            </a:r>
            <a:r>
              <a:rPr lang="zh-CN" altLang="en-US" sz="2000" b="1" dirty="0">
                <a:solidFill>
                  <a:schemeClr val="tx1"/>
                </a:solidFill>
                <a:latin typeface="黑体" panose="02010609060101010101" charset="-122"/>
                <a:ea typeface="黑体" panose="02010609060101010101" charset="-122"/>
                <a:cs typeface="黑体" panose="02010609060101010101" charset="-122"/>
              </a:rPr>
              <a:t>。</a:t>
            </a:r>
            <a:endParaRPr lang="zh-CN" altLang="en-US" sz="2000" b="1" dirty="0">
              <a:solidFill>
                <a:schemeClr val="tx1"/>
              </a:solidFill>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1"/>
          <a:stretch>
            <a:fillRect/>
          </a:stretch>
        </p:blipFill>
        <p:spPr>
          <a:xfrm>
            <a:off x="8319770" y="1982470"/>
            <a:ext cx="3046730" cy="3862705"/>
          </a:xfrm>
          <a:prstGeom prst="rect">
            <a:avLst/>
          </a:prstGeom>
        </p:spPr>
      </p:pic>
      <p:sp>
        <p:nvSpPr>
          <p:cNvPr id="5" name="文本框 4"/>
          <p:cNvSpPr txBox="1"/>
          <p:nvPr/>
        </p:nvSpPr>
        <p:spPr>
          <a:xfrm>
            <a:off x="400685" y="2205990"/>
            <a:ext cx="7613650" cy="3415030"/>
          </a:xfrm>
          <a:prstGeom prst="rect">
            <a:avLst/>
          </a:prstGeom>
          <a:noFill/>
        </p:spPr>
        <p:txBody>
          <a:bodyPr wrap="square" rtlCol="0">
            <a:spAutoFit/>
          </a:bodyPr>
          <a:p>
            <a:pPr>
              <a:lnSpc>
                <a:spcPct val="150000"/>
              </a:lnSpc>
            </a:pPr>
            <a:r>
              <a:rPr lang="zh-CN" altLang="en-US" sz="1600" b="1">
                <a:latin typeface="楷体" panose="02010609060101010101" charset="-122"/>
                <a:ea typeface="楷体" panose="02010609060101010101" charset="-122"/>
                <a:cs typeface="楷体" panose="02010609060101010101" charset="-122"/>
              </a:rPr>
              <a:t>1980年3月19日，邓小平在同起草小组谈话中提出了对决议的三个基本要求：</a:t>
            </a:r>
            <a:endParaRPr lang="zh-CN" altLang="en-US" sz="1600" b="1">
              <a:latin typeface="楷体" panose="02010609060101010101" charset="-122"/>
              <a:ea typeface="楷体" panose="02010609060101010101" charset="-122"/>
              <a:cs typeface="楷体" panose="02010609060101010101" charset="-122"/>
            </a:endParaRPr>
          </a:p>
          <a:p>
            <a:pPr>
              <a:lnSpc>
                <a:spcPct val="150000"/>
              </a:lnSpc>
            </a:pPr>
            <a:r>
              <a:rPr lang="zh-CN" altLang="en-US" sz="1600" b="1">
                <a:latin typeface="楷体" panose="02010609060101010101" charset="-122"/>
                <a:ea typeface="楷体" panose="02010609060101010101" charset="-122"/>
                <a:cs typeface="楷体" panose="02010609060101010101" charset="-122"/>
              </a:rPr>
              <a:t> </a:t>
            </a:r>
            <a:r>
              <a:rPr lang="en-US" altLang="zh-CN" sz="1600" b="1">
                <a:latin typeface="楷体" panose="02010609060101010101" charset="-122"/>
                <a:ea typeface="楷体" panose="02010609060101010101" charset="-122"/>
                <a:cs typeface="楷体" panose="02010609060101010101" charset="-122"/>
              </a:rPr>
              <a:t>   </a:t>
            </a:r>
            <a:r>
              <a:rPr lang="zh-CN" altLang="en-US" sz="1600" b="1">
                <a:solidFill>
                  <a:srgbClr val="C00000"/>
                </a:solidFill>
                <a:latin typeface="楷体" panose="02010609060101010101" charset="-122"/>
                <a:ea typeface="楷体" panose="02010609060101010101" charset="-122"/>
                <a:cs typeface="楷体" panose="02010609060101010101" charset="-122"/>
              </a:rPr>
              <a:t>一是要确立毛泽东的历史地位，坚持和发展毛泽东思想。</a:t>
            </a:r>
            <a:r>
              <a:rPr lang="zh-CN" altLang="en-US" sz="1600" b="1">
                <a:latin typeface="楷体" panose="02010609060101010101" charset="-122"/>
                <a:ea typeface="楷体" panose="02010609060101010101" charset="-122"/>
                <a:cs typeface="楷体" panose="02010609060101010101" charset="-122"/>
              </a:rPr>
              <a:t>这是第一位的问题，关键性的问题，最主要的问题。</a:t>
            </a:r>
            <a:endParaRPr lang="zh-CN" altLang="en-US" sz="1600" b="1">
              <a:latin typeface="楷体" panose="02010609060101010101" charset="-122"/>
              <a:ea typeface="楷体" panose="02010609060101010101" charset="-122"/>
              <a:cs typeface="楷体" panose="02010609060101010101" charset="-122"/>
            </a:endParaRPr>
          </a:p>
          <a:p>
            <a:pPr>
              <a:lnSpc>
                <a:spcPct val="150000"/>
              </a:lnSpc>
            </a:pPr>
            <a:r>
              <a:rPr lang="zh-CN" altLang="en-US" sz="1600" b="1">
                <a:latin typeface="楷体" panose="02010609060101010101" charset="-122"/>
                <a:ea typeface="楷体" panose="02010609060101010101" charset="-122"/>
                <a:cs typeface="楷体" panose="02010609060101010101" charset="-122"/>
              </a:rPr>
              <a:t> </a:t>
            </a:r>
            <a:r>
              <a:rPr lang="en-US" altLang="zh-CN" sz="1600" b="1">
                <a:latin typeface="楷体" panose="02010609060101010101" charset="-122"/>
                <a:ea typeface="楷体" panose="02010609060101010101" charset="-122"/>
                <a:cs typeface="楷体" panose="02010609060101010101" charset="-122"/>
              </a:rPr>
              <a:t>   </a:t>
            </a:r>
            <a:r>
              <a:rPr lang="zh-CN" altLang="en-US" sz="1600" b="1">
                <a:latin typeface="楷体" panose="02010609060101010101" charset="-122"/>
                <a:ea typeface="楷体" panose="02010609060101010101" charset="-122"/>
                <a:cs typeface="楷体" panose="02010609060101010101" charset="-122"/>
              </a:rPr>
              <a:t>二是对全国解放后三十二年来，主要是粉碎“四人帮”以前，历史上的大事，哪些是正确的，哪些是错误的，包括对中央一些负责同志的功过是非，进行实事求是和恰如其分的分析，做出公正的评价。</a:t>
            </a:r>
            <a:endParaRPr lang="zh-CN" altLang="en-US" sz="1600" b="1">
              <a:latin typeface="楷体" panose="02010609060101010101" charset="-122"/>
              <a:ea typeface="楷体" panose="02010609060101010101" charset="-122"/>
              <a:cs typeface="楷体" panose="02010609060101010101" charset="-122"/>
            </a:endParaRPr>
          </a:p>
          <a:p>
            <a:pPr>
              <a:lnSpc>
                <a:spcPct val="150000"/>
              </a:lnSpc>
            </a:pPr>
            <a:r>
              <a:rPr lang="zh-CN" altLang="en-US" sz="1600" b="1">
                <a:latin typeface="楷体" panose="02010609060101010101" charset="-122"/>
                <a:ea typeface="楷体" panose="02010609060101010101" charset="-122"/>
                <a:cs typeface="楷体" panose="02010609060101010101" charset="-122"/>
              </a:rPr>
              <a:t> </a:t>
            </a:r>
            <a:r>
              <a:rPr lang="en-US" altLang="zh-CN" sz="1600" b="1">
                <a:latin typeface="楷体" panose="02010609060101010101" charset="-122"/>
                <a:ea typeface="楷体" panose="02010609060101010101" charset="-122"/>
                <a:cs typeface="楷体" panose="02010609060101010101" charset="-122"/>
              </a:rPr>
              <a:t>   </a:t>
            </a:r>
            <a:r>
              <a:rPr lang="zh-CN" altLang="en-US" sz="1600" b="1">
                <a:latin typeface="楷体" panose="02010609060101010101" charset="-122"/>
                <a:ea typeface="楷体" panose="02010609060101010101" charset="-122"/>
                <a:cs typeface="楷体" panose="02010609060101010101" charset="-122"/>
              </a:rPr>
              <a:t>三是对过去的事情作一个基本的总结，这个总结宜粗不宜细。总结过去目的是统一全党的思想，引导大家团结一致向前看。争取在决议通过以后，党内、人民中间思想得到明确，认识得到一致，历史上重大问题的议论到此基本结束。</a:t>
            </a:r>
            <a:endParaRPr lang="zh-CN" altLang="en-US" sz="1600" b="1">
              <a:latin typeface="楷体" panose="02010609060101010101" charset="-122"/>
              <a:ea typeface="楷体" panose="02010609060101010101" charset="-122"/>
              <a:cs typeface="楷体" panose="02010609060101010101" charset="-122"/>
            </a:endParaRPr>
          </a:p>
        </p:txBody>
      </p:sp>
      <p:sp>
        <p:nvSpPr>
          <p:cNvPr id="6" name="文本框 5"/>
          <p:cNvSpPr txBox="1"/>
          <p:nvPr/>
        </p:nvSpPr>
        <p:spPr>
          <a:xfrm>
            <a:off x="400685" y="949325"/>
            <a:ext cx="9956800" cy="460375"/>
          </a:xfrm>
          <a:prstGeom prst="rect">
            <a:avLst/>
          </a:prstGeom>
          <a:noFill/>
        </p:spPr>
        <p:txBody>
          <a:bodyPr wrap="none" rtlCol="0" anchor="t">
            <a:spAutoFit/>
          </a:bodyPr>
          <a:p>
            <a:r>
              <a:rPr lang="zh-CN" sz="2400" b="1" dirty="0">
                <a:solidFill>
                  <a:srgbClr val="C00000"/>
                </a:solidFill>
                <a:latin typeface="华文中宋" panose="02010600040101010101" pitchFamily="2" charset="-122"/>
                <a:ea typeface="华文中宋" panose="02010600040101010101" pitchFamily="2" charset="-122"/>
                <a:sym typeface="+mn-ea"/>
              </a:rPr>
              <a:t>中共在改革过程中运用科学历史观正确评价了新中国历史和毛泽东的地位</a:t>
            </a:r>
            <a:endParaRPr lang="zh-CN" altLang="en-US" sz="2400" b="1" dirty="0">
              <a:solidFill>
                <a:srgbClr val="C00000"/>
              </a:solidFill>
              <a:latin typeface="华文中宋" panose="02010600040101010101" pitchFamily="2" charset="-122"/>
              <a:ea typeface="华文中宋" panose="02010600040101010101" pitchFamily="2"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9223" name="Rectangle 57"/>
          <p:cNvSpPr/>
          <p:nvPr/>
        </p:nvSpPr>
        <p:spPr>
          <a:xfrm>
            <a:off x="501650" y="1477645"/>
            <a:ext cx="11389995" cy="487299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a:p>
            <a:pPr marL="899795" lvl="0" indent="0" algn="just" eaLnBrk="1" hangingPunct="1">
              <a:lnSpc>
                <a:spcPct val="150000"/>
              </a:lnSpc>
              <a:spcBef>
                <a:spcPct val="0"/>
              </a:spcBef>
              <a:buNone/>
            </a:pPr>
            <a:r>
              <a:rPr lang="zh-CN" altLang="en-US" sz="2000" b="1" dirty="0">
                <a:solidFill>
                  <a:schemeClr val="tx1"/>
                </a:solidFill>
                <a:latin typeface="楷体" panose="02010609060101010101" charset="-122"/>
                <a:ea typeface="楷体" panose="02010609060101010101" charset="-122"/>
                <a:cs typeface="楷体" panose="02010609060101010101" charset="-122"/>
              </a:rPr>
              <a:t>建国以前二十八年历史的回顾</a:t>
            </a: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a:p>
            <a:pPr marL="899795" lvl="0" indent="0" algn="just" eaLnBrk="1" hangingPunct="1">
              <a:lnSpc>
                <a:spcPct val="150000"/>
              </a:lnSpc>
              <a:spcBef>
                <a:spcPct val="0"/>
              </a:spcBef>
              <a:buNone/>
            </a:pPr>
            <a:r>
              <a:rPr lang="zh-CN" altLang="en-US" sz="2000" b="1" dirty="0">
                <a:solidFill>
                  <a:schemeClr val="tx1"/>
                </a:solidFill>
                <a:latin typeface="楷体" panose="02010609060101010101" charset="-122"/>
                <a:ea typeface="楷体" panose="02010609060101010101" charset="-122"/>
                <a:cs typeface="楷体" panose="02010609060101010101" charset="-122"/>
              </a:rPr>
              <a:t>建国三十二年历史的基本估计</a:t>
            </a: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a:p>
            <a:pPr marL="899795" lvl="0" indent="0" algn="just" eaLnBrk="1" hangingPunct="1">
              <a:lnSpc>
                <a:spcPct val="150000"/>
              </a:lnSpc>
              <a:spcBef>
                <a:spcPct val="0"/>
              </a:spcBef>
              <a:buNone/>
            </a:pPr>
            <a:r>
              <a:rPr lang="zh-CN" altLang="en-US" sz="2000" b="1" dirty="0">
                <a:solidFill>
                  <a:schemeClr val="tx1"/>
                </a:solidFill>
                <a:latin typeface="楷体" panose="02010609060101010101" charset="-122"/>
                <a:ea typeface="楷体" panose="02010609060101010101" charset="-122"/>
                <a:cs typeface="楷体" panose="02010609060101010101" charset="-122"/>
              </a:rPr>
              <a:t>基本完成社会主义改造的七年</a:t>
            </a: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a:p>
            <a:pPr marL="899795" lvl="0" indent="0" algn="just" eaLnBrk="1" hangingPunct="1">
              <a:lnSpc>
                <a:spcPct val="150000"/>
              </a:lnSpc>
              <a:spcBef>
                <a:spcPct val="0"/>
              </a:spcBef>
              <a:buNone/>
            </a:pPr>
            <a:r>
              <a:rPr lang="zh-CN" altLang="en-US" sz="2000" b="1" dirty="0">
                <a:solidFill>
                  <a:schemeClr val="tx1"/>
                </a:solidFill>
                <a:latin typeface="楷体" panose="02010609060101010101" charset="-122"/>
                <a:ea typeface="楷体" panose="02010609060101010101" charset="-122"/>
                <a:cs typeface="楷体" panose="02010609060101010101" charset="-122"/>
              </a:rPr>
              <a:t>开始全面建设社会主义的十年</a:t>
            </a: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a:p>
            <a:pPr marL="899795" lvl="0" indent="0" algn="just" eaLnBrk="1" hangingPunct="1">
              <a:lnSpc>
                <a:spcPct val="150000"/>
              </a:lnSpc>
              <a:spcBef>
                <a:spcPct val="0"/>
              </a:spcBef>
              <a:buNone/>
            </a:pPr>
            <a:r>
              <a:rPr lang="en-US" altLang="zh-CN" sz="2000" b="1" dirty="0">
                <a:solidFill>
                  <a:schemeClr val="tx1"/>
                </a:solidFill>
                <a:latin typeface="楷体" panose="02010609060101010101" charset="-122"/>
                <a:ea typeface="楷体" panose="02010609060101010101" charset="-122"/>
                <a:cs typeface="楷体" panose="02010609060101010101" charset="-122"/>
              </a:rPr>
              <a:t>“</a:t>
            </a:r>
            <a:r>
              <a:rPr lang="zh-CN" altLang="en-US" sz="2000" b="1" dirty="0">
                <a:solidFill>
                  <a:schemeClr val="tx1"/>
                </a:solidFill>
                <a:latin typeface="楷体" panose="02010609060101010101" charset="-122"/>
                <a:ea typeface="楷体" panose="02010609060101010101" charset="-122"/>
                <a:cs typeface="楷体" panose="02010609060101010101" charset="-122"/>
              </a:rPr>
              <a:t>文化大革命</a:t>
            </a:r>
            <a:r>
              <a:rPr lang="en-US" altLang="zh-CN" sz="2000" b="1" dirty="0">
                <a:solidFill>
                  <a:schemeClr val="tx1"/>
                </a:solidFill>
                <a:latin typeface="楷体" panose="02010609060101010101" charset="-122"/>
                <a:ea typeface="楷体" panose="02010609060101010101" charset="-122"/>
                <a:cs typeface="楷体" panose="02010609060101010101" charset="-122"/>
              </a:rPr>
              <a:t>”</a:t>
            </a:r>
            <a:r>
              <a:rPr lang="zh-CN" altLang="en-US" sz="2000" b="1" dirty="0">
                <a:solidFill>
                  <a:schemeClr val="tx1"/>
                </a:solidFill>
                <a:latin typeface="楷体" panose="02010609060101010101" charset="-122"/>
                <a:ea typeface="楷体" panose="02010609060101010101" charset="-122"/>
                <a:cs typeface="楷体" panose="02010609060101010101" charset="-122"/>
              </a:rPr>
              <a:t>的十年</a:t>
            </a: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a:p>
            <a:pPr marL="899795" lvl="0" indent="0" algn="just" eaLnBrk="1" hangingPunct="1">
              <a:lnSpc>
                <a:spcPct val="150000"/>
              </a:lnSpc>
              <a:spcBef>
                <a:spcPct val="0"/>
              </a:spcBef>
              <a:buNone/>
            </a:pPr>
            <a:r>
              <a:rPr lang="zh-CN" altLang="en-US" sz="2000" b="1" dirty="0">
                <a:solidFill>
                  <a:schemeClr val="tx1"/>
                </a:solidFill>
                <a:latin typeface="楷体" panose="02010609060101010101" charset="-122"/>
                <a:ea typeface="楷体" panose="02010609060101010101" charset="-122"/>
                <a:cs typeface="楷体" panose="02010609060101010101" charset="-122"/>
              </a:rPr>
              <a:t>历史的伟大转折</a:t>
            </a: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a:p>
            <a:pPr marL="899795" lvl="0" indent="0" algn="just" eaLnBrk="1" hangingPunct="1">
              <a:lnSpc>
                <a:spcPct val="150000"/>
              </a:lnSpc>
              <a:spcBef>
                <a:spcPct val="0"/>
              </a:spcBef>
              <a:buNone/>
            </a:pPr>
            <a:r>
              <a:rPr lang="zh-CN" altLang="en-US" sz="2000" b="1" dirty="0">
                <a:solidFill>
                  <a:srgbClr val="C00000"/>
                </a:solidFill>
                <a:latin typeface="楷体" panose="02010609060101010101" charset="-122"/>
                <a:ea typeface="楷体" panose="02010609060101010101" charset="-122"/>
                <a:cs typeface="楷体" panose="02010609060101010101" charset="-122"/>
              </a:rPr>
              <a:t>毛泽东同志的历史地位和毛泽东思想</a:t>
            </a:r>
            <a:endParaRPr lang="zh-CN" altLang="en-US" sz="2000" b="1" dirty="0">
              <a:solidFill>
                <a:srgbClr val="C00000"/>
              </a:solidFill>
              <a:latin typeface="楷体" panose="02010609060101010101" charset="-122"/>
              <a:ea typeface="楷体" panose="02010609060101010101" charset="-122"/>
              <a:cs typeface="楷体" panose="02010609060101010101" charset="-122"/>
            </a:endParaRPr>
          </a:p>
          <a:p>
            <a:pPr marL="899795" lvl="0" indent="0" algn="just" eaLnBrk="1" hangingPunct="1">
              <a:lnSpc>
                <a:spcPct val="150000"/>
              </a:lnSpc>
              <a:spcBef>
                <a:spcPct val="0"/>
              </a:spcBef>
              <a:buNone/>
            </a:pPr>
            <a:r>
              <a:rPr lang="zh-CN" altLang="en-US" sz="2000" b="1" dirty="0">
                <a:solidFill>
                  <a:schemeClr val="tx1"/>
                </a:solidFill>
                <a:latin typeface="楷体" panose="02010609060101010101" charset="-122"/>
                <a:ea typeface="楷体" panose="02010609060101010101" charset="-122"/>
                <a:cs typeface="楷体" panose="02010609060101010101" charset="-122"/>
              </a:rPr>
              <a:t>团结起来，为建设社会主义现代化强国而奋斗</a:t>
            </a: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1"/>
          <a:stretch>
            <a:fillRect/>
          </a:stretch>
        </p:blipFill>
        <p:spPr>
          <a:xfrm>
            <a:off x="8328660" y="1745615"/>
            <a:ext cx="3046730" cy="3862705"/>
          </a:xfrm>
          <a:prstGeom prst="rect">
            <a:avLst/>
          </a:prstGeom>
        </p:spPr>
      </p:pic>
      <p:sp>
        <p:nvSpPr>
          <p:cNvPr id="6" name="文本框 5"/>
          <p:cNvSpPr txBox="1"/>
          <p:nvPr/>
        </p:nvSpPr>
        <p:spPr>
          <a:xfrm>
            <a:off x="400685" y="949325"/>
            <a:ext cx="9956800" cy="460375"/>
          </a:xfrm>
          <a:prstGeom prst="rect">
            <a:avLst/>
          </a:prstGeom>
          <a:noFill/>
        </p:spPr>
        <p:txBody>
          <a:bodyPr wrap="none" rtlCol="0" anchor="t">
            <a:spAutoFit/>
          </a:bodyPr>
          <a:p>
            <a:r>
              <a:rPr lang="zh-CN" sz="2400" b="1" dirty="0">
                <a:solidFill>
                  <a:srgbClr val="C00000"/>
                </a:solidFill>
                <a:latin typeface="华文中宋" panose="02010600040101010101" pitchFamily="2" charset="-122"/>
                <a:ea typeface="华文中宋" panose="02010600040101010101" pitchFamily="2" charset="-122"/>
                <a:sym typeface="+mn-ea"/>
              </a:rPr>
              <a:t>中共在改革过程中运用科学历史观正确评价了新中国历史和毛泽东的地位</a:t>
            </a:r>
            <a:endParaRPr lang="zh-CN" altLang="en-US" sz="2400" b="1" dirty="0">
              <a:solidFill>
                <a:srgbClr val="C00000"/>
              </a:solidFill>
              <a:latin typeface="华文中宋" panose="02010600040101010101" pitchFamily="2" charset="-122"/>
              <a:ea typeface="华文中宋" panose="02010600040101010101" pitchFamily="2"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9223" name="Rectangle 57"/>
          <p:cNvSpPr/>
          <p:nvPr/>
        </p:nvSpPr>
        <p:spPr>
          <a:xfrm>
            <a:off x="400685" y="1515745"/>
            <a:ext cx="8283575" cy="480123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algn="just" eaLnBrk="1" hangingPunct="1">
              <a:lnSpc>
                <a:spcPct val="120000"/>
              </a:lnSpc>
              <a:buClrTx/>
              <a:buSzTx/>
              <a:buNone/>
            </a:pPr>
            <a:r>
              <a:rPr lang="zh-CN" altLang="en-US" sz="2000" b="1" dirty="0">
                <a:solidFill>
                  <a:srgbClr val="C00000"/>
                </a:solidFill>
                <a:latin typeface="楷体" panose="02010609060101010101" charset="-122"/>
                <a:ea typeface="楷体" panose="02010609060101010101" charset="-122"/>
                <a:cs typeface="楷体" panose="02010609060101010101" charset="-122"/>
              </a:rPr>
              <a:t>建国三十二年历史的基本估计：客观</a:t>
            </a: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讲述了成绩，积极反思了不足</a:t>
            </a:r>
            <a:endParaRPr lang="zh-CN" altLang="en-US" sz="2000" b="1" dirty="0">
              <a:solidFill>
                <a:srgbClr val="C0000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50000"/>
              </a:lnSpc>
              <a:spcBef>
                <a:spcPct val="0"/>
              </a:spcBef>
              <a:buNone/>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50000"/>
              </a:lnSpc>
              <a:spcBef>
                <a:spcPct val="0"/>
              </a:spcBef>
              <a:buNone/>
            </a:pPr>
            <a:r>
              <a:rPr lang="en-US" altLang="zh-CN" sz="1600" b="1" dirty="0">
                <a:solidFill>
                  <a:schemeClr val="tx1"/>
                </a:solidFill>
                <a:latin typeface="楷体" panose="02010609060101010101" charset="-122"/>
                <a:ea typeface="楷体" panose="02010609060101010101" charset="-122"/>
                <a:cs typeface="楷体" panose="02010609060101010101" charset="-122"/>
              </a:rPr>
              <a:t>    中国共产党在中华人民共和国成立以后的历</a:t>
            </a:r>
            <a:r>
              <a:rPr lang="zh-CN" altLang="en-US" sz="1600" b="1" dirty="0">
                <a:solidFill>
                  <a:schemeClr val="tx1"/>
                </a:solidFill>
                <a:latin typeface="楷体" panose="02010609060101010101" charset="-122"/>
                <a:ea typeface="楷体" panose="02010609060101010101" charset="-122"/>
                <a:cs typeface="楷体" panose="02010609060101010101" charset="-122"/>
              </a:rPr>
              <a:t>史，总的说来，是我们党在马克思列宁主义、毛泽东思想指导下，领导全国各族人民进行社会主义革命和社会主义建设并取得巨大成就的历史。社会主义制度的建立，是我国历史上最深刻最伟大的社会变革，是我国今后一切进步和发展的基础。</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50000"/>
              </a:lnSpc>
              <a:spcBef>
                <a:spcPct val="0"/>
              </a:spcBef>
              <a:buNone/>
            </a:pPr>
            <a:r>
              <a:rPr lang="en-US" altLang="zh-CN" sz="1600" b="1" dirty="0">
                <a:solidFill>
                  <a:schemeClr val="tx1"/>
                </a:solidFill>
                <a:latin typeface="楷体" panose="02010609060101010101" charset="-122"/>
                <a:ea typeface="楷体" panose="02010609060101010101" charset="-122"/>
                <a:cs typeface="楷体" panose="02010609060101010101" charset="-122"/>
              </a:rPr>
              <a:t>    新中国建立的时间不长，我们取得的成就只</a:t>
            </a:r>
            <a:r>
              <a:rPr lang="zh-CN" altLang="en-US" sz="1600" b="1" dirty="0">
                <a:solidFill>
                  <a:schemeClr val="tx1"/>
                </a:solidFill>
                <a:latin typeface="楷体" panose="02010609060101010101" charset="-122"/>
                <a:ea typeface="楷体" panose="02010609060101010101" charset="-122"/>
                <a:cs typeface="楷体" panose="02010609060101010101" charset="-122"/>
              </a:rPr>
              <a:t>是初步的。</a:t>
            </a:r>
            <a:r>
              <a:rPr lang="zh-CN" altLang="en-US" sz="1600" b="1" dirty="0">
                <a:solidFill>
                  <a:srgbClr val="C00000"/>
                </a:solidFill>
                <a:latin typeface="楷体" panose="02010609060101010101" charset="-122"/>
                <a:ea typeface="楷体" panose="02010609060101010101" charset="-122"/>
                <a:cs typeface="楷体" panose="02010609060101010101" charset="-122"/>
              </a:rPr>
              <a:t>由于我们党领导社会主义事业的经验不多，党的领导对形势的分析和对国情的认识有主观主义的偏差，“文化大革命”前就有过把阶级斗争扩大化和在经济建设上急躁冒进的错误。后来，又发生了“文化大革命”这样全局性的、长时间的严重错误。</a:t>
            </a:r>
            <a:r>
              <a:rPr lang="zh-CN" altLang="en-US" sz="1600" b="1" dirty="0">
                <a:solidFill>
                  <a:schemeClr val="tx1"/>
                </a:solidFill>
                <a:latin typeface="楷体" panose="02010609060101010101" charset="-122"/>
                <a:ea typeface="楷体" panose="02010609060101010101" charset="-122"/>
                <a:cs typeface="楷体" panose="02010609060101010101" charset="-122"/>
              </a:rPr>
              <a:t>这就使得我们没有取得本来应该取得的更大成就。忽视错误、掩盖　错误是不允许的，这本身就是错误，而且将招致更多更大的错误。但是，三十二年来我们取得的成就还是主要的，忽视或否认我们的成就，忽视或否认取得这些成就的成功经验，同样是严重的错误。</a:t>
            </a:r>
            <a:endParaRPr lang="zh-CN" altLang="en-US" sz="1600" b="1" dirty="0">
              <a:solidFill>
                <a:schemeClr val="tx1"/>
              </a:solidFill>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1"/>
          <a:stretch>
            <a:fillRect/>
          </a:stretch>
        </p:blipFill>
        <p:spPr>
          <a:xfrm>
            <a:off x="8886825" y="1801495"/>
            <a:ext cx="3046730" cy="3862705"/>
          </a:xfrm>
          <a:prstGeom prst="rect">
            <a:avLst/>
          </a:prstGeom>
        </p:spPr>
      </p:pic>
      <p:sp>
        <p:nvSpPr>
          <p:cNvPr id="6" name="文本框 5"/>
          <p:cNvSpPr txBox="1"/>
          <p:nvPr/>
        </p:nvSpPr>
        <p:spPr>
          <a:xfrm>
            <a:off x="400685" y="949325"/>
            <a:ext cx="9956800" cy="460375"/>
          </a:xfrm>
          <a:prstGeom prst="rect">
            <a:avLst/>
          </a:prstGeom>
          <a:noFill/>
        </p:spPr>
        <p:txBody>
          <a:bodyPr wrap="none" rtlCol="0" anchor="t">
            <a:spAutoFit/>
          </a:bodyPr>
          <a:p>
            <a:r>
              <a:rPr lang="zh-CN" sz="2400" b="1" dirty="0">
                <a:solidFill>
                  <a:srgbClr val="C00000"/>
                </a:solidFill>
                <a:latin typeface="华文中宋" panose="02010600040101010101" pitchFamily="2" charset="-122"/>
                <a:ea typeface="华文中宋" panose="02010600040101010101" pitchFamily="2" charset="-122"/>
                <a:sym typeface="+mn-ea"/>
              </a:rPr>
              <a:t>中共在改革过程中运用科学历史观正确评价了新中国历史和毛泽东的地位</a:t>
            </a:r>
            <a:endParaRPr lang="zh-CN" altLang="en-US" sz="2400" b="1" dirty="0">
              <a:solidFill>
                <a:srgbClr val="C00000"/>
              </a:solidFill>
              <a:latin typeface="华文中宋" panose="02010600040101010101" pitchFamily="2" charset="-122"/>
              <a:ea typeface="华文中宋" panose="02010600040101010101" pitchFamily="2"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9223" name="Rectangle 57"/>
          <p:cNvSpPr/>
          <p:nvPr/>
        </p:nvSpPr>
        <p:spPr>
          <a:xfrm>
            <a:off x="400685" y="1156335"/>
            <a:ext cx="8283575" cy="5537200"/>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eaLnBrk="1" hangingPunct="1">
              <a:lnSpc>
                <a:spcPct val="120000"/>
              </a:lnSpc>
              <a:spcBef>
                <a:spcPct val="0"/>
              </a:spcBef>
              <a:buNone/>
            </a:pPr>
            <a:endParaRPr lang="zh-CN" sz="1600" b="1" dirty="0">
              <a:solidFill>
                <a:schemeClr val="tx1"/>
              </a:solidFill>
              <a:latin typeface="仿宋" panose="02010609060101010101" pitchFamily="49" charset="-122"/>
              <a:ea typeface="仿宋" panose="02010609060101010101" pitchFamily="49" charset="-122"/>
            </a:endParaRPr>
          </a:p>
          <a:p>
            <a:pPr marL="0" lvl="0" indent="0" algn="just" eaLnBrk="1" hangingPunct="1">
              <a:lnSpc>
                <a:spcPct val="120000"/>
              </a:lnSpc>
              <a:spcBef>
                <a:spcPct val="0"/>
              </a:spcBef>
              <a:buNone/>
            </a:pPr>
            <a:r>
              <a:rPr lang="zh-CN" altLang="en-US" sz="2000" b="1" dirty="0">
                <a:solidFill>
                  <a:srgbClr val="C00000"/>
                </a:solidFill>
                <a:latin typeface="楷体" panose="02010609060101010101" charset="-122"/>
                <a:ea typeface="楷体" panose="02010609060101010101" charset="-122"/>
                <a:cs typeface="楷体" panose="02010609060101010101" charset="-122"/>
              </a:rPr>
              <a:t>否定</a:t>
            </a:r>
            <a:r>
              <a:rPr lang="en-US" altLang="zh-CN" sz="2000" b="1" dirty="0">
                <a:solidFill>
                  <a:srgbClr val="C00000"/>
                </a:solidFill>
                <a:latin typeface="楷体" panose="02010609060101010101" charset="-122"/>
                <a:ea typeface="楷体" panose="02010609060101010101" charset="-122"/>
                <a:cs typeface="楷体" panose="02010609060101010101" charset="-122"/>
              </a:rPr>
              <a:t>“</a:t>
            </a:r>
            <a:r>
              <a:rPr lang="zh-CN" altLang="en-US" sz="2000" b="1" dirty="0">
                <a:solidFill>
                  <a:srgbClr val="C00000"/>
                </a:solidFill>
                <a:latin typeface="楷体" panose="02010609060101010101" charset="-122"/>
                <a:ea typeface="楷体" panose="02010609060101010101" charset="-122"/>
                <a:cs typeface="楷体" panose="02010609060101010101" charset="-122"/>
              </a:rPr>
              <a:t>文革</a:t>
            </a:r>
            <a:r>
              <a:rPr lang="en-US" altLang="zh-CN" sz="2000" b="1" dirty="0">
                <a:solidFill>
                  <a:srgbClr val="C00000"/>
                </a:solidFill>
                <a:latin typeface="楷体" panose="02010609060101010101" charset="-122"/>
                <a:ea typeface="楷体" panose="02010609060101010101" charset="-122"/>
                <a:cs typeface="楷体" panose="02010609060101010101" charset="-122"/>
              </a:rPr>
              <a:t>”</a:t>
            </a:r>
            <a:endParaRPr lang="en-US" altLang="zh-CN" sz="2000" b="1" dirty="0">
              <a:solidFill>
                <a:srgbClr val="C0000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en-US" altLang="zh-CN" sz="20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r>
              <a:rPr lang="en-US" altLang="zh-CN" sz="2000" b="1" dirty="0">
                <a:solidFill>
                  <a:schemeClr val="tx1"/>
                </a:solidFill>
                <a:latin typeface="楷体" panose="02010609060101010101" charset="-122"/>
                <a:ea typeface="楷体" panose="02010609060101010101" charset="-122"/>
                <a:cs typeface="楷体" panose="02010609060101010101" charset="-122"/>
              </a:rPr>
              <a:t>    实践证明，“文化大革命”</a:t>
            </a:r>
            <a:r>
              <a:rPr lang="en-US" altLang="zh-CN" sz="2000" b="1" dirty="0">
                <a:solidFill>
                  <a:srgbClr val="C00000"/>
                </a:solidFill>
                <a:latin typeface="楷体" panose="02010609060101010101" charset="-122"/>
                <a:ea typeface="楷体" panose="02010609060101010101" charset="-122"/>
                <a:cs typeface="楷体" panose="02010609060101010101" charset="-122"/>
              </a:rPr>
              <a:t>不是也不可能是任何意义上的革命或社会进步</a:t>
            </a:r>
            <a:r>
              <a:rPr lang="en-US" altLang="zh-CN" sz="2000" b="1" dirty="0">
                <a:solidFill>
                  <a:schemeClr val="tx1"/>
                </a:solidFill>
                <a:latin typeface="楷体" panose="02010609060101010101" charset="-122"/>
                <a:ea typeface="楷体" panose="02010609060101010101" charset="-122"/>
                <a:cs typeface="楷体" panose="02010609060101010101" charset="-122"/>
              </a:rPr>
              <a:t>。历史已经判明，“文化大革命”是一场由领导者</a:t>
            </a:r>
            <a:r>
              <a:rPr lang="en-US" altLang="zh-CN" sz="2000" b="1" dirty="0">
                <a:solidFill>
                  <a:srgbClr val="C00000"/>
                </a:solidFill>
                <a:latin typeface="楷体" panose="02010609060101010101" charset="-122"/>
                <a:ea typeface="楷体" panose="02010609060101010101" charset="-122"/>
                <a:cs typeface="楷体" panose="02010609060101010101" charset="-122"/>
              </a:rPr>
              <a:t>错误发动</a:t>
            </a:r>
            <a:r>
              <a:rPr lang="en-US" altLang="zh-CN" sz="2000" b="1" dirty="0">
                <a:solidFill>
                  <a:schemeClr val="tx1"/>
                </a:solidFill>
                <a:latin typeface="楷体" panose="02010609060101010101" charset="-122"/>
                <a:ea typeface="楷体" panose="02010609060101010101" charset="-122"/>
                <a:cs typeface="楷体" panose="02010609060101010101" charset="-122"/>
              </a:rPr>
              <a:t>，被反革命集团利用，给党、国家和各族人民带来严重灾难的内乱。</a:t>
            </a:r>
            <a:endParaRPr lang="en-US" altLang="zh-CN" sz="20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en-US" altLang="zh-CN" sz="20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r>
              <a:rPr lang="zh-CN" altLang="en-US" sz="2000" b="1" dirty="0">
                <a:solidFill>
                  <a:srgbClr val="C00000"/>
                </a:solidFill>
                <a:latin typeface="楷体" panose="02010609060101010101" charset="-122"/>
                <a:ea typeface="楷体" panose="02010609060101010101" charset="-122"/>
                <a:cs typeface="楷体" panose="02010609060101010101" charset="-122"/>
              </a:rPr>
              <a:t>区分毛泽东个人思想和毛泽东思想</a:t>
            </a:r>
            <a:endParaRPr lang="zh-CN" altLang="en-US" sz="2000" b="1" dirty="0">
              <a:solidFill>
                <a:srgbClr val="C0000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r>
              <a:rPr lang="zh-CN" altLang="en-US" sz="2000" b="1" dirty="0">
                <a:solidFill>
                  <a:schemeClr val="tx1"/>
                </a:solidFill>
                <a:latin typeface="楷体" panose="02010609060101010101" charset="-122"/>
                <a:ea typeface="楷体" panose="02010609060101010101" charset="-122"/>
                <a:cs typeface="楷体" panose="02010609060101010101" charset="-122"/>
              </a:rPr>
              <a:t> </a:t>
            </a:r>
            <a:r>
              <a:rPr lang="en-US" altLang="zh-CN" sz="2000" b="1" dirty="0">
                <a:solidFill>
                  <a:schemeClr val="tx1"/>
                </a:solidFill>
                <a:latin typeface="楷体" panose="02010609060101010101" charset="-122"/>
                <a:ea typeface="楷体" panose="02010609060101010101" charset="-122"/>
                <a:cs typeface="楷体" panose="02010609060101010101" charset="-122"/>
              </a:rPr>
              <a:t>   毛泽东同志发动“文化大革命”的这些左倾错误论</a:t>
            </a:r>
            <a:r>
              <a:rPr lang="zh-CN" altLang="en-US" sz="2000" b="1" dirty="0">
                <a:solidFill>
                  <a:schemeClr val="tx1"/>
                </a:solidFill>
                <a:latin typeface="楷体" panose="02010609060101010101" charset="-122"/>
                <a:ea typeface="楷体" panose="02010609060101010101" charset="-122"/>
                <a:cs typeface="楷体" panose="02010609060101010101" charset="-122"/>
              </a:rPr>
              <a:t>点，明显地脱离了作为马克思列宁主义普遍原理和中国革命具体实践相结合的毛泽东思想的轨道，</a:t>
            </a:r>
            <a:r>
              <a:rPr lang="zh-CN" altLang="en-US" sz="2000" b="1" dirty="0">
                <a:solidFill>
                  <a:srgbClr val="C00000"/>
                </a:solidFill>
                <a:latin typeface="楷体" panose="02010609060101010101" charset="-122"/>
                <a:ea typeface="楷体" panose="02010609060101010101" charset="-122"/>
                <a:cs typeface="楷体" panose="02010609060101010101" charset="-122"/>
              </a:rPr>
              <a:t>必须把它们同毛泽东思想完全区别开来。</a:t>
            </a: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1"/>
          <a:stretch>
            <a:fillRect/>
          </a:stretch>
        </p:blipFill>
        <p:spPr>
          <a:xfrm>
            <a:off x="8820785" y="1700530"/>
            <a:ext cx="3046730" cy="3862705"/>
          </a:xfrm>
          <a:prstGeom prst="rect">
            <a:avLst/>
          </a:prstGeom>
        </p:spPr>
      </p:pic>
      <p:sp>
        <p:nvSpPr>
          <p:cNvPr id="6" name="文本框 5"/>
          <p:cNvSpPr txBox="1"/>
          <p:nvPr/>
        </p:nvSpPr>
        <p:spPr>
          <a:xfrm>
            <a:off x="291465" y="940435"/>
            <a:ext cx="9956800" cy="460375"/>
          </a:xfrm>
          <a:prstGeom prst="rect">
            <a:avLst/>
          </a:prstGeom>
          <a:noFill/>
        </p:spPr>
        <p:txBody>
          <a:bodyPr wrap="none" rtlCol="0" anchor="t">
            <a:spAutoFit/>
          </a:bodyPr>
          <a:p>
            <a:r>
              <a:rPr lang="zh-CN" sz="2400" b="1" dirty="0">
                <a:solidFill>
                  <a:srgbClr val="C00000"/>
                </a:solidFill>
                <a:latin typeface="华文中宋" panose="02010600040101010101" pitchFamily="2" charset="-122"/>
                <a:ea typeface="华文中宋" panose="02010600040101010101" pitchFamily="2" charset="-122"/>
                <a:sym typeface="+mn-ea"/>
              </a:rPr>
              <a:t>中共在改革过程中运用科学历史观正确评价了新中国历史和毛泽东的地位</a:t>
            </a:r>
            <a:endParaRPr lang="zh-CN" altLang="en-US" sz="2400" b="1" dirty="0">
              <a:solidFill>
                <a:srgbClr val="C00000"/>
              </a:solidFill>
              <a:latin typeface="华文中宋" panose="02010600040101010101" pitchFamily="2" charset="-122"/>
              <a:ea typeface="华文中宋" panose="02010600040101010101" pitchFamily="2"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9223" name="Rectangle 57"/>
          <p:cNvSpPr/>
          <p:nvPr/>
        </p:nvSpPr>
        <p:spPr>
          <a:xfrm>
            <a:off x="400685" y="1010285"/>
            <a:ext cx="8283575" cy="5216525"/>
          </a:xfrm>
          <a:prstGeom prst="rect">
            <a:avLst/>
          </a:prstGeom>
          <a:noFill/>
          <a:ln w="9525">
            <a:noFill/>
          </a:ln>
        </p:spPr>
        <p:txBody>
          <a:bodyPr wrap="squar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just" eaLnBrk="1" hangingPunct="1">
              <a:lnSpc>
                <a:spcPct val="120000"/>
              </a:lnSpc>
              <a:spcBef>
                <a:spcPct val="0"/>
              </a:spcBef>
              <a:buNone/>
            </a:pPr>
            <a:endParaRPr lang="zh-CN" sz="1600" b="1" dirty="0">
              <a:solidFill>
                <a:schemeClr val="tx1"/>
              </a:solidFill>
              <a:latin typeface="仿宋" panose="02010609060101010101" pitchFamily="49" charset="-122"/>
              <a:ea typeface="仿宋" panose="02010609060101010101" pitchFamily="49" charset="-122"/>
            </a:endParaRPr>
          </a:p>
          <a:p>
            <a:pPr marL="0" lvl="0" algn="just" eaLnBrk="1" hangingPunct="1">
              <a:lnSpc>
                <a:spcPct val="120000"/>
              </a:lnSpc>
              <a:buClrTx/>
              <a:buSzTx/>
              <a:buNone/>
            </a:pPr>
            <a:r>
              <a:rPr lang="zh-CN" altLang="en-US" sz="2000" b="1" dirty="0">
                <a:solidFill>
                  <a:srgbClr val="C00000"/>
                </a:solidFill>
                <a:latin typeface="楷体" panose="02010609060101010101" charset="-122"/>
                <a:ea typeface="楷体" panose="02010609060101010101" charset="-122"/>
                <a:cs typeface="楷体" panose="02010609060101010101" charset="-122"/>
                <a:sym typeface="+mn-ea"/>
              </a:rPr>
              <a:t>客观评价毛泽东和毛泽东思想</a:t>
            </a:r>
            <a:endParaRPr lang="zh-CN" altLang="en-US" sz="2000" b="1" dirty="0">
              <a:solidFill>
                <a:srgbClr val="C0000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endParaRPr lang="zh-CN" sz="16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zh-CN" sz="1600" b="1" dirty="0">
                <a:solidFill>
                  <a:schemeClr val="tx1"/>
                </a:solidFill>
                <a:latin typeface="楷体" panose="02010609060101010101" charset="-122"/>
                <a:ea typeface="楷体" panose="02010609060101010101" charset="-122"/>
                <a:cs typeface="楷体" panose="02010609060101010101" charset="-122"/>
              </a:rPr>
              <a:t>毛泽东同志是伟大的马克思主义者，是伟大的无产阶级革命家、战略家和理论家。他虽然在“文化大革命”中犯了严重错误，但是就他的一生来看，他对中国革命的功绩远远大于他的过失。</a:t>
            </a:r>
            <a:r>
              <a:rPr lang="zh-CN" sz="1600" b="1" dirty="0">
                <a:solidFill>
                  <a:srgbClr val="C00000"/>
                </a:solidFill>
                <a:latin typeface="楷体" panose="02010609060101010101" charset="-122"/>
                <a:ea typeface="楷体" panose="02010609060101010101" charset="-122"/>
                <a:cs typeface="楷体" panose="02010609060101010101" charset="-122"/>
              </a:rPr>
              <a:t>他的功绩是第一位的，错误是第二位的。</a:t>
            </a:r>
            <a:r>
              <a:rPr lang="zh-CN" sz="1600" b="1" dirty="0">
                <a:solidFill>
                  <a:schemeClr val="tx1"/>
                </a:solidFill>
                <a:latin typeface="楷体" panose="02010609060101010101" charset="-122"/>
                <a:ea typeface="楷体" panose="02010609060101010101" charset="-122"/>
                <a:cs typeface="楷体" panose="02010609060101010101" charset="-122"/>
              </a:rPr>
              <a:t>他为我们党和中国人民解放军的创立和发展，为中国各族人民解放事业的胜利，为中华人民共和国的缔造和我国社会主义事业的发展，建立了永远不可磨灭的功勋。他为世界被压迫民族的解放和人类进步事业作出了重大的贡献。</a:t>
            </a:r>
            <a:endParaRPr lang="zh-CN" sz="16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r>
              <a:rPr lang="zh-CN" sz="1600" b="1" dirty="0">
                <a:solidFill>
                  <a:schemeClr val="tx1"/>
                </a:solidFill>
                <a:latin typeface="楷体" panose="02010609060101010101" charset="-122"/>
                <a:ea typeface="楷体" panose="02010609060101010101" charset="-122"/>
                <a:cs typeface="楷体" panose="02010609060101010101" charset="-122"/>
              </a:rPr>
              <a:t>　　以毛泽东同志为主要代表的中国共产党人，根据马克思列宁主义的基本原理，把中国长期革命实践中的一系列独创性经验作了理论概括，形成了适合中国情况的科学的指导思想，这就是马克思列宁主义普理原理和中国革命具体实践相结合的产物——毛泽东思想。</a:t>
            </a:r>
            <a:endParaRPr lang="zh-CN" sz="1600" b="1" dirty="0">
              <a:solidFill>
                <a:schemeClr val="tx1"/>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zh-CN" sz="1600" b="1" dirty="0">
                <a:solidFill>
                  <a:schemeClr val="tx1"/>
                </a:solidFill>
                <a:latin typeface="楷体" panose="02010609060101010101" charset="-122"/>
                <a:ea typeface="楷体" panose="02010609060101010101" charset="-122"/>
                <a:cs typeface="楷体" panose="02010609060101010101" charset="-122"/>
              </a:rPr>
              <a:t>毛泽东思想是马克思列宁主义在中国的运用和发展，是被实践证明了的关于中国革命的正确的理论原则和经验总结，</a:t>
            </a:r>
            <a:r>
              <a:rPr lang="zh-CN" sz="1600" b="1" dirty="0">
                <a:solidFill>
                  <a:srgbClr val="C00000"/>
                </a:solidFill>
                <a:latin typeface="楷体" panose="02010609060101010101" charset="-122"/>
                <a:ea typeface="楷体" panose="02010609060101010101" charset="-122"/>
                <a:cs typeface="楷体" panose="02010609060101010101" charset="-122"/>
              </a:rPr>
              <a:t>是中国共产党集体智慧的结晶。我党许多卓越领导人对它的形成和发展都作出了重要贡献，毛泽东同志的科学著作是它的集中概括。</a:t>
            </a:r>
            <a:endParaRPr lang="zh-CN" sz="1600" b="1" dirty="0">
              <a:solidFill>
                <a:srgbClr val="C00000"/>
              </a:solidFill>
              <a:latin typeface="楷体" panose="02010609060101010101" charset="-122"/>
              <a:ea typeface="楷体" panose="02010609060101010101" charset="-122"/>
              <a:cs typeface="楷体" panose="02010609060101010101" charset="-122"/>
            </a:endParaRPr>
          </a:p>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a:p>
            <a:pPr marL="0" lvl="0" indent="0" algn="just" eaLnBrk="1" hangingPunct="1">
              <a:lnSpc>
                <a:spcPct val="120000"/>
              </a:lnSpc>
              <a:spcBef>
                <a:spcPct val="0"/>
              </a:spcBef>
              <a:buNone/>
            </a:pPr>
            <a:endParaRPr lang="zh-CN" altLang="en-US" sz="1600" b="1" dirty="0">
              <a:solidFill>
                <a:schemeClr val="tx1"/>
              </a:solidFill>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1"/>
          <a:stretch>
            <a:fillRect/>
          </a:stretch>
        </p:blipFill>
        <p:spPr>
          <a:xfrm>
            <a:off x="8856980" y="1791335"/>
            <a:ext cx="3046730" cy="3862705"/>
          </a:xfrm>
          <a:prstGeom prst="rect">
            <a:avLst/>
          </a:prstGeom>
        </p:spPr>
      </p:pic>
      <p:sp>
        <p:nvSpPr>
          <p:cNvPr id="6" name="文本框 5"/>
          <p:cNvSpPr txBox="1"/>
          <p:nvPr/>
        </p:nvSpPr>
        <p:spPr>
          <a:xfrm>
            <a:off x="400685" y="949325"/>
            <a:ext cx="9956800" cy="460375"/>
          </a:xfrm>
          <a:prstGeom prst="rect">
            <a:avLst/>
          </a:prstGeom>
          <a:noFill/>
        </p:spPr>
        <p:txBody>
          <a:bodyPr wrap="none" rtlCol="0" anchor="t">
            <a:spAutoFit/>
          </a:bodyPr>
          <a:p>
            <a:r>
              <a:rPr lang="zh-CN" sz="2400" b="1" dirty="0">
                <a:solidFill>
                  <a:srgbClr val="C00000"/>
                </a:solidFill>
                <a:latin typeface="华文中宋" panose="02010600040101010101" pitchFamily="2" charset="-122"/>
                <a:ea typeface="华文中宋" panose="02010600040101010101" pitchFamily="2" charset="-122"/>
                <a:sym typeface="+mn-ea"/>
              </a:rPr>
              <a:t>中共在改革过程中运用科学历史观正确评价了新中国历史和毛泽东的地位</a:t>
            </a:r>
            <a:endParaRPr lang="zh-CN" altLang="en-US" sz="2400" b="1" dirty="0">
              <a:solidFill>
                <a:srgbClr val="C00000"/>
              </a:solidFill>
              <a:latin typeface="华文中宋" panose="02010600040101010101" pitchFamily="2" charset="-122"/>
              <a:ea typeface="华文中宋" panose="02010600040101010101" pitchFamily="2"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pic>
        <p:nvPicPr>
          <p:cNvPr id="108" name="图片 107"/>
          <p:cNvPicPr/>
          <p:nvPr/>
        </p:nvPicPr>
        <p:blipFill>
          <a:blip r:embed="rId1">
            <a:alphaModFix amt="9000"/>
          </a:blip>
          <a:stretch>
            <a:fillRect/>
          </a:stretch>
        </p:blipFill>
        <p:spPr>
          <a:xfrm>
            <a:off x="3797935" y="1153160"/>
            <a:ext cx="7446010" cy="5420360"/>
          </a:xfrm>
          <a:prstGeom prst="rect">
            <a:avLst/>
          </a:prstGeom>
          <a:noFill/>
          <a:ln w="9525">
            <a:noFill/>
          </a:ln>
        </p:spPr>
      </p:pic>
      <p:sp>
        <p:nvSpPr>
          <p:cNvPr id="2" name="文本框 1"/>
          <p:cNvSpPr txBox="1"/>
          <p:nvPr/>
        </p:nvSpPr>
        <p:spPr>
          <a:xfrm>
            <a:off x="3328035" y="1556385"/>
            <a:ext cx="8787765" cy="5169535"/>
          </a:xfrm>
          <a:prstGeom prst="rect">
            <a:avLst/>
          </a:prstGeom>
          <a:noFill/>
        </p:spPr>
        <p:txBody>
          <a:bodyPr wrap="square" rtlCol="0" anchor="t">
            <a:spAutoFit/>
          </a:bodyPr>
          <a:p>
            <a:pPr>
              <a:lnSpc>
                <a:spcPct val="140000"/>
              </a:lnSpc>
              <a:spcBef>
                <a:spcPts val="0"/>
              </a:spcBef>
              <a:spcAft>
                <a:spcPts val="0"/>
              </a:spcAft>
            </a:pPr>
            <a:r>
              <a:rPr lang="en-US" b="1">
                <a:latin typeface="楷体" panose="02010609060101010101" charset="-122"/>
                <a:ea typeface="楷体" panose="02010609060101010101" charset="-122"/>
                <a:cs typeface="楷体" panose="02010609060101010101" charset="-122"/>
              </a:rPr>
              <a:t>    </a:t>
            </a:r>
            <a:r>
              <a:rPr lang="zh-CN" altLang="en-US" sz="2000" b="1">
                <a:latin typeface="楷体" panose="02010609060101010101" charset="-122"/>
                <a:ea typeface="楷体" panose="02010609060101010101" charset="-122"/>
                <a:cs typeface="楷体" panose="02010609060101010101" charset="-122"/>
                <a:sym typeface="+mn-ea"/>
              </a:rPr>
              <a:t>从一定意义上讲，</a:t>
            </a:r>
            <a:r>
              <a:rPr lang="zh-CN" altLang="en-US" sz="2000" b="1">
                <a:solidFill>
                  <a:srgbClr val="C00000"/>
                </a:solidFill>
                <a:latin typeface="黑体" panose="02010609060101010101" charset="-122"/>
                <a:ea typeface="黑体" panose="02010609060101010101" charset="-122"/>
                <a:cs typeface="楷体" panose="02010609060101010101" charset="-122"/>
                <a:sym typeface="+mn-ea"/>
              </a:rPr>
              <a:t>苏联是被</a:t>
            </a:r>
            <a:r>
              <a:rPr lang="zh-CN" altLang="en-US" sz="2000" b="1">
                <a:solidFill>
                  <a:schemeClr val="accent1">
                    <a:lumMod val="75000"/>
                  </a:schemeClr>
                </a:solidFill>
                <a:latin typeface="黑体" panose="02010609060101010101" charset="-122"/>
                <a:ea typeface="黑体" panose="02010609060101010101" charset="-122"/>
                <a:cs typeface="楷体" panose="02010609060101010101" charset="-122"/>
                <a:sym typeface="+mn-ea"/>
              </a:rPr>
              <a:t>历史虚无主义思潮</a:t>
            </a:r>
            <a:r>
              <a:rPr lang="zh-CN" altLang="en-US" sz="2000" b="1">
                <a:solidFill>
                  <a:srgbClr val="C00000"/>
                </a:solidFill>
                <a:latin typeface="黑体" panose="02010609060101010101" charset="-122"/>
                <a:ea typeface="黑体" panose="02010609060101010101" charset="-122"/>
                <a:cs typeface="楷体" panose="02010609060101010101" charset="-122"/>
                <a:sym typeface="+mn-ea"/>
              </a:rPr>
              <a:t>打开缺口并最终毁灭的。</a:t>
            </a:r>
            <a:endParaRPr lang="zh-CN" altLang="en-US" b="1">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sym typeface="+mn-ea"/>
              </a:rPr>
              <a:t>    </a:t>
            </a:r>
            <a:r>
              <a:rPr lang="zh-CN" altLang="en-US" b="1">
                <a:latin typeface="楷体" panose="02010609060101010101" charset="-122"/>
                <a:ea typeface="楷体" panose="02010609060101010101" charset="-122"/>
                <a:cs typeface="楷体" panose="02010609060101010101" charset="-122"/>
                <a:sym typeface="+mn-ea"/>
              </a:rPr>
              <a:t>1953年斯大林逝世后，苏联国内外、党内外吹卷起一股</a:t>
            </a:r>
            <a:r>
              <a:rPr lang="zh-CN" altLang="en-US" b="1">
                <a:solidFill>
                  <a:srgbClr val="C00000"/>
                </a:solidFill>
                <a:latin typeface="楷体" panose="02010609060101010101" charset="-122"/>
                <a:ea typeface="楷体" panose="02010609060101010101" charset="-122"/>
                <a:cs typeface="楷体" panose="02010609060101010101" charset="-122"/>
                <a:sym typeface="+mn-ea"/>
              </a:rPr>
              <a:t>攻击苏联共产党及其领袖列宁，全盘否定斯大林，否定马克思列宁主义，否定十月革命道路，否定苏联社会主义及其辉煌成就，否定苏联人民为人类文明和进步事业作出的重大贡献</a:t>
            </a:r>
            <a:r>
              <a:rPr lang="zh-CN" altLang="en-US" b="1">
                <a:latin typeface="楷体" panose="02010609060101010101" charset="-122"/>
                <a:ea typeface="楷体" panose="02010609060101010101" charset="-122"/>
                <a:cs typeface="楷体" panose="02010609060101010101" charset="-122"/>
                <a:sym typeface="+mn-ea"/>
              </a:rPr>
              <a:t>的政治思潮。</a:t>
            </a:r>
            <a:endParaRPr lang="zh-CN" altLang="en-US" b="1">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a:latin typeface="楷体" panose="02010609060101010101" charset="-122"/>
                <a:ea typeface="楷体" panose="02010609060101010101" charset="-122"/>
                <a:cs typeface="楷体" panose="02010609060101010101" charset="-122"/>
                <a:sym typeface="+mn-ea"/>
              </a:rPr>
              <a:t>    </a:t>
            </a:r>
            <a:r>
              <a:rPr lang="zh-CN" altLang="en-US" b="1">
                <a:latin typeface="楷体" panose="02010609060101010101" charset="-122"/>
                <a:ea typeface="楷体" panose="02010609060101010101" charset="-122"/>
                <a:cs typeface="楷体" panose="02010609060101010101" charset="-122"/>
                <a:sym typeface="+mn-ea"/>
              </a:rPr>
              <a:t>20世纪80年代中叶，在戈尔巴乔夫的纵容下，</a:t>
            </a:r>
            <a:r>
              <a:rPr lang="zh-CN" altLang="en-US" b="1">
                <a:solidFill>
                  <a:srgbClr val="C00000"/>
                </a:solidFill>
                <a:latin typeface="楷体" panose="02010609060101010101" charset="-122"/>
                <a:ea typeface="楷体" panose="02010609060101010101" charset="-122"/>
                <a:cs typeface="楷体" panose="02010609060101010101" charset="-122"/>
                <a:sym typeface="+mn-ea"/>
              </a:rPr>
              <a:t>这股歪风日渐兴盛，席卷广袤的苏联大地，</a:t>
            </a:r>
            <a:r>
              <a:rPr lang="zh-CN" altLang="en-US" b="1">
                <a:latin typeface="楷体" panose="02010609060101010101" charset="-122"/>
                <a:ea typeface="楷体" panose="02010609060101010101" charset="-122"/>
                <a:cs typeface="楷体" panose="02010609060101010101" charset="-122"/>
                <a:sym typeface="+mn-ea"/>
              </a:rPr>
              <a:t>并最终导致苏联社会主义大厦的坍塌。</a:t>
            </a:r>
            <a:endParaRPr lang="zh-CN" altLang="en-US" b="1">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a:solidFill>
                  <a:srgbClr val="C00000"/>
                </a:solidFill>
                <a:latin typeface="楷体" panose="02010609060101010101" charset="-122"/>
                <a:ea typeface="楷体" panose="02010609060101010101" charset="-122"/>
                <a:cs typeface="楷体" panose="02010609060101010101" charset="-122"/>
              </a:rPr>
              <a:t>   </a:t>
            </a:r>
            <a:r>
              <a:rPr lang="en-US" altLang="zh-CN" b="1">
                <a:solidFill>
                  <a:srgbClr val="0070C0"/>
                </a:solidFill>
                <a:latin typeface="楷体" panose="02010609060101010101" charset="-122"/>
                <a:ea typeface="楷体" panose="02010609060101010101" charset="-122"/>
                <a:cs typeface="楷体" panose="02010609060101010101" charset="-122"/>
              </a:rPr>
              <a:t> </a:t>
            </a:r>
            <a:r>
              <a:rPr lang="zh-CN" altLang="en-US" b="1">
                <a:solidFill>
                  <a:srgbClr val="0070C0"/>
                </a:solidFill>
                <a:latin typeface="楷体" panose="02010609060101010101" charset="-122"/>
                <a:ea typeface="楷体" panose="02010609060101010101" charset="-122"/>
                <a:cs typeface="楷体" panose="02010609060101010101" charset="-122"/>
              </a:rPr>
              <a:t>谎言之一：所谓“列宁是德国的间谍”</a:t>
            </a:r>
            <a:endParaRPr lang="zh-CN" altLang="en-US" b="1">
              <a:solidFill>
                <a:srgbClr val="0070C0"/>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a:solidFill>
                  <a:srgbClr val="0070C0"/>
                </a:solidFill>
                <a:latin typeface="楷体" panose="02010609060101010101" charset="-122"/>
                <a:ea typeface="楷体" panose="02010609060101010101" charset="-122"/>
                <a:cs typeface="楷体" panose="02010609060101010101" charset="-122"/>
              </a:rPr>
              <a:t>    </a:t>
            </a:r>
            <a:r>
              <a:rPr lang="zh-CN" altLang="en-US" b="1">
                <a:solidFill>
                  <a:srgbClr val="0070C0"/>
                </a:solidFill>
                <a:latin typeface="楷体" panose="02010609060101010101" charset="-122"/>
                <a:ea typeface="楷体" panose="02010609060101010101" charset="-122"/>
                <a:cs typeface="楷体" panose="02010609060101010101" charset="-122"/>
              </a:rPr>
              <a:t>谎言之二：所谓“斯大林大清洗杀死了几百万甚至3000万直至5000万人”</a:t>
            </a:r>
            <a:endParaRPr lang="zh-CN" altLang="en-US" b="1">
              <a:solidFill>
                <a:srgbClr val="0070C0"/>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a:solidFill>
                  <a:srgbClr val="0070C0"/>
                </a:solidFill>
                <a:latin typeface="楷体" panose="02010609060101010101" charset="-122"/>
                <a:ea typeface="楷体" panose="02010609060101010101" charset="-122"/>
                <a:cs typeface="楷体" panose="02010609060101010101" charset="-122"/>
              </a:rPr>
              <a:t>    谎言之三：所谓“斯大林背叛了列宁和列宁主义”</a:t>
            </a:r>
            <a:endParaRPr lang="en-US" altLang="zh-CN" b="1">
              <a:solidFill>
                <a:srgbClr val="0070C0"/>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a:solidFill>
                  <a:srgbClr val="0070C0"/>
                </a:solidFill>
                <a:latin typeface="楷体" panose="02010609060101010101" charset="-122"/>
                <a:ea typeface="楷体" panose="02010609060101010101" charset="-122"/>
                <a:cs typeface="楷体" panose="02010609060101010101" charset="-122"/>
              </a:rPr>
              <a:t>    谎言之四：所谓“社会主义公有制效益低下，这是苏联解体的根本原因”</a:t>
            </a:r>
            <a:endParaRPr lang="en-US" altLang="zh-CN" b="1">
              <a:solidFill>
                <a:srgbClr val="0070C0"/>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a:solidFill>
                  <a:srgbClr val="0070C0"/>
                </a:solidFill>
                <a:latin typeface="楷体" panose="02010609060101010101" charset="-122"/>
                <a:ea typeface="楷体" panose="02010609060101010101" charset="-122"/>
                <a:cs typeface="楷体" panose="02010609060101010101" charset="-122"/>
              </a:rPr>
              <a:t>    谎言之五：所谓“第二次世界大战是希特勒与斯大林联合发动的”</a:t>
            </a:r>
            <a:endParaRPr lang="en-US" altLang="zh-CN" b="1">
              <a:solidFill>
                <a:srgbClr val="0070C0"/>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a:solidFill>
                  <a:srgbClr val="0070C0"/>
                </a:solidFill>
                <a:latin typeface="楷体" panose="02010609060101010101" charset="-122"/>
                <a:ea typeface="楷体" panose="02010609060101010101" charset="-122"/>
                <a:cs typeface="楷体" panose="02010609060101010101" charset="-122"/>
              </a:rPr>
              <a:t>    谎言之六：所谓“苏联时期的英雄模范很多都是伪造的”</a:t>
            </a:r>
            <a:endParaRPr lang="en-US" altLang="zh-CN" b="1">
              <a:solidFill>
                <a:srgbClr val="0070C0"/>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a:solidFill>
                  <a:srgbClr val="0070C0"/>
                </a:solidFill>
                <a:latin typeface="楷体" panose="02010609060101010101" charset="-122"/>
                <a:ea typeface="楷体" panose="02010609060101010101" charset="-122"/>
                <a:cs typeface="楷体" panose="02010609060101010101" charset="-122"/>
              </a:rPr>
              <a:t>     ……</a:t>
            </a:r>
            <a:endParaRPr lang="en-US" altLang="zh-CN" b="1">
              <a:solidFill>
                <a:srgbClr val="0070C0"/>
              </a:solidFill>
              <a:latin typeface="楷体" panose="02010609060101010101" charset="-122"/>
              <a:ea typeface="楷体" panose="02010609060101010101" charset="-122"/>
              <a:cs typeface="楷体" panose="02010609060101010101" charset="-122"/>
            </a:endParaRPr>
          </a:p>
        </p:txBody>
      </p:sp>
      <p:pic>
        <p:nvPicPr>
          <p:cNvPr id="105" name="图片 104"/>
          <p:cNvPicPr/>
          <p:nvPr/>
        </p:nvPicPr>
        <p:blipFill>
          <a:blip r:embed="rId2"/>
          <a:stretch>
            <a:fillRect/>
          </a:stretch>
        </p:blipFill>
        <p:spPr>
          <a:xfrm>
            <a:off x="899795" y="3333750"/>
            <a:ext cx="1400175" cy="1694815"/>
          </a:xfrm>
          <a:prstGeom prst="rect">
            <a:avLst/>
          </a:prstGeom>
          <a:noFill/>
          <a:ln w="9525">
            <a:noFill/>
          </a:ln>
        </p:spPr>
      </p:pic>
      <p:pic>
        <p:nvPicPr>
          <p:cNvPr id="109" name="图片 108"/>
          <p:cNvPicPr/>
          <p:nvPr/>
        </p:nvPicPr>
        <p:blipFill>
          <a:blip r:embed="rId3"/>
          <a:stretch>
            <a:fillRect/>
          </a:stretch>
        </p:blipFill>
        <p:spPr>
          <a:xfrm>
            <a:off x="123190" y="1586230"/>
            <a:ext cx="1400175" cy="1649730"/>
          </a:xfrm>
          <a:prstGeom prst="rect">
            <a:avLst/>
          </a:prstGeom>
          <a:noFill/>
          <a:ln w="9525">
            <a:noFill/>
          </a:ln>
        </p:spPr>
      </p:pic>
      <p:pic>
        <p:nvPicPr>
          <p:cNvPr id="110" name="图片 109"/>
          <p:cNvPicPr/>
          <p:nvPr/>
        </p:nvPicPr>
        <p:blipFill>
          <a:blip r:embed="rId4"/>
          <a:stretch>
            <a:fillRect/>
          </a:stretch>
        </p:blipFill>
        <p:spPr>
          <a:xfrm>
            <a:off x="1703705" y="1556385"/>
            <a:ext cx="1409700" cy="1642110"/>
          </a:xfrm>
          <a:prstGeom prst="rect">
            <a:avLst/>
          </a:prstGeom>
          <a:noFill/>
          <a:ln w="9525">
            <a:noFill/>
          </a:ln>
        </p:spPr>
      </p:pic>
      <p:pic>
        <p:nvPicPr>
          <p:cNvPr id="111" name="图片 110"/>
          <p:cNvPicPr/>
          <p:nvPr/>
        </p:nvPicPr>
        <p:blipFill>
          <a:blip r:embed="rId5"/>
          <a:stretch>
            <a:fillRect/>
          </a:stretch>
        </p:blipFill>
        <p:spPr>
          <a:xfrm>
            <a:off x="1703070" y="5125720"/>
            <a:ext cx="1410335" cy="1615440"/>
          </a:xfrm>
          <a:prstGeom prst="rect">
            <a:avLst/>
          </a:prstGeom>
          <a:noFill/>
          <a:ln w="9525">
            <a:noFill/>
          </a:ln>
        </p:spPr>
      </p:pic>
      <p:sp>
        <p:nvSpPr>
          <p:cNvPr id="5" name="圆角矩形 3"/>
          <p:cNvSpPr>
            <a:spLocks noChangeArrowheads="1"/>
          </p:cNvSpPr>
          <p:nvPr/>
        </p:nvSpPr>
        <p:spPr bwMode="auto">
          <a:xfrm>
            <a:off x="3319145" y="1556385"/>
            <a:ext cx="8737600" cy="5138420"/>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b="1" dirty="0">
              <a:solidFill>
                <a:schemeClr val="tx1"/>
              </a:solidFill>
              <a:latin typeface="仿宋" panose="02010609060101010101" pitchFamily="49" charset="-122"/>
              <a:ea typeface="仿宋" panose="02010609060101010101" pitchFamily="49" charset="-122"/>
              <a:sym typeface="+mn-ea"/>
            </a:endParaRPr>
          </a:p>
        </p:txBody>
      </p:sp>
      <p:pic>
        <p:nvPicPr>
          <p:cNvPr id="4" name="图片 3"/>
          <p:cNvPicPr/>
          <p:nvPr/>
        </p:nvPicPr>
        <p:blipFill>
          <a:blip r:embed="rId6"/>
          <a:stretch>
            <a:fillRect/>
          </a:stretch>
        </p:blipFill>
        <p:spPr>
          <a:xfrm>
            <a:off x="113665" y="5126355"/>
            <a:ext cx="1409700" cy="1618615"/>
          </a:xfrm>
          <a:prstGeom prst="rect">
            <a:avLst/>
          </a:prstGeom>
          <a:noFill/>
          <a:ln w="9525">
            <a:noFill/>
          </a:ln>
        </p:spPr>
      </p:pic>
      <p:sp>
        <p:nvSpPr>
          <p:cNvPr id="8" name="文本框 7"/>
          <p:cNvSpPr txBox="1"/>
          <p:nvPr/>
        </p:nvSpPr>
        <p:spPr>
          <a:xfrm>
            <a:off x="400685" y="949325"/>
            <a:ext cx="7528560" cy="460375"/>
          </a:xfrm>
          <a:prstGeom prst="rect">
            <a:avLst/>
          </a:prstGeom>
          <a:noFill/>
        </p:spPr>
        <p:txBody>
          <a:bodyPr wrap="none" rtlCol="0" anchor="t">
            <a:spAutoFit/>
          </a:bodyPr>
          <a:p>
            <a:pPr marL="0" lvl="0" indent="0" algn="l" eaLnBrk="1" hangingPunct="1">
              <a:lnSpc>
                <a:spcPct val="100000"/>
              </a:lnSpc>
              <a:spcBef>
                <a:spcPct val="0"/>
              </a:spcBef>
              <a:buNone/>
            </a:pPr>
            <a:r>
              <a:rPr lang="zh-CN" sz="2400" b="1" dirty="0">
                <a:solidFill>
                  <a:srgbClr val="C00000"/>
                </a:solidFill>
                <a:latin typeface="黑体" panose="02010609060101010101" charset="-122"/>
                <a:ea typeface="黑体" panose="02010609060101010101" charset="-122"/>
                <a:sym typeface="+mn-ea"/>
              </a:rPr>
              <a:t>苏共在改革过程中对苏联历史和领导人的评价存在偏差</a:t>
            </a:r>
            <a:endParaRPr lang="zh-CN" altLang="en-US" sz="2400" b="1" dirty="0">
              <a:solidFill>
                <a:srgbClr val="C00000"/>
              </a:solidFill>
              <a:latin typeface="黑体" panose="02010609060101010101" charset="-122"/>
              <a:ea typeface="黑体" panose="02010609060101010101"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6" name="文本框 5"/>
          <p:cNvSpPr txBox="1"/>
          <p:nvPr/>
        </p:nvSpPr>
        <p:spPr>
          <a:xfrm>
            <a:off x="347345" y="1569085"/>
            <a:ext cx="4507865" cy="4338320"/>
          </a:xfrm>
          <a:prstGeom prst="rect">
            <a:avLst/>
          </a:prstGeom>
          <a:noFill/>
        </p:spPr>
        <p:txBody>
          <a:bodyPr wrap="square" rtlCol="0">
            <a:spAutoFit/>
          </a:bodyPr>
          <a:p>
            <a:pPr>
              <a:lnSpc>
                <a:spcPct val="200000"/>
              </a:lnSpc>
            </a:pPr>
            <a:r>
              <a:rPr lang="zh-CN" altLang="en-US" sz="2000" b="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邓小平</a:t>
            </a:r>
            <a:r>
              <a:rPr lang="en-US" altLang="zh-CN"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rPr>
              <a:t>                              </a:t>
            </a:r>
            <a:r>
              <a:rPr lang="zh-CN" altLang="en-US"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rPr>
              <a:t>尊重历史</a:t>
            </a:r>
            <a:endParaRPr lang="zh-CN" altLang="en-US">
              <a:solidFill>
                <a:srgbClr val="FF0000"/>
              </a:solidFill>
              <a:latin typeface="华文中宋" panose="02010600040101010101" pitchFamily="2" charset="-122"/>
              <a:ea typeface="华文中宋" panose="02010600040101010101" pitchFamily="2" charset="-122"/>
              <a:cs typeface="华文中宋" panose="02010600040101010101" pitchFamily="2" charset="-122"/>
            </a:endParaRPr>
          </a:p>
          <a:p>
            <a:pPr>
              <a:lnSpc>
                <a:spcPct val="200000"/>
              </a:lnSpc>
            </a:pPr>
            <a:endParaRPr lang="zh-CN" altLang="en-US">
              <a:solidFill>
                <a:srgbClr val="FF0000"/>
              </a:solidFill>
              <a:latin typeface="华文中宋" panose="02010600040101010101" pitchFamily="2" charset="-122"/>
              <a:ea typeface="华文中宋" panose="02010600040101010101" pitchFamily="2" charset="-122"/>
              <a:cs typeface="华文中宋" panose="02010600040101010101" pitchFamily="2" charset="-122"/>
            </a:endParaRPr>
          </a:p>
          <a:p>
            <a:pPr>
              <a:lnSpc>
                <a:spcPct val="200000"/>
              </a:lnSpc>
            </a:pPr>
            <a:r>
              <a:rPr lang="zh-CN" altLang="en-US" sz="2000" b="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赫鲁晓夫</a:t>
            </a:r>
            <a:r>
              <a:rPr lang="en-US" altLang="zh-CN"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rPr>
              <a:t>                           </a:t>
            </a:r>
            <a:r>
              <a:rPr lang="zh-CN" altLang="en-US"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rPr>
              <a:t>否定历史</a:t>
            </a:r>
            <a:endParaRPr lang="zh-CN" altLang="en-US"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endParaRPr>
          </a:p>
          <a:p>
            <a:pPr>
              <a:lnSpc>
                <a:spcPct val="200000"/>
              </a:lnSpc>
            </a:pPr>
            <a:endParaRPr lang="zh-CN" altLang="en-US"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endParaRPr>
          </a:p>
          <a:p>
            <a:pPr>
              <a:lnSpc>
                <a:spcPct val="200000"/>
              </a:lnSpc>
            </a:pPr>
            <a:r>
              <a:rPr lang="zh-CN" altLang="en-US" sz="2000" b="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勃列日涅夫</a:t>
            </a:r>
            <a:r>
              <a:rPr lang="en-US" altLang="zh-CN" sz="2000" b="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rPr>
              <a:t>                        </a:t>
            </a:r>
            <a:r>
              <a:rPr lang="zh-CN" altLang="en-US"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rPr>
              <a:t>漠视历史</a:t>
            </a:r>
            <a:endParaRPr lang="zh-CN" altLang="en-US"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endParaRPr>
          </a:p>
          <a:p>
            <a:pPr>
              <a:lnSpc>
                <a:spcPct val="200000"/>
              </a:lnSpc>
            </a:pPr>
            <a:endParaRPr lang="zh-CN" altLang="en-US"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endParaRPr>
          </a:p>
          <a:p>
            <a:pPr>
              <a:lnSpc>
                <a:spcPct val="200000"/>
              </a:lnSpc>
            </a:pPr>
            <a:r>
              <a:rPr lang="zh-CN" altLang="en-US" sz="2000" b="1">
                <a:solidFill>
                  <a:schemeClr val="accent1">
                    <a:lumMod val="75000"/>
                  </a:schemeClr>
                </a:solidFill>
                <a:latin typeface="华文中宋" panose="02010600040101010101" pitchFamily="2" charset="-122"/>
                <a:ea typeface="华文中宋" panose="02010600040101010101" pitchFamily="2" charset="-122"/>
                <a:cs typeface="华文中宋" panose="02010600040101010101" pitchFamily="2" charset="-122"/>
                <a:sym typeface="+mn-ea"/>
              </a:rPr>
              <a:t>戈尔巴乔夫</a:t>
            </a:r>
            <a:r>
              <a:rPr lang="en-US" altLang="zh-CN"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rPr>
              <a:t>                        </a:t>
            </a:r>
            <a:r>
              <a:rPr lang="zh-CN" altLang="en-US"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rPr>
              <a:t>放弃历史</a:t>
            </a:r>
            <a:endParaRPr lang="zh-CN" altLang="en-US" sz="2000" b="1">
              <a:solidFill>
                <a:srgbClr val="FF0000"/>
              </a:solidFill>
              <a:latin typeface="华文中宋" panose="02010600040101010101" pitchFamily="2" charset="-122"/>
              <a:ea typeface="华文中宋" panose="02010600040101010101" pitchFamily="2" charset="-122"/>
              <a:cs typeface="华文中宋" panose="02010600040101010101" pitchFamily="2" charset="-122"/>
            </a:endParaRPr>
          </a:p>
        </p:txBody>
      </p:sp>
      <p:pic>
        <p:nvPicPr>
          <p:cNvPr id="7" name="图片 6"/>
          <p:cNvPicPr>
            <a:picLocks noChangeAspect="1"/>
          </p:cNvPicPr>
          <p:nvPr>
            <p:custDataLst>
              <p:tags r:id="rId1"/>
            </p:custDataLst>
          </p:nvPr>
        </p:nvPicPr>
        <p:blipFill>
          <a:blip r:embed="rId2"/>
          <a:stretch>
            <a:fillRect/>
          </a:stretch>
        </p:blipFill>
        <p:spPr>
          <a:xfrm>
            <a:off x="7189470" y="1546225"/>
            <a:ext cx="1953260" cy="2450465"/>
          </a:xfrm>
          <a:prstGeom prst="rect">
            <a:avLst/>
          </a:prstGeom>
        </p:spPr>
      </p:pic>
      <p:pic>
        <p:nvPicPr>
          <p:cNvPr id="100" name="图片 99"/>
          <p:cNvPicPr/>
          <p:nvPr/>
        </p:nvPicPr>
        <p:blipFill>
          <a:blip r:embed="rId3"/>
          <a:stretch>
            <a:fillRect/>
          </a:stretch>
        </p:blipFill>
        <p:spPr>
          <a:xfrm>
            <a:off x="9342755" y="4281170"/>
            <a:ext cx="2771775" cy="2352040"/>
          </a:xfrm>
          <a:prstGeom prst="rect">
            <a:avLst/>
          </a:prstGeom>
          <a:noFill/>
          <a:ln w="9525">
            <a:noFill/>
          </a:ln>
        </p:spPr>
      </p:pic>
      <p:sp>
        <p:nvSpPr>
          <p:cNvPr id="8" name="圆角矩形 3"/>
          <p:cNvSpPr>
            <a:spLocks noChangeArrowheads="1"/>
          </p:cNvSpPr>
          <p:nvPr/>
        </p:nvSpPr>
        <p:spPr bwMode="auto">
          <a:xfrm>
            <a:off x="279400" y="1688465"/>
            <a:ext cx="4575810" cy="655955"/>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b="1" dirty="0">
              <a:solidFill>
                <a:schemeClr val="tx1"/>
              </a:solidFill>
              <a:latin typeface="仿宋" panose="02010609060101010101" pitchFamily="49" charset="-122"/>
              <a:ea typeface="仿宋" panose="02010609060101010101" pitchFamily="49" charset="-122"/>
              <a:sym typeface="+mn-ea"/>
            </a:endParaRPr>
          </a:p>
        </p:txBody>
      </p:sp>
      <p:pic>
        <p:nvPicPr>
          <p:cNvPr id="9" name="图片 8"/>
          <p:cNvPicPr/>
          <p:nvPr/>
        </p:nvPicPr>
        <p:blipFill>
          <a:blip r:embed="rId4"/>
          <a:stretch>
            <a:fillRect/>
          </a:stretch>
        </p:blipFill>
        <p:spPr>
          <a:xfrm>
            <a:off x="5059680" y="1569720"/>
            <a:ext cx="1952625" cy="2424430"/>
          </a:xfrm>
          <a:prstGeom prst="rect">
            <a:avLst/>
          </a:prstGeom>
          <a:noFill/>
          <a:ln w="9525">
            <a:noFill/>
          </a:ln>
        </p:spPr>
      </p:pic>
      <p:pic>
        <p:nvPicPr>
          <p:cNvPr id="101" name="图片 100"/>
          <p:cNvPicPr/>
          <p:nvPr/>
        </p:nvPicPr>
        <p:blipFill>
          <a:blip r:embed="rId5">
            <a:lum bright="12000"/>
          </a:blip>
          <a:stretch>
            <a:fillRect/>
          </a:stretch>
        </p:blipFill>
        <p:spPr>
          <a:xfrm>
            <a:off x="7212330" y="4244340"/>
            <a:ext cx="1930400" cy="2401570"/>
          </a:xfrm>
          <a:prstGeom prst="rect">
            <a:avLst/>
          </a:prstGeom>
          <a:noFill/>
          <a:ln w="9525">
            <a:noFill/>
          </a:ln>
        </p:spPr>
      </p:pic>
      <p:cxnSp>
        <p:nvCxnSpPr>
          <p:cNvPr id="2" name="直接箭头连接符 1"/>
          <p:cNvCxnSpPr/>
          <p:nvPr/>
        </p:nvCxnSpPr>
        <p:spPr>
          <a:xfrm flipV="1">
            <a:off x="1524000" y="2019300"/>
            <a:ext cx="1892300" cy="1016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V="1">
            <a:off x="1524000" y="3180715"/>
            <a:ext cx="1892300" cy="1016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1951990" y="5624195"/>
            <a:ext cx="1551940" cy="19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pic>
        <p:nvPicPr>
          <p:cNvPr id="14" name="图片 13"/>
          <p:cNvPicPr/>
          <p:nvPr/>
        </p:nvPicPr>
        <p:blipFill>
          <a:blip r:embed="rId6"/>
          <a:srcRect l="11922" t="13796" r="12885"/>
          <a:stretch>
            <a:fillRect/>
          </a:stretch>
        </p:blipFill>
        <p:spPr>
          <a:xfrm>
            <a:off x="9319895" y="1569720"/>
            <a:ext cx="2817495" cy="2425065"/>
          </a:xfrm>
          <a:prstGeom prst="rect">
            <a:avLst/>
          </a:prstGeom>
          <a:noFill/>
          <a:ln w="9525">
            <a:noFill/>
          </a:ln>
        </p:spPr>
      </p:pic>
      <p:cxnSp>
        <p:nvCxnSpPr>
          <p:cNvPr id="15" name="直接箭头连接符 14"/>
          <p:cNvCxnSpPr/>
          <p:nvPr/>
        </p:nvCxnSpPr>
        <p:spPr>
          <a:xfrm>
            <a:off x="1951990" y="4406900"/>
            <a:ext cx="1551940" cy="19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pic>
        <p:nvPicPr>
          <p:cNvPr id="111" name="图片 110"/>
          <p:cNvPicPr/>
          <p:nvPr/>
        </p:nvPicPr>
        <p:blipFill>
          <a:blip r:embed="rId7"/>
          <a:stretch>
            <a:fillRect/>
          </a:stretch>
        </p:blipFill>
        <p:spPr>
          <a:xfrm>
            <a:off x="5059680" y="4244340"/>
            <a:ext cx="1952625" cy="2388870"/>
          </a:xfrm>
          <a:prstGeom prst="rect">
            <a:avLst/>
          </a:prstGeom>
          <a:noFill/>
          <a:ln w="9525">
            <a:noFill/>
          </a:ln>
        </p:spPr>
      </p:pic>
      <p:sp>
        <p:nvSpPr>
          <p:cNvPr id="16" name="圆角矩形 3"/>
          <p:cNvSpPr>
            <a:spLocks noChangeArrowheads="1"/>
          </p:cNvSpPr>
          <p:nvPr/>
        </p:nvSpPr>
        <p:spPr bwMode="auto">
          <a:xfrm>
            <a:off x="279400" y="2675890"/>
            <a:ext cx="4575810" cy="3434715"/>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b="1" dirty="0">
              <a:solidFill>
                <a:schemeClr val="tx1"/>
              </a:solidFill>
              <a:latin typeface="仿宋" panose="02010609060101010101" pitchFamily="49" charset="-122"/>
              <a:ea typeface="仿宋" panose="02010609060101010101" pitchFamily="49" charset="-122"/>
              <a:sym typeface="+mn-ea"/>
            </a:endParaRPr>
          </a:p>
        </p:txBody>
      </p:sp>
      <p:sp>
        <p:nvSpPr>
          <p:cNvPr id="10" name="文本框 9"/>
          <p:cNvSpPr txBox="1"/>
          <p:nvPr/>
        </p:nvSpPr>
        <p:spPr>
          <a:xfrm>
            <a:off x="279400" y="894080"/>
            <a:ext cx="6260465" cy="521970"/>
          </a:xfrm>
          <a:prstGeom prst="rect">
            <a:avLst/>
          </a:prstGeom>
          <a:noFill/>
        </p:spPr>
        <p:txBody>
          <a:bodyPr wrap="none" rtlCol="0" anchor="t">
            <a:spAutoFit/>
          </a:bodyPr>
          <a:p>
            <a:pPr marL="0" lvl="0" indent="0" eaLnBrk="1" hangingPunct="1">
              <a:lnSpc>
                <a:spcPct val="100000"/>
              </a:lnSpc>
              <a:spcBef>
                <a:spcPct val="0"/>
              </a:spcBef>
              <a:buNone/>
            </a:pPr>
            <a:r>
              <a:rPr lang="zh-CN" sz="2800" b="1" dirty="0">
                <a:solidFill>
                  <a:srgbClr val="C00000"/>
                </a:solidFill>
                <a:latin typeface="黑体" panose="02010609060101010101" charset="-122"/>
                <a:ea typeface="黑体" panose="02010609060101010101" charset="-122"/>
                <a:sym typeface="+mn-ea"/>
              </a:rPr>
              <a:t>中共与苏共在改革过程中的历史观比较</a:t>
            </a:r>
            <a:endParaRPr lang="zh-CN" altLang="en-US" sz="2800" b="1" dirty="0">
              <a:solidFill>
                <a:srgbClr val="C00000"/>
              </a:solidFill>
              <a:latin typeface="黑体" panose="02010609060101010101" charset="-122"/>
              <a:ea typeface="黑体" panose="02010609060101010101" charset="-122"/>
              <a:sym typeface="+mn-ea"/>
            </a:endParaRPr>
          </a:p>
        </p:txBody>
      </p:sp>
      <p:sp>
        <p:nvSpPr>
          <p:cNvPr id="11"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10" name="文本框 1"/>
          <p:cNvSpPr txBox="1"/>
          <p:nvPr/>
        </p:nvSpPr>
        <p:spPr>
          <a:xfrm>
            <a:off x="566632" y="1074844"/>
            <a:ext cx="10750549" cy="1938020"/>
          </a:xfrm>
          <a:prstGeom prst="rect">
            <a:avLst/>
          </a:prstGeom>
          <a:noFill/>
          <a:ln w="9525">
            <a:noFill/>
          </a:ln>
        </p:spPr>
        <p:txBody>
          <a:bodyPr wrap="square" anchor="t" anchorCtr="0">
            <a:spAutoFit/>
          </a:bodyPr>
          <a:p>
            <a:pPr eaLnBrk="0" hangingPunct="0"/>
            <a:endParaRPr lang="zh-CN" altLang="en-US" sz="2400" b="1">
              <a:solidFill>
                <a:schemeClr val="accent1"/>
              </a:solidFill>
              <a:latin typeface="楷体" panose="02010609060101010101" charset="-122"/>
              <a:ea typeface="楷体" panose="02010609060101010101" charset="-122"/>
            </a:endParaRPr>
          </a:p>
          <a:p>
            <a:pPr eaLnBrk="0" hangingPunct="0"/>
            <a:r>
              <a:rPr lang="zh-CN" altLang="en-US" sz="2400" b="1">
                <a:solidFill>
                  <a:srgbClr val="C00000"/>
                </a:solidFill>
                <a:latin typeface="黑体" panose="02010609060101010101" charset="-122"/>
                <a:ea typeface="黑体" panose="02010609060101010101" charset="-122"/>
              </a:rPr>
              <a:t>一、改革开放启动的民间动力</a:t>
            </a:r>
            <a:endParaRPr lang="zh-CN" altLang="en-US" sz="2400" b="1">
              <a:solidFill>
                <a:srgbClr val="C00000"/>
              </a:solidFill>
              <a:latin typeface="黑体" panose="02010609060101010101" charset="-122"/>
              <a:ea typeface="黑体" panose="02010609060101010101" charset="-122"/>
            </a:endParaRPr>
          </a:p>
          <a:p>
            <a:pPr eaLnBrk="0" hangingPunct="0"/>
            <a:endParaRPr lang="zh-CN" altLang="en-US" sz="2400" b="1">
              <a:latin typeface="楷体" panose="02010609060101010101" charset="-122"/>
              <a:ea typeface="楷体" panose="02010609060101010101" charset="-122"/>
            </a:endParaRPr>
          </a:p>
          <a:p>
            <a:pPr eaLnBrk="0" hangingPunct="0"/>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第一，天安门集会和</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西单民主墙</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的自发推进，表明社会下层形成了民众要求变革的政治自觉力量。</a:t>
            </a:r>
            <a:endParaRPr lang="zh-CN" altLang="en-US" sz="2400" b="1">
              <a:latin typeface="楷体" panose="02010609060101010101" charset="-122"/>
              <a:ea typeface="楷体" panose="02010609060101010101" charset="-122"/>
            </a:endParaRPr>
          </a:p>
        </p:txBody>
      </p:sp>
      <p:pic>
        <p:nvPicPr>
          <p:cNvPr id="11" name="图片 2" descr="667f1efe69b414476b064eb9dcf8f14"/>
          <p:cNvPicPr>
            <a:picLocks noChangeAspect="1"/>
          </p:cNvPicPr>
          <p:nvPr/>
        </p:nvPicPr>
        <p:blipFill>
          <a:blip r:embed="rId1"/>
          <a:stretch>
            <a:fillRect/>
          </a:stretch>
        </p:blipFill>
        <p:spPr>
          <a:xfrm>
            <a:off x="7315200" y="3244851"/>
            <a:ext cx="3848100" cy="2675467"/>
          </a:xfrm>
          <a:prstGeom prst="rect">
            <a:avLst/>
          </a:prstGeom>
          <a:noFill/>
          <a:ln w="9525">
            <a:noFill/>
          </a:ln>
        </p:spPr>
      </p:pic>
      <p:sp>
        <p:nvSpPr>
          <p:cNvPr id="13" name="文本框 3"/>
          <p:cNvSpPr txBox="1"/>
          <p:nvPr/>
        </p:nvSpPr>
        <p:spPr>
          <a:xfrm>
            <a:off x="884767" y="3244851"/>
            <a:ext cx="6220884" cy="2861310"/>
          </a:xfrm>
          <a:prstGeom prst="rect">
            <a:avLst/>
          </a:prstGeom>
          <a:noFill/>
          <a:ln w="9525">
            <a:noFill/>
          </a:ln>
        </p:spPr>
        <p:txBody>
          <a:bodyPr wrap="square" anchor="t" anchorCtr="0">
            <a:spAutoFit/>
          </a:bodyPr>
          <a:p>
            <a:pPr eaLnBrk="0" hangingPunct="0">
              <a:lnSpc>
                <a:spcPct val="150000"/>
              </a:lnSpc>
            </a:pPr>
            <a:r>
              <a:rPr lang="en-US" altLang="zh-CN" sz="2400" b="1">
                <a:latin typeface="楷体" panose="02010609060101010101" charset="-122"/>
                <a:ea typeface="楷体" panose="02010609060101010101" charset="-122"/>
              </a:rPr>
              <a:t>1976</a:t>
            </a:r>
            <a:r>
              <a:rPr lang="zh-CN" altLang="en-US" sz="2400" b="1">
                <a:latin typeface="楷体" panose="02010609060101010101" charset="-122"/>
                <a:ea typeface="楷体" panose="02010609060101010101" charset="-122"/>
              </a:rPr>
              <a:t>年</a:t>
            </a:r>
            <a:r>
              <a:rPr lang="en-US" altLang="zh-CN" sz="2400" b="1">
                <a:latin typeface="楷体" panose="02010609060101010101" charset="-122"/>
                <a:ea typeface="楷体" panose="02010609060101010101" charset="-122"/>
              </a:rPr>
              <a:t>1-4</a:t>
            </a:r>
            <a:r>
              <a:rPr lang="zh-CN" altLang="en-US" sz="2400" b="1">
                <a:latin typeface="楷体" panose="02010609060101010101" charset="-122"/>
                <a:ea typeface="楷体" panose="02010609060101010101" charset="-122"/>
              </a:rPr>
              <a:t>月（高潮：</a:t>
            </a:r>
            <a:r>
              <a:rPr lang="en-US" altLang="zh-CN" sz="2400" b="1">
                <a:latin typeface="楷体" panose="02010609060101010101" charset="-122"/>
                <a:ea typeface="楷体" panose="02010609060101010101" charset="-122"/>
              </a:rPr>
              <a:t>1976.4.5</a:t>
            </a:r>
            <a:r>
              <a:rPr lang="zh-CN" altLang="en-US" sz="2400" b="1">
                <a:latin typeface="楷体" panose="02010609060101010101" charset="-122"/>
                <a:ea typeface="楷体" panose="02010609060101010101" charset="-122"/>
              </a:rPr>
              <a:t>天安门集会）</a:t>
            </a:r>
            <a:endParaRPr lang="zh-CN" altLang="en-US" sz="2400" b="1">
              <a:latin typeface="楷体" panose="02010609060101010101" charset="-122"/>
              <a:ea typeface="楷体" panose="02010609060101010101" charset="-122"/>
            </a:endParaRPr>
          </a:p>
          <a:p>
            <a:pPr eaLnBrk="0" hangingPunct="0">
              <a:lnSpc>
                <a:spcPct val="150000"/>
              </a:lnSpc>
            </a:pPr>
            <a:r>
              <a:rPr lang="zh-CN" altLang="en-US" sz="2400" b="1">
                <a:latin typeface="楷体" panose="02010609060101010101" charset="-122"/>
                <a:ea typeface="楷体" panose="02010609060101010101" charset="-122"/>
              </a:rPr>
              <a:t>群众自发表达：</a:t>
            </a:r>
            <a:endParaRPr lang="zh-CN" altLang="en-US" sz="2400" b="1">
              <a:latin typeface="楷体" panose="02010609060101010101" charset="-122"/>
              <a:ea typeface="楷体" panose="02010609060101010101" charset="-122"/>
            </a:endParaRPr>
          </a:p>
          <a:p>
            <a:pPr eaLnBrk="0" hangingPunct="0">
              <a:lnSpc>
                <a:spcPct val="150000"/>
              </a:lnSpc>
            </a:pPr>
            <a:r>
              <a:rPr lang="zh-CN" altLang="en-US" sz="2400" b="1">
                <a:latin typeface="楷体" panose="02010609060101010101" charset="-122"/>
                <a:ea typeface="楷体" panose="02010609060101010101" charset="-122"/>
              </a:rPr>
              <a:t>   对周恩来总理的悼念</a:t>
            </a:r>
            <a:endParaRPr lang="zh-CN" altLang="en-US" sz="2400" b="1">
              <a:latin typeface="楷体" panose="02010609060101010101" charset="-122"/>
              <a:ea typeface="楷体" panose="02010609060101010101" charset="-122"/>
            </a:endParaRPr>
          </a:p>
          <a:p>
            <a:pPr eaLnBrk="0" hangingPunct="0">
              <a:lnSpc>
                <a:spcPct val="150000"/>
              </a:lnSpc>
            </a:pPr>
            <a:r>
              <a:rPr lang="zh-CN" altLang="en-US" sz="2400" b="1">
                <a:latin typeface="楷体" panose="02010609060101010101" charset="-122"/>
                <a:ea typeface="楷体" panose="02010609060101010101" charset="-122"/>
              </a:rPr>
              <a:t>   对</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四人帮</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的憎恶</a:t>
            </a:r>
            <a:endParaRPr lang="zh-CN" altLang="en-US" sz="2400" b="1">
              <a:latin typeface="楷体" panose="02010609060101010101" charset="-122"/>
              <a:ea typeface="楷体" panose="02010609060101010101" charset="-122"/>
            </a:endParaRPr>
          </a:p>
          <a:p>
            <a:pPr eaLnBrk="0" hangingPunct="0">
              <a:lnSpc>
                <a:spcPct val="150000"/>
              </a:lnSpc>
            </a:pPr>
            <a:r>
              <a:rPr lang="zh-CN" altLang="en-US" sz="2400" b="1">
                <a:latin typeface="楷体" panose="02010609060101010101" charset="-122"/>
                <a:ea typeface="楷体" panose="02010609060101010101" charset="-122"/>
              </a:rPr>
              <a:t>       对邓小平的支持</a:t>
            </a:r>
            <a:endParaRPr lang="zh-CN" altLang="en-US" sz="2400" b="1">
              <a:latin typeface="楷体" panose="02010609060101010101" charset="-122"/>
              <a:ea typeface="楷体" panose="02010609060101010101" charset="-122"/>
            </a:endParaRPr>
          </a:p>
        </p:txBody>
      </p:sp>
      <p:sp>
        <p:nvSpPr>
          <p:cNvPr id="2" name="文本框 1"/>
          <p:cNvSpPr txBox="1"/>
          <p:nvPr/>
        </p:nvSpPr>
        <p:spPr>
          <a:xfrm>
            <a:off x="295275" y="949325"/>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28676" name="文本框 4"/>
          <p:cNvSpPr txBox="1"/>
          <p:nvPr/>
        </p:nvSpPr>
        <p:spPr>
          <a:xfrm>
            <a:off x="531072" y="1409700"/>
            <a:ext cx="11468100" cy="1198880"/>
          </a:xfrm>
          <a:prstGeom prst="rect">
            <a:avLst/>
          </a:prstGeom>
          <a:noFill/>
          <a:ln w="9525">
            <a:noFill/>
          </a:ln>
        </p:spPr>
        <p:txBody>
          <a:bodyPr wrap="square" anchor="t" anchorCtr="0">
            <a:spAutoFit/>
          </a:bodyPr>
          <a:p>
            <a:pPr eaLnBrk="0" hangingPunct="0"/>
            <a:r>
              <a:rPr lang="zh-CN" altLang="en-US" sz="2400" b="1">
                <a:solidFill>
                  <a:srgbClr val="C00000"/>
                </a:solidFill>
                <a:latin typeface="黑体" panose="02010609060101010101" charset="-122"/>
                <a:ea typeface="黑体" panose="02010609060101010101" charset="-122"/>
              </a:rPr>
              <a:t>一、改革开放启动的民间动力</a:t>
            </a:r>
            <a:endParaRPr lang="zh-CN" altLang="en-US" sz="2400" b="1">
              <a:solidFill>
                <a:srgbClr val="C00000"/>
              </a:solidFill>
              <a:latin typeface="黑体" panose="02010609060101010101" charset="-122"/>
              <a:ea typeface="黑体" panose="02010609060101010101" charset="-122"/>
            </a:endParaRPr>
          </a:p>
          <a:p>
            <a:pPr eaLnBrk="0" hangingPunct="0"/>
            <a:endParaRPr lang="zh-CN" altLang="en-US" sz="2400" b="1">
              <a:latin typeface="楷体" panose="02010609060101010101" charset="-122"/>
              <a:ea typeface="楷体" panose="02010609060101010101" charset="-122"/>
            </a:endParaRPr>
          </a:p>
          <a:p>
            <a:pPr eaLnBrk="0" hangingPunct="0"/>
            <a:r>
              <a:rPr lang="zh-CN" altLang="en-US" sz="2400" b="1">
                <a:latin typeface="楷体" panose="02010609060101010101" charset="-122"/>
                <a:ea typeface="楷体" panose="02010609060101010101" charset="-122"/>
              </a:rPr>
              <a:t>第二，农民自发的</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包产到户</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实践，表明社会下层形成了强大的改革自觉力量。</a:t>
            </a:r>
            <a:endParaRPr lang="zh-CN" altLang="en-US" sz="2400" b="1">
              <a:latin typeface="楷体" panose="02010609060101010101" charset="-122"/>
              <a:ea typeface="楷体" panose="02010609060101010101" charset="-122"/>
            </a:endParaRPr>
          </a:p>
        </p:txBody>
      </p:sp>
      <p:sp>
        <p:nvSpPr>
          <p:cNvPr id="28677" name="文本框 5"/>
          <p:cNvSpPr txBox="1"/>
          <p:nvPr/>
        </p:nvSpPr>
        <p:spPr>
          <a:xfrm>
            <a:off x="1759374" y="6157595"/>
            <a:ext cx="9836149" cy="460375"/>
          </a:xfrm>
          <a:prstGeom prst="rect">
            <a:avLst/>
          </a:prstGeom>
          <a:noFill/>
          <a:ln w="9525">
            <a:noFill/>
          </a:ln>
        </p:spPr>
        <p:txBody>
          <a:bodyPr wrap="square" anchor="t" anchorCtr="0">
            <a:spAutoFit/>
          </a:bodyPr>
          <a:p>
            <a:pPr eaLnBrk="0" hangingPunct="0"/>
            <a:r>
              <a:rPr lang="zh-CN" altLang="zh-CN" sz="2400" b="1">
                <a:latin typeface="楷体" panose="02010609060101010101" charset="-122"/>
                <a:ea typeface="楷体" panose="02010609060101010101" charset="-122"/>
              </a:rPr>
              <a:t>标志性事件：</a:t>
            </a:r>
            <a:r>
              <a:rPr lang="en-US" altLang="zh-CN" sz="2400" b="1">
                <a:latin typeface="楷体" panose="02010609060101010101" charset="-122"/>
                <a:ea typeface="楷体" panose="02010609060101010101" charset="-122"/>
              </a:rPr>
              <a:t>1978</a:t>
            </a:r>
            <a:r>
              <a:rPr lang="zh-CN" altLang="en-US" sz="2400" b="1">
                <a:latin typeface="楷体" panose="02010609060101010101" charset="-122"/>
                <a:ea typeface="楷体" panose="02010609060101010101" charset="-122"/>
              </a:rPr>
              <a:t>年</a:t>
            </a:r>
            <a:r>
              <a:rPr lang="zh-CN" altLang="zh-CN" sz="2400" b="1">
                <a:latin typeface="楷体" panose="02010609060101010101" charset="-122"/>
                <a:ea typeface="楷体" panose="02010609060101010101" charset="-122"/>
              </a:rPr>
              <a:t>安徽凤阳县</a:t>
            </a:r>
            <a:r>
              <a:rPr lang="en-US" altLang="zh-CN" sz="2400" b="1">
                <a:latin typeface="楷体" panose="02010609060101010101" charset="-122"/>
                <a:ea typeface="楷体" panose="02010609060101010101" charset="-122"/>
              </a:rPr>
              <a:t>18</a:t>
            </a:r>
            <a:r>
              <a:rPr lang="zh-CN" altLang="en-US" sz="2400" b="1">
                <a:latin typeface="楷体" panose="02010609060101010101" charset="-122"/>
                <a:ea typeface="楷体" panose="02010609060101010101" charset="-122"/>
              </a:rPr>
              <a:t>户农民自发实行</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包产到户</a:t>
            </a:r>
            <a:r>
              <a:rPr lang="en-US" altLang="zh-CN" sz="2400" b="1">
                <a:latin typeface="楷体" panose="02010609060101010101" charset="-122"/>
                <a:ea typeface="楷体" panose="02010609060101010101" charset="-122"/>
              </a:rPr>
              <a:t>”</a:t>
            </a:r>
            <a:endParaRPr lang="en-US" altLang="zh-CN" sz="2400" b="1">
              <a:latin typeface="楷体" panose="02010609060101010101" charset="-122"/>
              <a:ea typeface="楷体" panose="02010609060101010101" charset="-122"/>
            </a:endParaRPr>
          </a:p>
        </p:txBody>
      </p:sp>
      <p:pic>
        <p:nvPicPr>
          <p:cNvPr id="28678" name="图片 1" descr="d1ed9b428d55f9873388f6e3ca03342"/>
          <p:cNvPicPr>
            <a:picLocks noChangeAspect="1"/>
          </p:cNvPicPr>
          <p:nvPr/>
        </p:nvPicPr>
        <p:blipFill>
          <a:blip r:embed="rId1"/>
          <a:stretch>
            <a:fillRect/>
          </a:stretch>
        </p:blipFill>
        <p:spPr>
          <a:xfrm>
            <a:off x="3691044" y="2796117"/>
            <a:ext cx="4502149" cy="3261784"/>
          </a:xfrm>
          <a:prstGeom prst="rect">
            <a:avLst/>
          </a:prstGeom>
          <a:noFill/>
          <a:ln w="9525">
            <a:noFill/>
          </a:ln>
        </p:spPr>
      </p:pic>
      <p:sp>
        <p:nvSpPr>
          <p:cNvPr id="2" name="文本框 1"/>
          <p:cNvSpPr txBox="1"/>
          <p:nvPr/>
        </p:nvSpPr>
        <p:spPr>
          <a:xfrm>
            <a:off x="295275" y="949325"/>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占位符 2"/>
          <p:cNvSpPr>
            <a:spLocks noGrp="1"/>
          </p:cNvSpPr>
          <p:nvPr/>
        </p:nvSpPr>
        <p:spPr>
          <a:xfrm>
            <a:off x="395605" y="1059815"/>
            <a:ext cx="10758170" cy="2016125"/>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nSpc>
                <a:spcPct val="150000"/>
              </a:lnSpc>
            </a:pPr>
            <a:r>
              <a:rPr lang="zh-CN" altLang="en-US" sz="1800" b="1" dirty="0" smtClean="0">
                <a:solidFill>
                  <a:srgbClr val="C00000"/>
                </a:solidFill>
                <a:latin typeface="楷体" panose="02010609060101010101" charset="-122"/>
                <a:ea typeface="楷体" panose="02010609060101010101" charset="-122"/>
                <a:cs typeface="楷体" panose="02010609060101010101" charset="-122"/>
                <a:sym typeface="+mn-ea"/>
              </a:rPr>
              <a:t>（一）近代救亡图存主题与各阶级的努力和失败</a:t>
            </a:r>
            <a:r>
              <a:rPr lang="zh-CN" altLang="en-US" sz="1900" b="1" dirty="0" smtClean="0">
                <a:solidFill>
                  <a:srgbClr val="002060"/>
                </a:solidFill>
                <a:latin typeface="楷体" panose="02010609060101010101" charset="-122"/>
                <a:ea typeface="楷体" panose="02010609060101010101" charset="-122"/>
                <a:cs typeface="楷体" panose="02010609060101010101" charset="-122"/>
              </a:rPr>
              <a:t>    </a:t>
            </a:r>
            <a:endParaRPr lang="zh-CN" altLang="en-US" sz="1900"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sz="1900" b="1" dirty="0" smtClean="0">
                <a:solidFill>
                  <a:srgbClr val="C00000"/>
                </a:solidFill>
                <a:latin typeface="楷体" panose="02010609060101010101" charset="-122"/>
                <a:ea typeface="楷体" panose="02010609060101010101" charset="-122"/>
                <a:cs typeface="楷体" panose="02010609060101010101" charset="-122"/>
              </a:rPr>
              <a:t>    </a:t>
            </a:r>
            <a:r>
              <a:rPr lang="zh-CN" altLang="en-US" sz="1900" b="1" dirty="0" smtClean="0">
                <a:solidFill>
                  <a:srgbClr val="C00000"/>
                </a:solidFill>
                <a:latin typeface="楷体" panose="02010609060101010101" charset="-122"/>
                <a:ea typeface="楷体" panose="02010609060101010101" charset="-122"/>
                <a:cs typeface="楷体" panose="02010609060101010101" charset="-122"/>
              </a:rPr>
              <a:t>资产阶级</a:t>
            </a:r>
            <a:r>
              <a:rPr lang="zh-CN" altLang="en-US" sz="1900" b="1" dirty="0">
                <a:solidFill>
                  <a:srgbClr val="C00000"/>
                </a:solidFill>
                <a:latin typeface="楷体" panose="02010609060101010101" charset="-122"/>
                <a:ea typeface="楷体" panose="02010609060101010101" charset="-122"/>
                <a:cs typeface="楷体" panose="02010609060101010101" charset="-122"/>
              </a:rPr>
              <a:t>维新派</a:t>
            </a:r>
            <a:r>
              <a:rPr lang="zh-CN" altLang="en-US" sz="1900" b="1" dirty="0">
                <a:solidFill>
                  <a:srgbClr val="002060"/>
                </a:solidFill>
                <a:latin typeface="楷体" panose="02010609060101010101" charset="-122"/>
                <a:ea typeface="楷体" panose="02010609060101010101" charset="-122"/>
                <a:cs typeface="楷体" panose="02010609060101010101" charset="-122"/>
              </a:rPr>
              <a:t>具有鲜明的变革精神，以</a:t>
            </a:r>
            <a:r>
              <a:rPr lang="zh-CN" altLang="en-US" sz="1900" b="1" dirty="0">
                <a:solidFill>
                  <a:srgbClr val="C00000"/>
                </a:solidFill>
                <a:latin typeface="楷体" panose="02010609060101010101" charset="-122"/>
                <a:ea typeface="楷体" panose="02010609060101010101" charset="-122"/>
                <a:cs typeface="楷体" panose="02010609060101010101" charset="-122"/>
              </a:rPr>
              <a:t>康有为、梁启超、严复</a:t>
            </a:r>
            <a:r>
              <a:rPr lang="zh-CN" altLang="en-US" sz="1900" b="1" dirty="0">
                <a:solidFill>
                  <a:srgbClr val="002060"/>
                </a:solidFill>
                <a:latin typeface="楷体" panose="02010609060101010101" charset="-122"/>
                <a:ea typeface="楷体" panose="02010609060101010101" charset="-122"/>
                <a:cs typeface="楷体" panose="02010609060101010101" charset="-122"/>
              </a:rPr>
              <a:t>等为代表开展了变法维新运动，但因资产阶级力量弱小，又与封建主义有着密切的联系，最终失败。</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zh-CN" altLang="en-US"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C00000"/>
                </a:solidFill>
                <a:latin typeface="楷体" panose="02010609060101010101" charset="-122"/>
                <a:ea typeface="楷体" panose="02010609060101010101" charset="-122"/>
                <a:cs typeface="楷体" panose="02010609060101010101" charset="-122"/>
              </a:rPr>
              <a:t>资产阶级革命派</a:t>
            </a:r>
            <a:r>
              <a:rPr lang="zh-CN" altLang="en-US" sz="1900" b="1" dirty="0">
                <a:solidFill>
                  <a:srgbClr val="002060"/>
                </a:solidFill>
                <a:latin typeface="楷体" panose="02010609060101010101" charset="-122"/>
                <a:ea typeface="楷体" panose="02010609060101010101" charset="-122"/>
                <a:cs typeface="楷体" panose="02010609060101010101" charset="-122"/>
              </a:rPr>
              <a:t>有强烈的民主共和及革命进取精神，以</a:t>
            </a:r>
            <a:r>
              <a:rPr lang="zh-CN" altLang="en-US" sz="1900" b="1" dirty="0">
                <a:solidFill>
                  <a:srgbClr val="C00000"/>
                </a:solidFill>
                <a:latin typeface="楷体" panose="02010609060101010101" charset="-122"/>
                <a:ea typeface="楷体" panose="02010609060101010101" charset="-122"/>
                <a:cs typeface="楷体" panose="02010609060101010101" charset="-122"/>
              </a:rPr>
              <a:t>孙中山</a:t>
            </a:r>
            <a:r>
              <a:rPr lang="zh-CN" altLang="en-US" sz="1900" b="1" dirty="0">
                <a:solidFill>
                  <a:srgbClr val="002060"/>
                </a:solidFill>
                <a:latin typeface="楷体" panose="02010609060101010101" charset="-122"/>
                <a:ea typeface="楷体" panose="02010609060101010101" charset="-122"/>
                <a:cs typeface="楷体" panose="02010609060101010101" charset="-122"/>
              </a:rPr>
              <a:t>为代表的革命党人进行了辛亥革命，但民族资产阶级力量软弱和政治上不成熟，没有强有力的领导核心，提不出明确的反帝反封建的政治纲领，最终也走向失败</a:t>
            </a:r>
            <a:r>
              <a:rPr lang="zh-CN" altLang="en-US" sz="1900" b="1" dirty="0" smtClean="0">
                <a:solidFill>
                  <a:srgbClr val="002060"/>
                </a:solidFill>
                <a:latin typeface="楷体" panose="02010609060101010101" charset="-122"/>
                <a:ea typeface="楷体" panose="02010609060101010101" charset="-122"/>
                <a:cs typeface="楷体" panose="02010609060101010101" charset="-122"/>
              </a:rPr>
              <a:t>。</a:t>
            </a:r>
            <a:endParaRPr lang="zh-CN" altLang="en-US" sz="1900" b="1" dirty="0" smtClean="0">
              <a:solidFill>
                <a:srgbClr val="002060"/>
              </a:solidFill>
              <a:latin typeface="楷体" panose="02010609060101010101" charset="-122"/>
              <a:ea typeface="楷体" panose="02010609060101010101" charset="-122"/>
              <a:cs typeface="楷体" panose="02010609060101010101" charset="-122"/>
            </a:endParaRPr>
          </a:p>
        </p:txBody>
      </p:sp>
      <p:pic>
        <p:nvPicPr>
          <p:cNvPr id="102" name="图片 101"/>
          <p:cNvPicPr/>
          <p:nvPr/>
        </p:nvPicPr>
        <p:blipFill>
          <a:blip r:embed="rId1"/>
          <a:stretch>
            <a:fillRect/>
          </a:stretch>
        </p:blipFill>
        <p:spPr>
          <a:xfrm>
            <a:off x="7256145" y="3975735"/>
            <a:ext cx="1930400" cy="2556510"/>
          </a:xfrm>
          <a:prstGeom prst="rect">
            <a:avLst/>
          </a:prstGeom>
          <a:noFill/>
          <a:ln w="9525">
            <a:noFill/>
          </a:ln>
        </p:spPr>
      </p:pic>
      <p:pic>
        <p:nvPicPr>
          <p:cNvPr id="100" name="图片 99"/>
          <p:cNvPicPr/>
          <p:nvPr/>
        </p:nvPicPr>
        <p:blipFill>
          <a:blip r:embed="rId2"/>
          <a:stretch>
            <a:fillRect/>
          </a:stretch>
        </p:blipFill>
        <p:spPr>
          <a:xfrm>
            <a:off x="2228215" y="3976370"/>
            <a:ext cx="1932940" cy="2555875"/>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30724" name="文本框 4"/>
          <p:cNvSpPr txBox="1"/>
          <p:nvPr/>
        </p:nvSpPr>
        <p:spPr>
          <a:xfrm>
            <a:off x="501651" y="1409701"/>
            <a:ext cx="10672233" cy="1568450"/>
          </a:xfrm>
          <a:prstGeom prst="rect">
            <a:avLst/>
          </a:prstGeom>
          <a:noFill/>
          <a:ln w="9525">
            <a:noFill/>
          </a:ln>
        </p:spPr>
        <p:txBody>
          <a:bodyPr wrap="square" anchor="t" anchorCtr="0">
            <a:spAutoFit/>
          </a:bodyPr>
          <a:p>
            <a:pPr eaLnBrk="0" hangingPunct="0"/>
            <a:r>
              <a:rPr lang="zh-CN" altLang="en-US" sz="2400" b="1">
                <a:solidFill>
                  <a:srgbClr val="C00000"/>
                </a:solidFill>
                <a:latin typeface="黑体" panose="02010609060101010101" charset="-122"/>
                <a:ea typeface="黑体" panose="02010609060101010101" charset="-122"/>
              </a:rPr>
              <a:t>二、改革开放启动的上层动力</a:t>
            </a:r>
            <a:endParaRPr lang="zh-CN" altLang="en-US" sz="2400" b="1">
              <a:solidFill>
                <a:srgbClr val="C00000"/>
              </a:solidFill>
              <a:latin typeface="黑体" panose="02010609060101010101" charset="-122"/>
              <a:ea typeface="黑体" panose="02010609060101010101" charset="-122"/>
            </a:endParaRPr>
          </a:p>
          <a:p>
            <a:pPr eaLnBrk="0" hangingPunct="0"/>
            <a:endParaRPr lang="zh-CN" altLang="en-US" sz="2400" b="1">
              <a:latin typeface="楷体" panose="02010609060101010101" charset="-122"/>
              <a:ea typeface="楷体" panose="02010609060101010101" charset="-122"/>
            </a:endParaRPr>
          </a:p>
          <a:p>
            <a:pPr eaLnBrk="0" hangingPunct="0"/>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第一，党内高层存在邓小平等重视经济建设和生产力发展的政治力量，他们在时刻找准机会启动变革，为改革开放的启动提供了有力的变革领导力量。</a:t>
            </a:r>
            <a:endParaRPr lang="zh-CN" altLang="en-US" sz="2400" b="1">
              <a:latin typeface="楷体" panose="02010609060101010101" charset="-122"/>
              <a:ea typeface="楷体" panose="02010609060101010101" charset="-122"/>
            </a:endParaRPr>
          </a:p>
        </p:txBody>
      </p:sp>
      <p:sp>
        <p:nvSpPr>
          <p:cNvPr id="30725" name="文本框 5"/>
          <p:cNvSpPr txBox="1"/>
          <p:nvPr/>
        </p:nvSpPr>
        <p:spPr>
          <a:xfrm>
            <a:off x="760096" y="5608321"/>
            <a:ext cx="10672233" cy="1198880"/>
          </a:xfrm>
          <a:prstGeom prst="rect">
            <a:avLst/>
          </a:prstGeom>
          <a:noFill/>
          <a:ln w="9525">
            <a:noFill/>
          </a:ln>
        </p:spPr>
        <p:txBody>
          <a:bodyPr wrap="square" anchor="t" anchorCtr="0">
            <a:spAutoFit/>
          </a:bodyPr>
          <a:p>
            <a:pPr eaLnBrk="0" hangingPunct="0"/>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正是这股重视生产力的政治力量，最终正确认识了社会主义本质，旗帜鲜明地提出</a:t>
            </a:r>
            <a:r>
              <a:rPr lang="en-US" altLang="zh-CN" sz="2400" b="1">
                <a:latin typeface="楷体" panose="02010609060101010101" charset="-122"/>
                <a:ea typeface="楷体" panose="02010609060101010101" charset="-122"/>
              </a:rPr>
              <a:t>“</a:t>
            </a:r>
            <a:r>
              <a:rPr lang="zh-CN" altLang="en-US" sz="2400" b="1">
                <a:solidFill>
                  <a:srgbClr val="FF0000"/>
                </a:solidFill>
                <a:latin typeface="楷体" panose="02010609060101010101" charset="-122"/>
                <a:ea typeface="楷体" panose="02010609060101010101" charset="-122"/>
              </a:rPr>
              <a:t>贫穷不是社会主义</a:t>
            </a:r>
            <a:r>
              <a:rPr lang="en-US" altLang="zh-CN" sz="2400" b="1">
                <a:solidFill>
                  <a:srgbClr val="FF0000"/>
                </a:solidFill>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a:t>
            </a:r>
            <a:r>
              <a:rPr lang="en-US" altLang="zh-CN" sz="2400" b="1">
                <a:solidFill>
                  <a:srgbClr val="FF0000"/>
                </a:solidFill>
                <a:latin typeface="楷体" panose="02010609060101010101" charset="-122"/>
                <a:ea typeface="楷体" panose="02010609060101010101" charset="-122"/>
              </a:rPr>
              <a:t>“</a:t>
            </a:r>
            <a:r>
              <a:rPr lang="zh-CN" altLang="en-US" sz="2400" b="1">
                <a:solidFill>
                  <a:srgbClr val="FF0000"/>
                </a:solidFill>
                <a:latin typeface="楷体" panose="02010609060101010101" charset="-122"/>
                <a:ea typeface="楷体" panose="02010609060101010101" charset="-122"/>
              </a:rPr>
              <a:t>社会主义就是要发展生产力</a:t>
            </a:r>
            <a:r>
              <a:rPr lang="en-US" altLang="zh-CN" sz="2400" b="1">
                <a:solidFill>
                  <a:srgbClr val="FF0000"/>
                </a:solidFill>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，把握了改革开放的正确方向。</a:t>
            </a:r>
            <a:endParaRPr lang="zh-CN" altLang="en-US" sz="2400" b="1">
              <a:latin typeface="楷体" panose="02010609060101010101" charset="-122"/>
              <a:ea typeface="楷体" panose="02010609060101010101" charset="-122"/>
            </a:endParaRPr>
          </a:p>
        </p:txBody>
      </p:sp>
      <p:pic>
        <p:nvPicPr>
          <p:cNvPr id="30726" name="图片 2" descr="3fbcce324859684c77d2130a0b48351"/>
          <p:cNvPicPr>
            <a:picLocks noChangeAspect="1"/>
          </p:cNvPicPr>
          <p:nvPr/>
        </p:nvPicPr>
        <p:blipFill>
          <a:blip r:embed="rId1"/>
          <a:stretch>
            <a:fillRect/>
          </a:stretch>
        </p:blipFill>
        <p:spPr>
          <a:xfrm>
            <a:off x="1336040" y="3215005"/>
            <a:ext cx="1875155" cy="2086610"/>
          </a:xfrm>
          <a:prstGeom prst="rect">
            <a:avLst/>
          </a:prstGeom>
          <a:noFill/>
          <a:ln w="9525">
            <a:noFill/>
          </a:ln>
        </p:spPr>
      </p:pic>
      <p:sp>
        <p:nvSpPr>
          <p:cNvPr id="30727" name="文本框 7"/>
          <p:cNvSpPr txBox="1"/>
          <p:nvPr/>
        </p:nvSpPr>
        <p:spPr>
          <a:xfrm>
            <a:off x="4366472" y="2858982"/>
            <a:ext cx="6872817" cy="2749550"/>
          </a:xfrm>
          <a:prstGeom prst="rect">
            <a:avLst/>
          </a:prstGeom>
          <a:noFill/>
          <a:ln w="9525">
            <a:noFill/>
          </a:ln>
        </p:spPr>
        <p:txBody>
          <a:bodyPr wrap="square" anchor="t" anchorCtr="0">
            <a:spAutoFit/>
          </a:bodyPr>
          <a:p>
            <a:pPr eaLnBrk="0" hangingPunct="0">
              <a:lnSpc>
                <a:spcPct val="120000"/>
              </a:lnSpc>
            </a:pPr>
            <a:r>
              <a:rPr lang="zh-CN" altLang="en-US" sz="2400" b="1">
                <a:latin typeface="楷体" panose="02010609060101010101" charset="-122"/>
                <a:ea typeface="楷体" panose="02010609060101010101" charset="-122"/>
              </a:rPr>
              <a:t>邓小平：</a:t>
            </a:r>
            <a:endParaRPr lang="zh-CN" altLang="en-US" sz="2400" b="1">
              <a:latin typeface="楷体" panose="02010609060101010101" charset="-122"/>
              <a:ea typeface="楷体" panose="02010609060101010101" charset="-122"/>
            </a:endParaRPr>
          </a:p>
          <a:p>
            <a:pPr eaLnBrk="0" hangingPunct="0">
              <a:lnSpc>
                <a:spcPct val="120000"/>
              </a:lnSpc>
            </a:pPr>
            <a:r>
              <a:rPr lang="en-US" altLang="zh-CN" sz="2400" b="1">
                <a:latin typeface="楷体" panose="02010609060101010101" charset="-122"/>
                <a:ea typeface="楷体" panose="02010609060101010101" charset="-122"/>
              </a:rPr>
              <a:t>   </a:t>
            </a:r>
            <a:r>
              <a:rPr lang="en-US" altLang="zh-CN" sz="2400" b="1">
                <a:latin typeface="华文中宋" panose="02010600040101010101" pitchFamily="2" charset="-122"/>
                <a:ea typeface="华文中宋" panose="02010600040101010101" pitchFamily="2" charset="-122"/>
              </a:rPr>
              <a:t>“就工农业水平和科学技术水平来说，我们还是一个穷国、小国。”</a:t>
            </a:r>
            <a:r>
              <a:rPr lang="zh-CN" altLang="en-US" sz="2400" b="1">
                <a:solidFill>
                  <a:srgbClr val="FF0000"/>
                </a:solidFill>
                <a:latin typeface="楷体" panose="02010609060101010101" charset="-122"/>
                <a:ea typeface="楷体" panose="02010609060101010101" charset="-122"/>
              </a:rPr>
              <a:t>（认清国情）</a:t>
            </a:r>
            <a:endParaRPr lang="en-US" altLang="zh-CN" sz="2400" b="1">
              <a:solidFill>
                <a:schemeClr val="accent1"/>
              </a:solidFill>
              <a:latin typeface="楷体" panose="02010609060101010101" charset="-122"/>
              <a:ea typeface="楷体" panose="02010609060101010101" charset="-122"/>
            </a:endParaRPr>
          </a:p>
          <a:p>
            <a:pPr eaLnBrk="0" hangingPunct="0">
              <a:lnSpc>
                <a:spcPct val="120000"/>
              </a:lnSpc>
            </a:pPr>
            <a:endParaRPr lang="en-US" altLang="zh-CN" sz="2400" b="1">
              <a:solidFill>
                <a:schemeClr val="accent1"/>
              </a:solidFill>
              <a:latin typeface="楷体" panose="02010609060101010101" charset="-122"/>
              <a:ea typeface="楷体" panose="02010609060101010101" charset="-122"/>
            </a:endParaRPr>
          </a:p>
          <a:p>
            <a:pPr eaLnBrk="0" hangingPunct="0">
              <a:lnSpc>
                <a:spcPct val="120000"/>
              </a:lnSpc>
            </a:pPr>
            <a:r>
              <a:rPr lang="en-US" altLang="zh-CN" sz="2400" b="1">
                <a:solidFill>
                  <a:schemeClr val="accent1"/>
                </a:solidFill>
                <a:latin typeface="楷体" panose="02010609060101010101" charset="-122"/>
                <a:ea typeface="楷体" panose="02010609060101010101" charset="-122"/>
              </a:rPr>
              <a:t>   </a:t>
            </a:r>
            <a:r>
              <a:rPr lang="en-US" altLang="zh-CN" sz="2400" b="1">
                <a:latin typeface="华文中宋" panose="02010600040101010101" pitchFamily="2" charset="-122"/>
                <a:ea typeface="华文中宋" panose="02010600040101010101" pitchFamily="2" charset="-122"/>
              </a:rPr>
              <a:t>“</a:t>
            </a:r>
            <a:r>
              <a:rPr lang="zh-CN" altLang="en-US" sz="2400" b="1">
                <a:latin typeface="华文中宋" panose="02010600040101010101" pitchFamily="2" charset="-122"/>
                <a:ea typeface="华文中宋" panose="02010600040101010101" pitchFamily="2" charset="-122"/>
              </a:rPr>
              <a:t>衡量我们工作做得好不好，要看我们能不能发展生产力。</a:t>
            </a:r>
            <a:r>
              <a:rPr lang="en-US" altLang="zh-CN" sz="2400" b="1">
                <a:latin typeface="华文中宋" panose="02010600040101010101" pitchFamily="2" charset="-122"/>
                <a:ea typeface="华文中宋" panose="02010600040101010101" pitchFamily="2" charset="-122"/>
              </a:rPr>
              <a:t>”</a:t>
            </a:r>
            <a:r>
              <a:rPr lang="zh-CN" altLang="en-US" sz="2400" b="1">
                <a:solidFill>
                  <a:srgbClr val="FF0000"/>
                </a:solidFill>
                <a:latin typeface="楷体" panose="02010609060101010101" charset="-122"/>
                <a:ea typeface="楷体" panose="02010609060101010101" charset="-122"/>
              </a:rPr>
              <a:t>（指出方向）</a:t>
            </a:r>
            <a:endParaRPr lang="zh-CN" altLang="en-US" sz="2400" b="1">
              <a:solidFill>
                <a:srgbClr val="FF0000"/>
              </a:solidFill>
              <a:latin typeface="楷体" panose="02010609060101010101" charset="-122"/>
              <a:ea typeface="楷体" panose="02010609060101010101" charset="-122"/>
            </a:endParaRPr>
          </a:p>
        </p:txBody>
      </p:sp>
      <p:sp>
        <p:nvSpPr>
          <p:cNvPr id="2" name="文本框 1"/>
          <p:cNvSpPr txBox="1"/>
          <p:nvPr/>
        </p:nvSpPr>
        <p:spPr>
          <a:xfrm>
            <a:off x="295275" y="949325"/>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2" name="文本框 4"/>
          <p:cNvSpPr txBox="1"/>
          <p:nvPr/>
        </p:nvSpPr>
        <p:spPr>
          <a:xfrm>
            <a:off x="700829" y="1826895"/>
            <a:ext cx="11195049" cy="829945"/>
          </a:xfrm>
          <a:prstGeom prst="rect">
            <a:avLst/>
          </a:prstGeom>
          <a:noFill/>
          <a:ln w="9525">
            <a:noFill/>
          </a:ln>
        </p:spPr>
        <p:txBody>
          <a:bodyPr wrap="square" anchor="t" anchorCtr="0">
            <a:spAutoFit/>
          </a:bodyPr>
          <a:p>
            <a:pPr eaLnBrk="0" hangingPunct="0"/>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第二，以邓小平为代表的这股重视生产力的政治力量在多领域的拨乱反正和具体实践，为改革开放的启动提供了重要的实践力量。</a:t>
            </a:r>
            <a:endParaRPr lang="zh-CN" altLang="en-US" sz="2400" b="1">
              <a:latin typeface="楷体" panose="02010609060101010101" charset="-122"/>
              <a:ea typeface="楷体" panose="02010609060101010101" charset="-122"/>
            </a:endParaRPr>
          </a:p>
        </p:txBody>
      </p:sp>
      <p:sp>
        <p:nvSpPr>
          <p:cNvPr id="4" name="文本框 5"/>
          <p:cNvSpPr txBox="1"/>
          <p:nvPr/>
        </p:nvSpPr>
        <p:spPr>
          <a:xfrm>
            <a:off x="701040" y="2691130"/>
            <a:ext cx="10918190" cy="4042410"/>
          </a:xfrm>
          <a:prstGeom prst="rect">
            <a:avLst/>
          </a:prstGeom>
          <a:noFill/>
          <a:ln w="9525">
            <a:noFill/>
          </a:ln>
        </p:spPr>
        <p:txBody>
          <a:bodyPr wrap="square" anchor="t" anchorCtr="0">
            <a:spAutoFit/>
          </a:bodyPr>
          <a:p>
            <a:pPr eaLnBrk="0" hangingPunct="0">
              <a:lnSpc>
                <a:spcPct val="120000"/>
              </a:lnSpc>
            </a:pPr>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文革</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结束后，</a:t>
            </a:r>
            <a:r>
              <a:rPr lang="zh-CN" altLang="zh-CN" sz="2400" b="1">
                <a:latin typeface="楷体" panose="02010609060101010101" charset="-122"/>
                <a:ea typeface="楷体" panose="02010609060101010101" charset="-122"/>
              </a:rPr>
              <a:t>邓小平主动要求分管</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受破坏最大的</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科教事业，希望用科教领域的拨乱反正的实际行动冲破</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两个凡是</a:t>
            </a:r>
            <a:r>
              <a:rPr lang="en-US" altLang="zh-CN" sz="2400" b="1">
                <a:latin typeface="楷体" panose="02010609060101010101" charset="-122"/>
                <a:ea typeface="楷体" panose="02010609060101010101" charset="-122"/>
              </a:rPr>
              <a:t>”</a:t>
            </a:r>
            <a:r>
              <a:rPr lang="zh-CN" altLang="en-US" sz="2400" b="1">
                <a:latin typeface="楷体" panose="02010609060101010101" charset="-122"/>
                <a:ea typeface="楷体" panose="02010609060101010101" charset="-122"/>
              </a:rPr>
              <a:t>的束缚。</a:t>
            </a:r>
            <a:endParaRPr lang="zh-CN" altLang="en-US" sz="2400" b="1">
              <a:latin typeface="楷体" panose="02010609060101010101" charset="-122"/>
              <a:ea typeface="楷体" panose="02010609060101010101" charset="-122"/>
            </a:endParaRPr>
          </a:p>
          <a:p>
            <a:pPr eaLnBrk="0" hangingPunct="0">
              <a:lnSpc>
                <a:spcPct val="120000"/>
              </a:lnSpc>
            </a:pPr>
            <a:endParaRPr lang="zh-CN" altLang="en-US" sz="2400" b="1">
              <a:latin typeface="楷体" panose="02010609060101010101" charset="-122"/>
              <a:ea typeface="楷体" panose="02010609060101010101" charset="-122"/>
            </a:endParaRPr>
          </a:p>
          <a:p>
            <a:pPr eaLnBrk="0" hangingPunct="0">
              <a:lnSpc>
                <a:spcPct val="120000"/>
              </a:lnSpc>
            </a:pPr>
            <a:r>
              <a:rPr lang="zh-CN" altLang="en-US" sz="2400" b="1">
                <a:latin typeface="楷体" panose="02010609060101010101" charset="-122"/>
                <a:ea typeface="楷体" panose="02010609060101010101" charset="-122"/>
              </a:rPr>
              <a:t>    </a:t>
            </a:r>
            <a:r>
              <a:rPr lang="en-US" altLang="zh-CN" sz="2000" b="1">
                <a:latin typeface="华文中宋" panose="02010600040101010101" pitchFamily="2" charset="-122"/>
                <a:ea typeface="华文中宋" panose="02010600040101010101" pitchFamily="2" charset="-122"/>
              </a:rPr>
              <a:t>实践功绩：</a:t>
            </a:r>
            <a:r>
              <a:rPr lang="zh-CN" altLang="en-US" sz="2000" b="1">
                <a:latin typeface="楷体" panose="02010609060101010101" charset="-122"/>
                <a:ea typeface="楷体" panose="02010609060101010101" charset="-122"/>
              </a:rPr>
              <a:t>推翻</a:t>
            </a:r>
            <a:r>
              <a:rPr lang="zh-CN" altLang="en-US" sz="2000" b="1">
                <a:solidFill>
                  <a:srgbClr val="C00000"/>
                </a:solidFill>
                <a:latin typeface="楷体" panose="02010609060101010101" charset="-122"/>
                <a:ea typeface="楷体" panose="02010609060101010101" charset="-122"/>
              </a:rPr>
              <a:t>“两个估计”</a:t>
            </a:r>
            <a:r>
              <a:rPr lang="zh-CN" altLang="en-US" sz="2000" b="1">
                <a:latin typeface="楷体" panose="02010609060101010101" charset="-122"/>
                <a:ea typeface="楷体" panose="02010609060101010101" charset="-122"/>
              </a:rPr>
              <a:t>的错误判断，肯定</a:t>
            </a:r>
            <a:r>
              <a:rPr lang="en-US" altLang="zh-CN" sz="2000" b="1">
                <a:latin typeface="楷体" panose="02010609060101010101" charset="-122"/>
                <a:ea typeface="楷体" panose="02010609060101010101" charset="-122"/>
              </a:rPr>
              <a:t>“</a:t>
            </a:r>
            <a:r>
              <a:rPr lang="zh-CN" altLang="en-US" sz="2000" b="1">
                <a:latin typeface="楷体" panose="02010609060101010101" charset="-122"/>
                <a:ea typeface="楷体" panose="02010609060101010101" charset="-122"/>
              </a:rPr>
              <a:t>文革</a:t>
            </a:r>
            <a:r>
              <a:rPr lang="en-US" altLang="zh-CN" sz="2000" b="1">
                <a:latin typeface="楷体" panose="02010609060101010101" charset="-122"/>
                <a:ea typeface="楷体" panose="02010609060101010101" charset="-122"/>
              </a:rPr>
              <a:t>”</a:t>
            </a:r>
            <a:r>
              <a:rPr lang="zh-CN" altLang="en-US" sz="2000" b="1">
                <a:latin typeface="楷体" panose="02010609060101010101" charset="-122"/>
                <a:ea typeface="楷体" panose="02010609060101010101" charset="-122"/>
              </a:rPr>
              <a:t>前十七年教育战线</a:t>
            </a:r>
            <a:r>
              <a:rPr lang="en-US" altLang="zh-CN" sz="2000" b="1">
                <a:solidFill>
                  <a:srgbClr val="C00000"/>
                </a:solidFill>
                <a:latin typeface="楷体" panose="02010609060101010101" charset="-122"/>
                <a:ea typeface="楷体" panose="02010609060101010101" charset="-122"/>
              </a:rPr>
              <a:t>“</a:t>
            </a:r>
            <a:r>
              <a:rPr lang="zh-CN" altLang="en-US" sz="2000" b="1">
                <a:solidFill>
                  <a:srgbClr val="C00000"/>
                </a:solidFill>
                <a:latin typeface="楷体" panose="02010609060101010101" charset="-122"/>
                <a:ea typeface="楷体" panose="02010609060101010101" charset="-122"/>
              </a:rPr>
              <a:t>主导方面是红线</a:t>
            </a:r>
            <a:r>
              <a:rPr lang="en-US" altLang="zh-CN" sz="2000" b="1">
                <a:solidFill>
                  <a:srgbClr val="C00000"/>
                </a:solidFill>
                <a:latin typeface="楷体" panose="02010609060101010101" charset="-122"/>
                <a:ea typeface="楷体" panose="02010609060101010101" charset="-122"/>
              </a:rPr>
              <a:t>”</a:t>
            </a:r>
            <a:r>
              <a:rPr lang="zh-CN" altLang="en-US" sz="2000"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两个估计</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文革</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前十七年科技教育战线执行的</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修正主义路线</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，知识分子的大多数是</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资产阶级知识分子</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a:t>
            </a:r>
            <a:endParaRPr lang="en-US" altLang="zh-CN" sz="2000" b="1">
              <a:latin typeface="楷体" panose="02010609060101010101" charset="-122"/>
              <a:ea typeface="楷体" panose="02010609060101010101" charset="-122"/>
            </a:endParaRPr>
          </a:p>
          <a:p>
            <a:pPr eaLnBrk="0" hangingPunct="0">
              <a:lnSpc>
                <a:spcPct val="120000"/>
              </a:lnSpc>
            </a:pPr>
            <a:r>
              <a:rPr lang="zh-CN" altLang="en-US" sz="2000" b="1">
                <a:latin typeface="楷体" panose="02010609060101010101" charset="-122"/>
                <a:ea typeface="楷体" panose="02010609060101010101" charset="-122"/>
              </a:rPr>
              <a:t>    </a:t>
            </a:r>
            <a:r>
              <a:rPr lang="en-US" altLang="zh-CN" sz="2000" b="1">
                <a:latin typeface="楷体" panose="02010609060101010101" charset="-122"/>
                <a:ea typeface="楷体" panose="02010609060101010101" charset="-122"/>
              </a:rPr>
              <a:t>1978</a:t>
            </a:r>
            <a:r>
              <a:rPr lang="zh-CN" altLang="en-US" sz="2000" b="1">
                <a:latin typeface="楷体" panose="02010609060101010101" charset="-122"/>
                <a:ea typeface="楷体" panose="02010609060101010101" charset="-122"/>
              </a:rPr>
              <a:t>年</a:t>
            </a:r>
            <a:r>
              <a:rPr lang="en-US" altLang="zh-CN" sz="2000" b="1">
                <a:latin typeface="楷体" panose="02010609060101010101" charset="-122"/>
                <a:ea typeface="楷体" panose="02010609060101010101" charset="-122"/>
              </a:rPr>
              <a:t>3</a:t>
            </a:r>
            <a:r>
              <a:rPr lang="zh-CN" altLang="en-US" sz="2000" b="1">
                <a:latin typeface="楷体" panose="02010609060101010101" charset="-122"/>
                <a:ea typeface="楷体" panose="02010609060101010101" charset="-122"/>
              </a:rPr>
              <a:t>月在全国科学大会开幕式上讲话：</a:t>
            </a:r>
            <a:r>
              <a:rPr lang="en-US" altLang="zh-CN" sz="2000" b="1">
                <a:latin typeface="楷体" panose="02010609060101010101" charset="-122"/>
                <a:ea typeface="楷体" panose="02010609060101010101" charset="-122"/>
              </a:rPr>
              <a:t>“</a:t>
            </a:r>
            <a:r>
              <a:rPr lang="zh-CN" altLang="en-US" sz="2000" b="1">
                <a:latin typeface="楷体" panose="02010609060101010101" charset="-122"/>
                <a:ea typeface="楷体" panose="02010609060101010101" charset="-122"/>
              </a:rPr>
              <a:t>他们（知识分子）与体力劳动者的区别，只是社会分工的不同。从事体力劳动的，从事脑力劳动的，都是社会主义社会的劳动者。</a:t>
            </a:r>
            <a:r>
              <a:rPr lang="en-US" altLang="zh-CN" sz="2000" b="1">
                <a:latin typeface="楷体" panose="02010609060101010101" charset="-122"/>
                <a:ea typeface="楷体" panose="02010609060101010101" charset="-122"/>
              </a:rPr>
              <a:t>”</a:t>
            </a:r>
            <a:r>
              <a:rPr lang="zh-CN" altLang="en-US" sz="2000" b="1">
                <a:solidFill>
                  <a:srgbClr val="C00000"/>
                </a:solidFill>
                <a:latin typeface="楷体" panose="02010609060101010101" charset="-122"/>
                <a:ea typeface="楷体" panose="02010609060101010101" charset="-122"/>
              </a:rPr>
              <a:t>（重新赋予知识分子</a:t>
            </a:r>
            <a:r>
              <a:rPr lang="en-US" altLang="zh-CN" sz="2000" b="1">
                <a:solidFill>
                  <a:srgbClr val="C00000"/>
                </a:solidFill>
                <a:latin typeface="楷体" panose="02010609060101010101" charset="-122"/>
                <a:ea typeface="楷体" panose="02010609060101010101" charset="-122"/>
              </a:rPr>
              <a:t>“</a:t>
            </a:r>
            <a:r>
              <a:rPr lang="zh-CN" altLang="en-US" sz="2000" b="1">
                <a:solidFill>
                  <a:srgbClr val="C00000"/>
                </a:solidFill>
                <a:latin typeface="楷体" panose="02010609060101010101" charset="-122"/>
                <a:ea typeface="楷体" panose="02010609060101010101" charset="-122"/>
              </a:rPr>
              <a:t>人民</a:t>
            </a:r>
            <a:r>
              <a:rPr lang="en-US" altLang="zh-CN" sz="2000" b="1">
                <a:solidFill>
                  <a:srgbClr val="C00000"/>
                </a:solidFill>
                <a:latin typeface="楷体" panose="02010609060101010101" charset="-122"/>
                <a:ea typeface="楷体" panose="02010609060101010101" charset="-122"/>
              </a:rPr>
              <a:t>”</a:t>
            </a:r>
            <a:r>
              <a:rPr lang="zh-CN" altLang="en-US" sz="2000" b="1">
                <a:solidFill>
                  <a:srgbClr val="C00000"/>
                </a:solidFill>
                <a:latin typeface="楷体" panose="02010609060101010101" charset="-122"/>
                <a:ea typeface="楷体" panose="02010609060101010101" charset="-122"/>
              </a:rPr>
              <a:t>的地位，批判</a:t>
            </a:r>
            <a:r>
              <a:rPr lang="en-US" altLang="zh-CN" sz="2000" b="1">
                <a:solidFill>
                  <a:srgbClr val="C00000"/>
                </a:solidFill>
                <a:latin typeface="楷体" panose="02010609060101010101" charset="-122"/>
                <a:ea typeface="楷体" panose="02010609060101010101" charset="-122"/>
              </a:rPr>
              <a:t>“</a:t>
            </a:r>
            <a:r>
              <a:rPr lang="zh-CN" altLang="en-US" sz="2000" b="1">
                <a:solidFill>
                  <a:srgbClr val="C00000"/>
                </a:solidFill>
                <a:latin typeface="楷体" panose="02010609060101010101" charset="-122"/>
                <a:ea typeface="楷体" panose="02010609060101010101" charset="-122"/>
              </a:rPr>
              <a:t>四人帮</a:t>
            </a:r>
            <a:r>
              <a:rPr lang="en-US" altLang="zh-CN" sz="2000" b="1">
                <a:solidFill>
                  <a:srgbClr val="C00000"/>
                </a:solidFill>
                <a:latin typeface="楷体" panose="02010609060101010101" charset="-122"/>
                <a:ea typeface="楷体" panose="02010609060101010101" charset="-122"/>
              </a:rPr>
              <a:t>”</a:t>
            </a:r>
            <a:r>
              <a:rPr lang="zh-CN" altLang="en-US" sz="2000" b="1">
                <a:solidFill>
                  <a:srgbClr val="C00000"/>
                </a:solidFill>
                <a:latin typeface="楷体" panose="02010609060101010101" charset="-122"/>
                <a:ea typeface="楷体" panose="02010609060101010101" charset="-122"/>
              </a:rPr>
              <a:t>将体力劳动和脑力劳动的分工视为阶级对立的荒谬言论。）</a:t>
            </a:r>
            <a:endParaRPr lang="zh-CN" altLang="en-US" sz="2000" b="1">
              <a:solidFill>
                <a:srgbClr val="C00000"/>
              </a:solidFill>
              <a:latin typeface="楷体" panose="02010609060101010101" charset="-122"/>
              <a:ea typeface="楷体" panose="02010609060101010101" charset="-122"/>
            </a:endParaRPr>
          </a:p>
        </p:txBody>
      </p:sp>
      <p:sp>
        <p:nvSpPr>
          <p:cNvPr id="5" name="圆角矩形 3"/>
          <p:cNvSpPr/>
          <p:nvPr/>
        </p:nvSpPr>
        <p:spPr>
          <a:xfrm>
            <a:off x="500380" y="3742690"/>
            <a:ext cx="11283315" cy="2990850"/>
          </a:xfrm>
          <a:prstGeom prst="roundRect">
            <a:avLst>
              <a:gd name="adj" fmla="val 9083"/>
            </a:avLst>
          </a:prstGeom>
          <a:noFill/>
          <a:ln w="12700" cap="flat" cmpd="sng">
            <a:solidFill>
              <a:srgbClr val="071F65"/>
            </a:solidFill>
            <a:prstDash val="lgDashDot"/>
            <a:round/>
            <a:headEnd type="none" w="med" len="med"/>
            <a:tailEnd type="none" w="med" len="med"/>
          </a:ln>
        </p:spPr>
        <p:txBody>
          <a:bodyPr anchor="ctr" anchorCtr="0"/>
          <a:p>
            <a:pPr algn="ctr">
              <a:buFont typeface="Arial" panose="020B0604020202020204" pitchFamily="34" charset="0"/>
            </a:pPr>
            <a:endParaRPr lang="zh-CN" altLang="en-US" sz="2400">
              <a:solidFill>
                <a:srgbClr val="FFFFFF"/>
              </a:solidFill>
              <a:latin typeface="Calibri" panose="020F0502020204030204" charset="0"/>
              <a:ea typeface="宋体" panose="02010600030101010101" pitchFamily="2" charset="-122"/>
            </a:endParaRPr>
          </a:p>
        </p:txBody>
      </p:sp>
      <p:sp>
        <p:nvSpPr>
          <p:cNvPr id="6" name="文本框 1"/>
          <p:cNvSpPr txBox="1"/>
          <p:nvPr/>
        </p:nvSpPr>
        <p:spPr>
          <a:xfrm>
            <a:off x="501862" y="1332866"/>
            <a:ext cx="4161790" cy="460375"/>
          </a:xfrm>
          <a:prstGeom prst="rect">
            <a:avLst/>
          </a:prstGeom>
          <a:noFill/>
          <a:ln w="9525">
            <a:noFill/>
          </a:ln>
        </p:spPr>
        <p:txBody>
          <a:bodyPr wrap="none" anchor="t" anchorCtr="0">
            <a:spAutoFit/>
          </a:bodyPr>
          <a:p>
            <a:pPr eaLnBrk="0" hangingPunct="0"/>
            <a:r>
              <a:rPr lang="zh-CN" altLang="en-US" sz="2400" b="1">
                <a:solidFill>
                  <a:srgbClr val="C00000"/>
                </a:solidFill>
                <a:latin typeface="黑体" panose="02010609060101010101" charset="-122"/>
                <a:ea typeface="黑体" panose="02010609060101010101" charset="-122"/>
              </a:rPr>
              <a:t>二、改革开放启动的上层动力</a:t>
            </a:r>
            <a:endParaRPr lang="zh-CN" altLang="en-US" sz="2400">
              <a:latin typeface="Calibri" panose="020F0502020204030204" charset="0"/>
              <a:ea typeface="宋体" panose="02010600030101010101" pitchFamily="2" charset="-122"/>
            </a:endParaRPr>
          </a:p>
        </p:txBody>
      </p:sp>
      <p:sp>
        <p:nvSpPr>
          <p:cNvPr id="7" name="文本框 6"/>
          <p:cNvSpPr txBox="1"/>
          <p:nvPr/>
        </p:nvSpPr>
        <p:spPr>
          <a:xfrm>
            <a:off x="258445" y="897890"/>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34820" name="文本框 4"/>
          <p:cNvSpPr txBox="1"/>
          <p:nvPr/>
        </p:nvSpPr>
        <p:spPr>
          <a:xfrm>
            <a:off x="586317" y="1515745"/>
            <a:ext cx="11328400" cy="1568450"/>
          </a:xfrm>
          <a:prstGeom prst="rect">
            <a:avLst/>
          </a:prstGeom>
          <a:noFill/>
          <a:ln w="9525">
            <a:noFill/>
          </a:ln>
        </p:spPr>
        <p:txBody>
          <a:bodyPr wrap="square" anchor="t" anchorCtr="0">
            <a:spAutoFit/>
          </a:bodyPr>
          <a:p>
            <a:pPr eaLnBrk="0" hangingPunct="0"/>
            <a:r>
              <a:rPr lang="zh-CN" altLang="en-US" sz="2400" b="1">
                <a:solidFill>
                  <a:srgbClr val="C00000"/>
                </a:solidFill>
                <a:latin typeface="黑体" panose="02010609060101010101" charset="-122"/>
                <a:ea typeface="黑体" panose="02010609060101010101" charset="-122"/>
              </a:rPr>
              <a:t>三、改革开放启动的思想动力</a:t>
            </a:r>
            <a:endParaRPr lang="zh-CN" altLang="en-US" sz="2400" b="1">
              <a:solidFill>
                <a:srgbClr val="C00000"/>
              </a:solidFill>
              <a:latin typeface="黑体" panose="02010609060101010101" charset="-122"/>
              <a:ea typeface="黑体" panose="02010609060101010101" charset="-122"/>
            </a:endParaRPr>
          </a:p>
          <a:p>
            <a:pPr eaLnBrk="0" hangingPunct="0"/>
            <a:endParaRPr lang="zh-CN" altLang="en-US" sz="2400" b="1">
              <a:latin typeface="楷体" panose="02010609060101010101" charset="-122"/>
              <a:ea typeface="楷体" panose="02010609060101010101" charset="-122"/>
            </a:endParaRPr>
          </a:p>
          <a:p>
            <a:pPr eaLnBrk="0" hangingPunct="0"/>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第一，邓小平</a:t>
            </a:r>
            <a:r>
              <a:rPr lang="zh-CN" altLang="en-US" sz="2400" b="1">
                <a:latin typeface="楷体" panose="02010609060101010101" charset="-122"/>
                <a:ea typeface="楷体" panose="02010609060101010101" charset="-122"/>
                <a:sym typeface="宋体" panose="02010600030101010101" pitchFamily="2" charset="-122"/>
              </a:rPr>
              <a:t>、</a:t>
            </a:r>
            <a:r>
              <a:rPr lang="zh-CN" altLang="en-US" sz="2400" b="1">
                <a:latin typeface="楷体" panose="02010609060101010101" charset="-122"/>
                <a:ea typeface="楷体" panose="02010609060101010101" charset="-122"/>
              </a:rPr>
              <a:t>胡耀邦等领导人引导全党和全社会进行真理标准问题讨论，最终实现了全党、全社会的思想大解放，为改革开放的启动提供了思想解放的力量。</a:t>
            </a:r>
            <a:endParaRPr lang="zh-CN" altLang="en-US" sz="2400" b="1">
              <a:latin typeface="楷体" panose="02010609060101010101" charset="-122"/>
              <a:ea typeface="楷体" panose="02010609060101010101" charset="-122"/>
            </a:endParaRPr>
          </a:p>
        </p:txBody>
      </p:sp>
      <p:pic>
        <p:nvPicPr>
          <p:cNvPr id="34821" name="图片 2" descr="a766593872d310773483cc4eb2a0a93"/>
          <p:cNvPicPr>
            <a:picLocks noChangeAspect="1"/>
          </p:cNvPicPr>
          <p:nvPr/>
        </p:nvPicPr>
        <p:blipFill>
          <a:blip r:embed="rId1"/>
          <a:stretch>
            <a:fillRect/>
          </a:stretch>
        </p:blipFill>
        <p:spPr>
          <a:xfrm>
            <a:off x="3531870" y="3321050"/>
            <a:ext cx="4930775" cy="3128010"/>
          </a:xfrm>
          <a:prstGeom prst="rect">
            <a:avLst/>
          </a:prstGeom>
          <a:noFill/>
          <a:ln w="9525">
            <a:noFill/>
          </a:ln>
        </p:spPr>
      </p:pic>
      <p:sp>
        <p:nvSpPr>
          <p:cNvPr id="2" name="文本框 1"/>
          <p:cNvSpPr txBox="1"/>
          <p:nvPr/>
        </p:nvSpPr>
        <p:spPr>
          <a:xfrm>
            <a:off x="295275" y="949325"/>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36868" name="文本框 4"/>
          <p:cNvSpPr txBox="1"/>
          <p:nvPr/>
        </p:nvSpPr>
        <p:spPr>
          <a:xfrm>
            <a:off x="452967" y="1859703"/>
            <a:ext cx="11595100" cy="829945"/>
          </a:xfrm>
          <a:prstGeom prst="rect">
            <a:avLst/>
          </a:prstGeom>
          <a:noFill/>
          <a:ln w="9525">
            <a:noFill/>
          </a:ln>
        </p:spPr>
        <p:txBody>
          <a:bodyPr wrap="square" anchor="t" anchorCtr="0">
            <a:spAutoFit/>
          </a:bodyPr>
          <a:p>
            <a:pPr eaLnBrk="0" hangingPunct="0"/>
            <a:r>
              <a:rPr lang="en-US" altLang="zh-CN" sz="2400" b="1">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第二，</a:t>
            </a:r>
            <a:r>
              <a:rPr lang="zh-CN" altLang="zh-CN" sz="2400" b="1">
                <a:latin typeface="楷体" panose="02010609060101010101" charset="-122"/>
                <a:ea typeface="楷体" panose="02010609060101010101" charset="-122"/>
              </a:rPr>
              <a:t>实事求是评价毛泽东的功过并真正高举毛泽东思想的旗帜，实现了全党和社会的思想统一，为</a:t>
            </a:r>
            <a:r>
              <a:rPr lang="zh-CN" altLang="en-US" sz="2400" b="1">
                <a:latin typeface="楷体" panose="02010609060101010101" charset="-122"/>
                <a:ea typeface="楷体" panose="02010609060101010101" charset="-122"/>
                <a:sym typeface="宋体" panose="02010600030101010101" pitchFamily="2" charset="-122"/>
              </a:rPr>
              <a:t>改革开放的启动提供了思想统一的力量</a:t>
            </a:r>
            <a:r>
              <a:rPr lang="zh-CN" altLang="en-US" sz="2400" b="1">
                <a:latin typeface="楷体" panose="02010609060101010101" charset="-122"/>
                <a:ea typeface="楷体" panose="02010609060101010101" charset="-122"/>
              </a:rPr>
              <a:t>。</a:t>
            </a:r>
            <a:endParaRPr lang="zh-CN" altLang="en-US" sz="2400" b="1">
              <a:latin typeface="楷体" panose="02010609060101010101" charset="-122"/>
              <a:ea typeface="楷体" panose="02010609060101010101" charset="-122"/>
            </a:endParaRPr>
          </a:p>
        </p:txBody>
      </p:sp>
      <p:sp>
        <p:nvSpPr>
          <p:cNvPr id="36869" name="文本框 5"/>
          <p:cNvSpPr txBox="1"/>
          <p:nvPr/>
        </p:nvSpPr>
        <p:spPr>
          <a:xfrm>
            <a:off x="3702051" y="3446145"/>
            <a:ext cx="8172449" cy="3408045"/>
          </a:xfrm>
          <a:prstGeom prst="rect">
            <a:avLst/>
          </a:prstGeom>
          <a:noFill/>
          <a:ln w="9525">
            <a:noFill/>
          </a:ln>
        </p:spPr>
        <p:txBody>
          <a:bodyPr wrap="square" anchor="t" anchorCtr="0">
            <a:spAutoFit/>
          </a:bodyPr>
          <a:p>
            <a:pPr eaLnBrk="0" hangingPunct="0">
              <a:lnSpc>
                <a:spcPct val="120000"/>
              </a:lnSpc>
            </a:pPr>
            <a:r>
              <a:rPr lang="en-US" altLang="zh-CN" sz="2400" b="1">
                <a:latin typeface="楷体" panose="02010609060101010101" charset="-122"/>
                <a:ea typeface="楷体" panose="02010609060101010101" charset="-122"/>
              </a:rPr>
              <a:t>    </a:t>
            </a:r>
            <a:r>
              <a:rPr lang="zh-CN" altLang="zh-CN" sz="1865" b="1">
                <a:latin typeface="楷体" panose="02010609060101010101" charset="-122"/>
                <a:ea typeface="楷体" panose="02010609060101010101" charset="-122"/>
              </a:rPr>
              <a:t>邓小平：</a:t>
            </a:r>
            <a:r>
              <a:rPr lang="en-US" altLang="zh-CN" sz="1865" b="1">
                <a:latin typeface="黑体" panose="02010609060101010101" charset="-122"/>
                <a:ea typeface="黑体" panose="02010609060101010101" charset="-122"/>
              </a:rPr>
              <a:t>“要把领袖变成人，不要把领袖变成神。按照不正常的方法去做，就会损害毛主席的形象。”“我们不能要求伟大领袖、伟大人物、思想家没有缺点错误。”</a:t>
            </a:r>
            <a:endParaRPr lang="en-US" altLang="zh-CN" sz="1865" b="1">
              <a:latin typeface="楷体" panose="02010609060101010101" charset="-122"/>
              <a:ea typeface="楷体" panose="02010609060101010101" charset="-122"/>
            </a:endParaRPr>
          </a:p>
          <a:p>
            <a:pPr eaLnBrk="0" hangingPunct="0"/>
            <a:r>
              <a:rPr lang="en-US" altLang="zh-CN" sz="1865" b="1">
                <a:latin typeface="楷体" panose="02010609060101010101" charset="-122"/>
                <a:ea typeface="楷体" panose="02010609060101010101" charset="-122"/>
              </a:rPr>
              <a:t>    </a:t>
            </a:r>
            <a:r>
              <a:rPr lang="zh-CN" altLang="en-US" sz="1865" b="1">
                <a:solidFill>
                  <a:srgbClr val="C00000"/>
                </a:solidFill>
                <a:latin typeface="楷体" panose="02010609060101010101" charset="-122"/>
                <a:ea typeface="楷体" panose="02010609060101010101" charset="-122"/>
              </a:rPr>
              <a:t>这对毛泽东的功过初步进行了实事求是的评价。</a:t>
            </a:r>
            <a:endParaRPr lang="zh-CN" altLang="en-US" sz="1865" b="1">
              <a:latin typeface="楷体" panose="02010609060101010101" charset="-122"/>
              <a:ea typeface="楷体" panose="02010609060101010101" charset="-122"/>
            </a:endParaRPr>
          </a:p>
          <a:p>
            <a:pPr eaLnBrk="0" hangingPunct="0"/>
            <a:endParaRPr lang="zh-CN" altLang="en-US" sz="1865" b="1">
              <a:latin typeface="楷体" panose="02010609060101010101" charset="-122"/>
              <a:ea typeface="楷体" panose="02010609060101010101" charset="-122"/>
            </a:endParaRPr>
          </a:p>
          <a:p>
            <a:pPr eaLnBrk="0" hangingPunct="0">
              <a:lnSpc>
                <a:spcPct val="120000"/>
              </a:lnSpc>
            </a:pPr>
            <a:r>
              <a:rPr lang="zh-CN" altLang="en-US" sz="1865" b="1">
                <a:latin typeface="楷体" panose="02010609060101010101" charset="-122"/>
                <a:ea typeface="楷体" panose="02010609060101010101" charset="-122"/>
              </a:rPr>
              <a:t>    邓小平：</a:t>
            </a:r>
            <a:r>
              <a:rPr lang="en-US" altLang="zh-CN" sz="1865" b="1">
                <a:latin typeface="黑体" panose="02010609060101010101" charset="-122"/>
                <a:ea typeface="黑体" panose="02010609060101010101" charset="-122"/>
              </a:rPr>
              <a:t>毛泽东“在不同时间、条件对同样的问题讲的话，分寸不同，着重点不同，甚至一些提法也不同。所以我们不能够只从个别词句来理解毛泽东思想，而必须从毛泽东思想的整个体系去获得正确的理解。”</a:t>
            </a:r>
            <a:endParaRPr lang="en-US" altLang="zh-CN" sz="1865" b="1">
              <a:latin typeface="黑体" panose="02010609060101010101" charset="-122"/>
              <a:ea typeface="黑体" panose="02010609060101010101" charset="-122"/>
            </a:endParaRPr>
          </a:p>
          <a:p>
            <a:pPr eaLnBrk="0" hangingPunct="0"/>
            <a:r>
              <a:rPr lang="en-US" altLang="zh-CN" sz="1865" b="1">
                <a:latin typeface="楷体" panose="02010609060101010101" charset="-122"/>
                <a:ea typeface="楷体" panose="02010609060101010101" charset="-122"/>
              </a:rPr>
              <a:t>    </a:t>
            </a:r>
            <a:r>
              <a:rPr lang="zh-CN" altLang="en-US" sz="1865" b="1">
                <a:solidFill>
                  <a:srgbClr val="C00000"/>
                </a:solidFill>
                <a:latin typeface="楷体" panose="02010609060101010101" charset="-122"/>
                <a:ea typeface="楷体" panose="02010609060101010101" charset="-122"/>
              </a:rPr>
              <a:t>这指明了“两个凡是”庸俗化了毛泽东思想，从而真正高举毛泽东思想的旗帜。</a:t>
            </a:r>
            <a:endParaRPr lang="zh-CN" altLang="en-US" sz="1865" b="1">
              <a:solidFill>
                <a:srgbClr val="C00000"/>
              </a:solidFill>
              <a:latin typeface="楷体" panose="02010609060101010101" charset="-122"/>
              <a:ea typeface="楷体" panose="02010609060101010101" charset="-122"/>
            </a:endParaRPr>
          </a:p>
        </p:txBody>
      </p:sp>
      <p:pic>
        <p:nvPicPr>
          <p:cNvPr id="36870" name="图片 2" descr="b85826553d7d868c39d5b5cb531cd7a"/>
          <p:cNvPicPr>
            <a:picLocks noChangeAspect="1"/>
          </p:cNvPicPr>
          <p:nvPr/>
        </p:nvPicPr>
        <p:blipFill>
          <a:blip r:embed="rId1"/>
          <a:stretch>
            <a:fillRect/>
          </a:stretch>
        </p:blipFill>
        <p:spPr>
          <a:xfrm>
            <a:off x="696595" y="3140075"/>
            <a:ext cx="2274570" cy="3239135"/>
          </a:xfrm>
          <a:prstGeom prst="rect">
            <a:avLst/>
          </a:prstGeom>
          <a:noFill/>
          <a:ln w="9525">
            <a:noFill/>
          </a:ln>
        </p:spPr>
      </p:pic>
      <p:sp>
        <p:nvSpPr>
          <p:cNvPr id="36871" name="文本框 1"/>
          <p:cNvSpPr txBox="1"/>
          <p:nvPr/>
        </p:nvSpPr>
        <p:spPr>
          <a:xfrm>
            <a:off x="4469765" y="2635250"/>
            <a:ext cx="6765290" cy="922020"/>
          </a:xfrm>
          <a:prstGeom prst="rect">
            <a:avLst/>
          </a:prstGeom>
          <a:noFill/>
          <a:ln w="9525">
            <a:noFill/>
          </a:ln>
        </p:spPr>
        <p:txBody>
          <a:bodyPr wrap="square" anchor="t" anchorCtr="0">
            <a:spAutoFit/>
          </a:bodyPr>
          <a:p>
            <a:pPr>
              <a:lnSpc>
                <a:spcPct val="150000"/>
              </a:lnSpc>
            </a:pPr>
            <a:r>
              <a:rPr lang="zh-CN" altLang="en-US" b="1">
                <a:solidFill>
                  <a:srgbClr val="C00000"/>
                </a:solidFill>
                <a:latin typeface="楷体" panose="02010609060101010101" charset="-122"/>
                <a:ea typeface="楷体" panose="02010609060101010101" charset="-122"/>
              </a:rPr>
              <a:t>改革意味着毛泽东提出的发展模式有错误</a:t>
            </a:r>
            <a:endParaRPr lang="zh-CN" altLang="en-US" b="1">
              <a:solidFill>
                <a:srgbClr val="C00000"/>
              </a:solidFill>
              <a:latin typeface="楷体" panose="02010609060101010101" charset="-122"/>
              <a:ea typeface="楷体" panose="02010609060101010101" charset="-122"/>
            </a:endParaRPr>
          </a:p>
          <a:p>
            <a:pPr>
              <a:lnSpc>
                <a:spcPct val="150000"/>
              </a:lnSpc>
            </a:pPr>
            <a:r>
              <a:rPr lang="en-US" altLang="zh-CN" b="1">
                <a:solidFill>
                  <a:srgbClr val="C00000"/>
                </a:solidFill>
                <a:latin typeface="楷体" panose="02010609060101010101" charset="-122"/>
                <a:ea typeface="楷体" panose="02010609060101010101" charset="-122"/>
              </a:rPr>
              <a:t>“</a:t>
            </a:r>
            <a:r>
              <a:rPr lang="zh-CN" altLang="en-US" b="1">
                <a:solidFill>
                  <a:srgbClr val="C00000"/>
                </a:solidFill>
                <a:latin typeface="楷体" panose="02010609060101010101" charset="-122"/>
                <a:ea typeface="楷体" panose="02010609060101010101" charset="-122"/>
              </a:rPr>
              <a:t>四人帮</a:t>
            </a:r>
            <a:r>
              <a:rPr lang="en-US" altLang="zh-CN" b="1">
                <a:solidFill>
                  <a:srgbClr val="C00000"/>
                </a:solidFill>
                <a:latin typeface="楷体" panose="02010609060101010101" charset="-122"/>
                <a:ea typeface="楷体" panose="02010609060101010101" charset="-122"/>
              </a:rPr>
              <a:t>”</a:t>
            </a:r>
            <a:r>
              <a:rPr lang="zh-CN" altLang="en-US" b="1">
                <a:solidFill>
                  <a:srgbClr val="C00000"/>
                </a:solidFill>
                <a:latin typeface="楷体" panose="02010609060101010101" charset="-122"/>
                <a:ea typeface="楷体" panose="02010609060101010101" charset="-122"/>
              </a:rPr>
              <a:t>、</a:t>
            </a:r>
            <a:r>
              <a:rPr lang="en-US" altLang="zh-CN" b="1">
                <a:solidFill>
                  <a:srgbClr val="C00000"/>
                </a:solidFill>
                <a:latin typeface="楷体" panose="02010609060101010101" charset="-122"/>
                <a:ea typeface="楷体" panose="02010609060101010101" charset="-122"/>
              </a:rPr>
              <a:t>“</a:t>
            </a:r>
            <a:r>
              <a:rPr lang="zh-CN" altLang="en-US" b="1">
                <a:solidFill>
                  <a:srgbClr val="C00000"/>
                </a:solidFill>
                <a:latin typeface="楷体" panose="02010609060101010101" charset="-122"/>
                <a:ea typeface="楷体" panose="02010609060101010101" charset="-122"/>
              </a:rPr>
              <a:t>两个凡是</a:t>
            </a:r>
            <a:r>
              <a:rPr lang="en-US" altLang="zh-CN" b="1">
                <a:solidFill>
                  <a:srgbClr val="C00000"/>
                </a:solidFill>
                <a:latin typeface="楷体" panose="02010609060101010101" charset="-122"/>
                <a:ea typeface="楷体" panose="02010609060101010101" charset="-122"/>
              </a:rPr>
              <a:t>”</a:t>
            </a:r>
            <a:r>
              <a:rPr lang="zh-CN" altLang="en-US" b="1">
                <a:solidFill>
                  <a:srgbClr val="C00000"/>
                </a:solidFill>
                <a:latin typeface="楷体" panose="02010609060101010101" charset="-122"/>
                <a:ea typeface="楷体" panose="02010609060101010101" charset="-122"/>
              </a:rPr>
              <a:t>是</a:t>
            </a:r>
            <a:r>
              <a:rPr lang="en-US" altLang="zh-CN" b="1">
                <a:solidFill>
                  <a:srgbClr val="C00000"/>
                </a:solidFill>
                <a:latin typeface="楷体" panose="02010609060101010101" charset="-122"/>
                <a:ea typeface="楷体" panose="02010609060101010101" charset="-122"/>
              </a:rPr>
              <a:t>“</a:t>
            </a:r>
            <a:r>
              <a:rPr lang="zh-CN" altLang="en-US" b="1">
                <a:solidFill>
                  <a:srgbClr val="C00000"/>
                </a:solidFill>
                <a:latin typeface="楷体" panose="02010609060101010101" charset="-122"/>
                <a:ea typeface="楷体" panose="02010609060101010101" charset="-122"/>
              </a:rPr>
              <a:t>假高举</a:t>
            </a:r>
            <a:r>
              <a:rPr lang="en-US" altLang="zh-CN" b="1">
                <a:solidFill>
                  <a:srgbClr val="C00000"/>
                </a:solidFill>
                <a:latin typeface="楷体" panose="02010609060101010101" charset="-122"/>
                <a:ea typeface="楷体" panose="02010609060101010101" charset="-122"/>
              </a:rPr>
              <a:t>”</a:t>
            </a:r>
            <a:r>
              <a:rPr lang="zh-CN" altLang="en-US" b="1">
                <a:solidFill>
                  <a:srgbClr val="C00000"/>
                </a:solidFill>
                <a:latin typeface="楷体" panose="02010609060101010101" charset="-122"/>
                <a:ea typeface="楷体" panose="02010609060101010101" charset="-122"/>
              </a:rPr>
              <a:t>毛泽东思想的旗帜</a:t>
            </a:r>
            <a:endParaRPr lang="zh-CN" altLang="en-US" b="1">
              <a:solidFill>
                <a:srgbClr val="C00000"/>
              </a:solidFill>
              <a:latin typeface="楷体" panose="02010609060101010101" charset="-122"/>
              <a:ea typeface="楷体" panose="02010609060101010101" charset="-122"/>
            </a:endParaRPr>
          </a:p>
        </p:txBody>
      </p:sp>
      <p:sp>
        <p:nvSpPr>
          <p:cNvPr id="36872" name="文本框 1"/>
          <p:cNvSpPr txBox="1"/>
          <p:nvPr/>
        </p:nvSpPr>
        <p:spPr>
          <a:xfrm>
            <a:off x="520700" y="1404408"/>
            <a:ext cx="4161790" cy="460375"/>
          </a:xfrm>
          <a:prstGeom prst="rect">
            <a:avLst/>
          </a:prstGeom>
          <a:noFill/>
          <a:ln w="9525">
            <a:noFill/>
          </a:ln>
        </p:spPr>
        <p:txBody>
          <a:bodyPr wrap="none" anchor="t" anchorCtr="0">
            <a:spAutoFit/>
          </a:bodyPr>
          <a:p>
            <a:pPr eaLnBrk="0" hangingPunct="0"/>
            <a:r>
              <a:rPr lang="zh-CN" altLang="en-US" sz="2400" b="1">
                <a:solidFill>
                  <a:srgbClr val="C00000"/>
                </a:solidFill>
                <a:latin typeface="黑体" panose="02010609060101010101" charset="-122"/>
                <a:ea typeface="黑体" panose="02010609060101010101" charset="-122"/>
              </a:rPr>
              <a:t>三、改革开放启动的思想动力</a:t>
            </a:r>
            <a:endParaRPr lang="zh-CN" altLang="en-US" sz="2400">
              <a:latin typeface="Calibri" panose="020F0502020204030204" charset="0"/>
              <a:ea typeface="宋体" panose="02010600030101010101" pitchFamily="2" charset="-122"/>
            </a:endParaRPr>
          </a:p>
        </p:txBody>
      </p:sp>
      <p:sp>
        <p:nvSpPr>
          <p:cNvPr id="2" name="文本框 1"/>
          <p:cNvSpPr txBox="1"/>
          <p:nvPr/>
        </p:nvSpPr>
        <p:spPr>
          <a:xfrm>
            <a:off x="295275" y="949325"/>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38916" name="文本框 4"/>
          <p:cNvSpPr txBox="1"/>
          <p:nvPr/>
        </p:nvSpPr>
        <p:spPr>
          <a:xfrm>
            <a:off x="295064" y="1515957"/>
            <a:ext cx="11588749" cy="460375"/>
          </a:xfrm>
          <a:prstGeom prst="rect">
            <a:avLst/>
          </a:prstGeom>
          <a:noFill/>
          <a:ln w="9525">
            <a:noFill/>
          </a:ln>
        </p:spPr>
        <p:txBody>
          <a:bodyPr wrap="square" anchor="t" anchorCtr="0">
            <a:spAutoFit/>
          </a:bodyPr>
          <a:p>
            <a:pPr eaLnBrk="0" hangingPunct="0"/>
            <a:r>
              <a:rPr lang="zh-CN" altLang="en-US" sz="2400" b="1">
                <a:solidFill>
                  <a:srgbClr val="C00000"/>
                </a:solidFill>
                <a:latin typeface="黑体" panose="02010609060101010101" charset="-122"/>
                <a:ea typeface="黑体" panose="02010609060101010101" charset="-122"/>
                <a:sym typeface="宋体" panose="02010600030101010101" pitchFamily="2" charset="-122"/>
              </a:rPr>
              <a:t>四、改革开放启动的主体动力</a:t>
            </a:r>
            <a:endParaRPr lang="zh-CN" altLang="zh-CN" sz="2000" b="1" dirty="0">
              <a:solidFill>
                <a:schemeClr val="tx1"/>
              </a:solidFill>
              <a:latin typeface="楷体" panose="02010609060101010101" charset="-122"/>
              <a:ea typeface="楷体" panose="02010609060101010101" charset="-122"/>
              <a:sym typeface="+mn-ea"/>
            </a:endParaRPr>
          </a:p>
        </p:txBody>
      </p:sp>
      <p:pic>
        <p:nvPicPr>
          <p:cNvPr id="104" name="图片 103"/>
          <p:cNvPicPr/>
          <p:nvPr>
            <p:custDataLst>
              <p:tags r:id="rId1"/>
            </p:custDataLst>
          </p:nvPr>
        </p:nvPicPr>
        <p:blipFill>
          <a:blip r:embed="rId2"/>
          <a:stretch>
            <a:fillRect/>
          </a:stretch>
        </p:blipFill>
        <p:spPr>
          <a:xfrm>
            <a:off x="9629775" y="3597275"/>
            <a:ext cx="2030095" cy="2486660"/>
          </a:xfrm>
          <a:prstGeom prst="rect">
            <a:avLst/>
          </a:prstGeom>
          <a:noFill/>
          <a:ln w="9525">
            <a:noFill/>
          </a:ln>
        </p:spPr>
      </p:pic>
      <p:pic>
        <p:nvPicPr>
          <p:cNvPr id="9" name="图片 8"/>
          <p:cNvPicPr/>
          <p:nvPr/>
        </p:nvPicPr>
        <p:blipFill>
          <a:blip r:embed="rId3"/>
          <a:stretch>
            <a:fillRect/>
          </a:stretch>
        </p:blipFill>
        <p:spPr>
          <a:xfrm>
            <a:off x="7462520" y="1811020"/>
            <a:ext cx="2030095" cy="2487295"/>
          </a:xfrm>
          <a:prstGeom prst="rect">
            <a:avLst/>
          </a:prstGeom>
          <a:noFill/>
          <a:ln w="9525">
            <a:noFill/>
          </a:ln>
        </p:spPr>
      </p:pic>
      <p:sp>
        <p:nvSpPr>
          <p:cNvPr id="2" name="文本框 1"/>
          <p:cNvSpPr txBox="1"/>
          <p:nvPr/>
        </p:nvSpPr>
        <p:spPr>
          <a:xfrm>
            <a:off x="394970" y="2269490"/>
            <a:ext cx="6930390" cy="2861310"/>
          </a:xfrm>
          <a:prstGeom prst="rect">
            <a:avLst/>
          </a:prstGeom>
          <a:noFill/>
        </p:spPr>
        <p:txBody>
          <a:bodyPr wrap="square" rtlCol="0" anchor="t">
            <a:spAutoFit/>
          </a:bodyPr>
          <a:p>
            <a:pPr>
              <a:lnSpc>
                <a:spcPct val="300000"/>
              </a:lnSpc>
            </a:pPr>
            <a:r>
              <a:rPr lang="zh-CN" altLang="zh-CN" sz="2000" b="1">
                <a:latin typeface="楷体" panose="02010609060101010101" charset="-122"/>
                <a:ea typeface="楷体" panose="02010609060101010101" charset="-122"/>
                <a:sym typeface="+mn-ea"/>
              </a:rPr>
              <a:t>第一、邓小平、胡耀邦等领导人的极力推动和坚强领导</a:t>
            </a:r>
            <a:endParaRPr lang="zh-CN" altLang="zh-CN" sz="2000" b="1">
              <a:solidFill>
                <a:schemeClr val="tx1"/>
              </a:solidFill>
              <a:latin typeface="楷体" panose="02010609060101010101" charset="-122"/>
              <a:ea typeface="楷体" panose="02010609060101010101" charset="-122"/>
              <a:sym typeface="+mn-ea"/>
            </a:endParaRPr>
          </a:p>
          <a:p>
            <a:pPr>
              <a:lnSpc>
                <a:spcPct val="300000"/>
              </a:lnSpc>
            </a:pPr>
            <a:r>
              <a:rPr lang="zh-CN" altLang="zh-CN" sz="2000" b="1">
                <a:latin typeface="楷体" panose="02010609060101010101" charset="-122"/>
                <a:ea typeface="楷体" panose="02010609060101010101" charset="-122"/>
                <a:sym typeface="+mn-ea"/>
              </a:rPr>
              <a:t>第二、“文革”中被打倒的老干部和知识分子的坚定支持。</a:t>
            </a:r>
            <a:endParaRPr lang="zh-CN" altLang="zh-CN" sz="2000" b="1">
              <a:solidFill>
                <a:schemeClr val="tx1"/>
              </a:solidFill>
              <a:latin typeface="楷体" panose="02010609060101010101" charset="-122"/>
              <a:ea typeface="楷体" panose="02010609060101010101" charset="-122"/>
              <a:sym typeface="+mn-ea"/>
            </a:endParaRPr>
          </a:p>
          <a:p>
            <a:pPr>
              <a:lnSpc>
                <a:spcPct val="300000"/>
              </a:lnSpc>
            </a:pPr>
            <a:r>
              <a:rPr lang="zh-CN" altLang="zh-CN" sz="2000" b="1">
                <a:latin typeface="楷体" panose="02010609060101010101" charset="-122"/>
                <a:ea typeface="楷体" panose="02010609060101010101" charset="-122"/>
                <a:sym typeface="+mn-ea"/>
              </a:rPr>
              <a:t>第三、广大人民群众的坚定支持。</a:t>
            </a:r>
            <a:endParaRPr lang="zh-CN" altLang="zh-CN" sz="2000" b="1">
              <a:latin typeface="楷体" panose="02010609060101010101" charset="-122"/>
              <a:ea typeface="楷体" panose="02010609060101010101" charset="-122"/>
              <a:sym typeface="+mn-ea"/>
            </a:endParaRPr>
          </a:p>
        </p:txBody>
      </p:sp>
      <p:sp>
        <p:nvSpPr>
          <p:cNvPr id="4" name="文本框 3"/>
          <p:cNvSpPr txBox="1"/>
          <p:nvPr/>
        </p:nvSpPr>
        <p:spPr>
          <a:xfrm>
            <a:off x="295275" y="949325"/>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38916" name="文本框 4"/>
          <p:cNvSpPr txBox="1"/>
          <p:nvPr/>
        </p:nvSpPr>
        <p:spPr>
          <a:xfrm>
            <a:off x="302049" y="1515957"/>
            <a:ext cx="11588749" cy="4530725"/>
          </a:xfrm>
          <a:prstGeom prst="rect">
            <a:avLst/>
          </a:prstGeom>
          <a:noFill/>
          <a:ln w="9525">
            <a:noFill/>
          </a:ln>
        </p:spPr>
        <p:txBody>
          <a:bodyPr wrap="square" anchor="t" anchorCtr="0">
            <a:spAutoFit/>
          </a:bodyPr>
          <a:p>
            <a:pPr eaLnBrk="0" hangingPunct="0"/>
            <a:r>
              <a:rPr lang="zh-CN" altLang="en-US" sz="2400" b="1">
                <a:solidFill>
                  <a:srgbClr val="C00000"/>
                </a:solidFill>
                <a:latin typeface="黑体" panose="02010609060101010101" charset="-122"/>
                <a:ea typeface="黑体" panose="02010609060101010101" charset="-122"/>
                <a:sym typeface="宋体" panose="02010600030101010101" pitchFamily="2" charset="-122"/>
              </a:rPr>
              <a:t>五、改革开放启动的外部动力</a:t>
            </a:r>
            <a:endParaRPr lang="zh-CN" altLang="en-US" sz="2400" b="1">
              <a:solidFill>
                <a:srgbClr val="C00000"/>
              </a:solidFill>
              <a:latin typeface="黑体" panose="02010609060101010101" charset="-122"/>
              <a:ea typeface="黑体" panose="02010609060101010101" charset="-122"/>
            </a:endParaRPr>
          </a:p>
          <a:p>
            <a:pPr eaLnBrk="0" hangingPunct="0"/>
            <a:endParaRPr lang="zh-CN" altLang="zh-CN" sz="2400" b="1">
              <a:latin typeface="楷体" panose="02010609060101010101" charset="-122"/>
              <a:ea typeface="楷体" panose="02010609060101010101" charset="-122"/>
            </a:endParaRPr>
          </a:p>
          <a:p>
            <a:pPr eaLnBrk="0" hangingPunct="0"/>
            <a:r>
              <a:rPr lang="zh-CN" altLang="zh-CN" sz="2400" b="1">
                <a:latin typeface="楷体" panose="02010609060101010101" charset="-122"/>
                <a:ea typeface="楷体" panose="02010609060101010101" charset="-122"/>
              </a:rPr>
              <a:t>第一，考察团在海外的见闻为改革开放的启动提供了外部刺激力量。</a:t>
            </a:r>
            <a:endParaRPr lang="zh-CN" altLang="zh-CN" sz="2400" b="1">
              <a:latin typeface="楷体" panose="02010609060101010101" charset="-122"/>
              <a:ea typeface="楷体" panose="02010609060101010101" charset="-122"/>
            </a:endParaRPr>
          </a:p>
          <a:p>
            <a:pPr eaLnBrk="0" hangingPunct="0"/>
            <a:endParaRPr lang="zh-CN" altLang="zh-CN" sz="2400" b="1">
              <a:latin typeface="楷体" panose="02010609060101010101" charset="-122"/>
              <a:ea typeface="楷体" panose="02010609060101010101" charset="-122"/>
            </a:endParaRPr>
          </a:p>
          <a:p>
            <a:pPr eaLnBrk="0" hangingPunct="0">
              <a:lnSpc>
                <a:spcPct val="150000"/>
              </a:lnSpc>
            </a:pPr>
            <a:r>
              <a:rPr lang="en-US" altLang="zh-CN" sz="2135" b="1" dirty="0">
                <a:latin typeface="楷体" panose="02010609060101010101" charset="-122"/>
                <a:ea typeface="楷体" panose="02010609060101010101" charset="-122"/>
              </a:rPr>
              <a:t>  </a:t>
            </a:r>
            <a:r>
              <a:rPr lang="zh-CN" altLang="en-US" sz="2135" b="1" dirty="0">
                <a:latin typeface="楷体" panose="02010609060101010101" charset="-122"/>
                <a:ea typeface="楷体" panose="02010609060101010101" charset="-122"/>
              </a:rPr>
              <a:t>1978年，出现了新中国成立以来第一次出国出境考察高潮。</a:t>
            </a:r>
            <a:endParaRPr lang="zh-CN" altLang="en-US" sz="2135" b="1" dirty="0">
              <a:latin typeface="楷体" panose="02010609060101010101" charset="-122"/>
              <a:ea typeface="楷体" panose="02010609060101010101" charset="-122"/>
            </a:endParaRPr>
          </a:p>
          <a:p>
            <a:pPr eaLnBrk="0" hangingPunct="0">
              <a:lnSpc>
                <a:spcPct val="150000"/>
              </a:lnSpc>
            </a:pPr>
            <a:r>
              <a:rPr lang="en-US" altLang="zh-CN" sz="2135" b="1" dirty="0">
                <a:latin typeface="楷体" panose="02010609060101010101" charset="-122"/>
                <a:ea typeface="楷体" panose="02010609060101010101" charset="-122"/>
              </a:rPr>
              <a:t>  </a:t>
            </a:r>
            <a:r>
              <a:rPr lang="zh-CN" altLang="en-US" sz="2135" b="1" dirty="0">
                <a:latin typeface="楷体" panose="02010609060101010101" charset="-122"/>
                <a:ea typeface="楷体" panose="02010609060101010101" charset="-122"/>
              </a:rPr>
              <a:t>3</a:t>
            </a:r>
            <a:r>
              <a:rPr lang="en-US" altLang="zh-CN" sz="2135" b="1" dirty="0">
                <a:latin typeface="楷体" panose="02010609060101010101" charset="-122"/>
                <a:ea typeface="楷体" panose="02010609060101010101" charset="-122"/>
              </a:rPr>
              <a:t>-</a:t>
            </a:r>
            <a:r>
              <a:rPr lang="zh-CN" altLang="en-US" sz="2135" b="1" dirty="0">
                <a:latin typeface="楷体" panose="02010609060101010101" charset="-122"/>
                <a:ea typeface="楷体" panose="02010609060101010101" charset="-122"/>
              </a:rPr>
              <a:t>4月，以林乎加为团长的中国赴日经济代表团，考察战后日本经济发展的经验；</a:t>
            </a:r>
            <a:endParaRPr lang="zh-CN" altLang="en-US" sz="2135" b="1" dirty="0">
              <a:latin typeface="楷体" panose="02010609060101010101" charset="-122"/>
              <a:ea typeface="楷体" panose="02010609060101010101" charset="-122"/>
            </a:endParaRPr>
          </a:p>
          <a:p>
            <a:pPr eaLnBrk="0" hangingPunct="0">
              <a:lnSpc>
                <a:spcPct val="150000"/>
              </a:lnSpc>
            </a:pPr>
            <a:r>
              <a:rPr lang="en-US" altLang="zh-CN" sz="2135" b="1" dirty="0">
                <a:latin typeface="楷体" panose="02010609060101010101" charset="-122"/>
                <a:ea typeface="楷体" panose="02010609060101010101" charset="-122"/>
              </a:rPr>
              <a:t>  </a:t>
            </a:r>
            <a:r>
              <a:rPr lang="zh-CN" altLang="en-US" sz="2135" b="1" dirty="0">
                <a:latin typeface="楷体" panose="02010609060101010101" charset="-122"/>
                <a:ea typeface="楷体" panose="02010609060101010101" charset="-122"/>
              </a:rPr>
              <a:t>5-6月，谷牧带领中国经济代表团访问法国、瑞士、比利时、丹麦、德国等西欧五国。</a:t>
            </a:r>
            <a:endParaRPr lang="zh-CN" altLang="en-US" sz="2135" b="1" dirty="0">
              <a:latin typeface="楷体" panose="02010609060101010101" charset="-122"/>
              <a:ea typeface="楷体" panose="02010609060101010101" charset="-122"/>
            </a:endParaRPr>
          </a:p>
          <a:p>
            <a:pPr eaLnBrk="0" hangingPunct="0">
              <a:lnSpc>
                <a:spcPct val="150000"/>
              </a:lnSpc>
            </a:pPr>
            <a:endParaRPr lang="zh-CN" altLang="en-US" sz="2135" b="1" dirty="0">
              <a:latin typeface="楷体" panose="02010609060101010101" charset="-122"/>
              <a:ea typeface="楷体" panose="02010609060101010101" charset="-122"/>
            </a:endParaRPr>
          </a:p>
          <a:p>
            <a:pPr eaLnBrk="0" hangingPunct="0">
              <a:lnSpc>
                <a:spcPct val="150000"/>
              </a:lnSpc>
            </a:pPr>
            <a:r>
              <a:rPr lang="en-US" altLang="zh-CN" sz="2135" b="1" dirty="0">
                <a:latin typeface="楷体" panose="02010609060101010101" charset="-122"/>
                <a:ea typeface="楷体" panose="02010609060101010101" charset="-122"/>
              </a:rPr>
              <a:t>  </a:t>
            </a:r>
            <a:r>
              <a:rPr lang="zh-CN" altLang="en-US" sz="2135" b="1" dirty="0">
                <a:latin typeface="楷体" panose="02010609060101010101" charset="-122"/>
                <a:ea typeface="楷体" panose="02010609060101010101" charset="-122"/>
              </a:rPr>
              <a:t>1978年，中国领导人也频繁出国访问，该年有12位副总理、副委员长以上的领导人先后20次访问了51个国家，其中包括华国锋出访2次4个国家，邓小平出访4次8个国家。</a:t>
            </a:r>
            <a:endParaRPr lang="zh-CN" altLang="en-US" sz="2135" b="1" dirty="0">
              <a:latin typeface="楷体" panose="02010609060101010101" charset="-122"/>
              <a:ea typeface="楷体" panose="02010609060101010101" charset="-122"/>
            </a:endParaRPr>
          </a:p>
        </p:txBody>
      </p:sp>
      <p:sp>
        <p:nvSpPr>
          <p:cNvPr id="2" name="文本框 1"/>
          <p:cNvSpPr txBox="1"/>
          <p:nvPr/>
        </p:nvSpPr>
        <p:spPr>
          <a:xfrm>
            <a:off x="295275" y="949325"/>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40964" name="文本框 4"/>
          <p:cNvSpPr txBox="1"/>
          <p:nvPr/>
        </p:nvSpPr>
        <p:spPr>
          <a:xfrm>
            <a:off x="412962" y="1409489"/>
            <a:ext cx="11366500" cy="2491740"/>
          </a:xfrm>
          <a:prstGeom prst="rect">
            <a:avLst/>
          </a:prstGeom>
          <a:noFill/>
          <a:ln w="9525">
            <a:noFill/>
          </a:ln>
        </p:spPr>
        <p:txBody>
          <a:bodyPr wrap="square" anchor="t" anchorCtr="0">
            <a:spAutoFit/>
          </a:bodyPr>
          <a:p>
            <a:pPr eaLnBrk="0" hangingPunct="0"/>
            <a:r>
              <a:rPr lang="zh-CN" altLang="en-US" sz="2400" b="1">
                <a:solidFill>
                  <a:srgbClr val="C00000"/>
                </a:solidFill>
                <a:latin typeface="黑体" panose="02010609060101010101" charset="-122"/>
                <a:ea typeface="黑体" panose="02010609060101010101" charset="-122"/>
              </a:rPr>
              <a:t>五、改革开放启动的外部动力</a:t>
            </a:r>
            <a:endParaRPr lang="en-US" altLang="zh-CN" sz="2400" b="1">
              <a:latin typeface="楷体" panose="02010609060101010101" charset="-122"/>
              <a:ea typeface="楷体" panose="02010609060101010101" charset="-122"/>
            </a:endParaRPr>
          </a:p>
          <a:p>
            <a:pPr eaLnBrk="0" hangingPunct="0">
              <a:lnSpc>
                <a:spcPct val="150000"/>
              </a:lnSpc>
              <a:spcBef>
                <a:spcPts val="0"/>
              </a:spcBef>
              <a:spcAft>
                <a:spcPts val="0"/>
              </a:spcAft>
            </a:pPr>
            <a:r>
              <a:rPr lang="en-US" altLang="zh-CN" sz="2400" b="1">
                <a:latin typeface="楷体" panose="02010609060101010101" charset="-122"/>
                <a:ea typeface="楷体" panose="02010609060101010101" charset="-122"/>
              </a:rPr>
              <a:t>   </a:t>
            </a:r>
            <a:r>
              <a:rPr lang="zh-CN" altLang="en-US" sz="2400" b="1" dirty="0">
                <a:latin typeface="楷体" panose="02010609060101010101" charset="-122"/>
                <a:ea typeface="楷体" panose="02010609060101010101" charset="-122"/>
              </a:rPr>
              <a:t> 第二，世界现代化浪潮的风起云涌和西方产业结构的新一轮升级和转移为改革开放的启动提供了外部环境力量。</a:t>
            </a:r>
            <a:endParaRPr lang="zh-CN" altLang="zh-CN" sz="2400" b="1">
              <a:latin typeface="楷体" panose="02010609060101010101" charset="-122"/>
              <a:ea typeface="楷体" panose="02010609060101010101" charset="-122"/>
            </a:endParaRPr>
          </a:p>
          <a:p>
            <a:pPr eaLnBrk="0" hangingPunct="0"/>
            <a:endParaRPr lang="zh-CN" altLang="zh-CN" sz="2400" b="1">
              <a:latin typeface="楷体" panose="02010609060101010101" charset="-122"/>
              <a:ea typeface="楷体" panose="02010609060101010101" charset="-122"/>
            </a:endParaRPr>
          </a:p>
          <a:p>
            <a:pPr eaLnBrk="0" hangingPunct="0">
              <a:lnSpc>
                <a:spcPct val="150000"/>
              </a:lnSpc>
            </a:pPr>
            <a:r>
              <a:rPr lang="en-US" altLang="zh-CN" sz="2400" dirty="0">
                <a:latin typeface="楷体" panose="02010609060101010101" charset="-122"/>
                <a:ea typeface="楷体" panose="02010609060101010101" charset="-122"/>
              </a:rPr>
              <a:t>    </a:t>
            </a:r>
            <a:endParaRPr lang="zh-CN" altLang="zh-CN" sz="2400">
              <a:latin typeface="楷体" panose="02010609060101010101" charset="-122"/>
              <a:ea typeface="楷体" panose="02010609060101010101" charset="-122"/>
            </a:endParaRPr>
          </a:p>
        </p:txBody>
      </p:sp>
      <p:sp>
        <p:nvSpPr>
          <p:cNvPr id="40965" name="文本框 1"/>
          <p:cNvSpPr txBox="1"/>
          <p:nvPr/>
        </p:nvSpPr>
        <p:spPr>
          <a:xfrm>
            <a:off x="412750" y="2831042"/>
            <a:ext cx="7941733" cy="3415030"/>
          </a:xfrm>
          <a:prstGeom prst="rect">
            <a:avLst/>
          </a:prstGeom>
          <a:noFill/>
          <a:ln w="9525">
            <a:noFill/>
          </a:ln>
        </p:spPr>
        <p:txBody>
          <a:bodyPr wrap="square" anchor="t" anchorCtr="0">
            <a:spAutoFit/>
          </a:bodyPr>
          <a:p>
            <a:pPr eaLnBrk="0" hangingPunct="0">
              <a:lnSpc>
                <a:spcPct val="150000"/>
              </a:lnSpc>
            </a:pPr>
            <a:r>
              <a:rPr lang="en-US" altLang="zh-CN" sz="2400" b="1" dirty="0">
                <a:latin typeface="楷体" panose="02010609060101010101" charset="-122"/>
                <a:ea typeface="楷体" panose="02010609060101010101" charset="-122"/>
              </a:rPr>
              <a:t>    20</a:t>
            </a:r>
            <a:r>
              <a:rPr lang="zh-CN" altLang="en-US" sz="2400" b="1" dirty="0">
                <a:latin typeface="楷体" panose="02010609060101010101" charset="-122"/>
                <a:ea typeface="楷体" panose="02010609060101010101" charset="-122"/>
              </a:rPr>
              <a:t>世纪七十年代，世界正在经历第三次现代化浪潮，信息技术的发展极大地推动了社会的发展。</a:t>
            </a:r>
            <a:endParaRPr lang="zh-CN" altLang="en-US" sz="2400" b="1" dirty="0">
              <a:latin typeface="楷体" panose="02010609060101010101" charset="-122"/>
              <a:ea typeface="楷体" panose="02010609060101010101" charset="-122"/>
            </a:endParaRPr>
          </a:p>
          <a:p>
            <a:pPr eaLnBrk="0" hangingPunct="0">
              <a:lnSpc>
                <a:spcPct val="150000"/>
              </a:lnSpc>
            </a:pPr>
            <a:r>
              <a:rPr lang="zh-CN" altLang="en-US" sz="2400" b="1" dirty="0">
                <a:latin typeface="楷体" panose="02010609060101010101" charset="-122"/>
                <a:ea typeface="楷体" panose="02010609060101010101" charset="-122"/>
              </a:rPr>
              <a:t> </a:t>
            </a:r>
            <a:r>
              <a:rPr lang="en-US" altLang="zh-CN" sz="2400" b="1" dirty="0">
                <a:latin typeface="楷体" panose="02010609060101010101" charset="-122"/>
                <a:ea typeface="楷体" panose="02010609060101010101" charset="-122"/>
              </a:rPr>
              <a:t>   </a:t>
            </a:r>
            <a:r>
              <a:rPr lang="zh-CN" altLang="en-US" sz="2400" b="1" dirty="0">
                <a:latin typeface="楷体" panose="02010609060101010101" charset="-122"/>
                <a:ea typeface="楷体" panose="02010609060101010101" charset="-122"/>
              </a:rPr>
              <a:t>与此同时，西方国家也进入新一轮的产业升级，它们正在海外寻找产业转移的国家和商品原材料市场，中国可以抓住这一机会接受西方转移的产业，充分利用西方先进的生产技术、管理经验和外资发展本国经济。</a:t>
            </a:r>
            <a:endParaRPr lang="zh-CN" altLang="en-US" sz="2400" b="1">
              <a:latin typeface="Calibri" panose="020F0502020204030204" charset="0"/>
              <a:ea typeface="宋体" panose="02010600030101010101" pitchFamily="2" charset="-122"/>
            </a:endParaRPr>
          </a:p>
        </p:txBody>
      </p:sp>
      <p:pic>
        <p:nvPicPr>
          <p:cNvPr id="40966" name="图片 100"/>
          <p:cNvPicPr/>
          <p:nvPr/>
        </p:nvPicPr>
        <p:blipFill>
          <a:blip r:embed="rId1"/>
          <a:stretch>
            <a:fillRect/>
          </a:stretch>
        </p:blipFill>
        <p:spPr>
          <a:xfrm>
            <a:off x="8453967" y="2707217"/>
            <a:ext cx="3119967" cy="3405716"/>
          </a:xfrm>
          <a:prstGeom prst="rect">
            <a:avLst/>
          </a:prstGeom>
          <a:noFill/>
          <a:ln w="9525">
            <a:noFill/>
          </a:ln>
        </p:spPr>
      </p:pic>
      <p:sp>
        <p:nvSpPr>
          <p:cNvPr id="2" name="文本框 1"/>
          <p:cNvSpPr txBox="1"/>
          <p:nvPr/>
        </p:nvSpPr>
        <p:spPr>
          <a:xfrm>
            <a:off x="295275" y="949325"/>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p>
            <a:pPr algn="ctr"/>
            <a:endParaRPr lang="zh-CN" altLang="en-US" sz="2100"/>
          </a:p>
        </p:txBody>
      </p:sp>
      <p:sp>
        <p:nvSpPr>
          <p:cNvPr id="43012" name="文本框 4"/>
          <p:cNvSpPr txBox="1"/>
          <p:nvPr/>
        </p:nvSpPr>
        <p:spPr>
          <a:xfrm>
            <a:off x="1960880" y="1793240"/>
            <a:ext cx="1838960" cy="3787140"/>
          </a:xfrm>
          <a:prstGeom prst="rect">
            <a:avLst/>
          </a:prstGeom>
          <a:noFill/>
          <a:ln w="9525">
            <a:noFill/>
          </a:ln>
        </p:spPr>
        <p:txBody>
          <a:bodyPr wrap="square" anchor="t" anchorCtr="0">
            <a:spAutoFit/>
          </a:bodyPr>
          <a:p>
            <a:pPr eaLnBrk="0" hangingPunct="0"/>
            <a:r>
              <a:rPr lang="zh-CN" altLang="en-US" sz="2665" b="1">
                <a:latin typeface="楷体" panose="02010609060101010101" charset="-122"/>
                <a:ea typeface="楷体" panose="02010609060101010101" charset="-122"/>
              </a:rPr>
              <a:t>民间动力</a:t>
            </a:r>
            <a:endParaRPr lang="zh-CN" altLang="en-US" sz="2665" b="1">
              <a:latin typeface="楷体" panose="02010609060101010101" charset="-122"/>
              <a:ea typeface="楷体" panose="02010609060101010101" charset="-122"/>
            </a:endParaRPr>
          </a:p>
          <a:p>
            <a:pPr eaLnBrk="0" hangingPunct="0">
              <a:lnSpc>
                <a:spcPct val="200000"/>
              </a:lnSpc>
            </a:pPr>
            <a:r>
              <a:rPr lang="zh-CN" altLang="en-US" sz="2665" b="1">
                <a:latin typeface="楷体" panose="02010609060101010101" charset="-122"/>
                <a:ea typeface="楷体" panose="02010609060101010101" charset="-122"/>
              </a:rPr>
              <a:t>上层动力</a:t>
            </a:r>
            <a:endParaRPr lang="zh-CN" altLang="en-US" sz="2665" b="1">
              <a:latin typeface="楷体" panose="02010609060101010101" charset="-122"/>
              <a:ea typeface="楷体" panose="02010609060101010101" charset="-122"/>
            </a:endParaRPr>
          </a:p>
          <a:p>
            <a:pPr eaLnBrk="0" hangingPunct="0">
              <a:lnSpc>
                <a:spcPct val="200000"/>
              </a:lnSpc>
            </a:pPr>
            <a:r>
              <a:rPr lang="zh-CN" altLang="en-US" sz="2665" b="1">
                <a:latin typeface="楷体" panose="02010609060101010101" charset="-122"/>
                <a:ea typeface="楷体" panose="02010609060101010101" charset="-122"/>
              </a:rPr>
              <a:t>思想动力</a:t>
            </a:r>
            <a:endParaRPr lang="zh-CN" altLang="en-US" sz="2665" b="1">
              <a:latin typeface="楷体" panose="02010609060101010101" charset="-122"/>
              <a:ea typeface="楷体" panose="02010609060101010101" charset="-122"/>
            </a:endParaRPr>
          </a:p>
          <a:p>
            <a:pPr eaLnBrk="0" hangingPunct="0">
              <a:lnSpc>
                <a:spcPct val="200000"/>
              </a:lnSpc>
            </a:pPr>
            <a:r>
              <a:rPr lang="zh-CN" altLang="en-US" sz="2665" b="1">
                <a:latin typeface="楷体" panose="02010609060101010101" charset="-122"/>
                <a:ea typeface="楷体" panose="02010609060101010101" charset="-122"/>
              </a:rPr>
              <a:t>主体动力</a:t>
            </a:r>
            <a:endParaRPr lang="zh-CN" altLang="en-US" sz="2665" b="1">
              <a:latin typeface="楷体" panose="02010609060101010101" charset="-122"/>
              <a:ea typeface="楷体" panose="02010609060101010101" charset="-122"/>
            </a:endParaRPr>
          </a:p>
          <a:p>
            <a:pPr eaLnBrk="0" hangingPunct="0">
              <a:lnSpc>
                <a:spcPct val="200000"/>
              </a:lnSpc>
            </a:pPr>
            <a:r>
              <a:rPr lang="zh-CN" altLang="en-US" sz="2665" b="1">
                <a:latin typeface="楷体" panose="02010609060101010101" charset="-122"/>
                <a:ea typeface="楷体" panose="02010609060101010101" charset="-122"/>
              </a:rPr>
              <a:t>外部动力              </a:t>
            </a:r>
            <a:endParaRPr lang="zh-CN" altLang="en-US" sz="2665" b="1">
              <a:latin typeface="楷体" panose="02010609060101010101" charset="-122"/>
              <a:ea typeface="楷体" panose="02010609060101010101" charset="-122"/>
            </a:endParaRPr>
          </a:p>
        </p:txBody>
      </p:sp>
      <p:sp>
        <p:nvSpPr>
          <p:cNvPr id="2" name="右箭头 1"/>
          <p:cNvSpPr/>
          <p:nvPr/>
        </p:nvSpPr>
        <p:spPr>
          <a:xfrm>
            <a:off x="4677833" y="3583517"/>
            <a:ext cx="2286000" cy="165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2400" strike="noStrike" noProof="1"/>
          </a:p>
        </p:txBody>
      </p:sp>
      <p:sp>
        <p:nvSpPr>
          <p:cNvPr id="7" name="右大括号 6"/>
          <p:cNvSpPr/>
          <p:nvPr/>
        </p:nvSpPr>
        <p:spPr>
          <a:xfrm>
            <a:off x="3947795" y="2098040"/>
            <a:ext cx="490855" cy="31781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z="2400" strike="noStrike" noProof="1"/>
          </a:p>
        </p:txBody>
      </p:sp>
      <p:sp>
        <p:nvSpPr>
          <p:cNvPr id="43015" name="文本框 7"/>
          <p:cNvSpPr txBox="1"/>
          <p:nvPr/>
        </p:nvSpPr>
        <p:spPr>
          <a:xfrm>
            <a:off x="7617460" y="4541520"/>
            <a:ext cx="2740025" cy="583565"/>
          </a:xfrm>
          <a:prstGeom prst="rect">
            <a:avLst/>
          </a:prstGeom>
          <a:noFill/>
          <a:ln w="9525">
            <a:noFill/>
          </a:ln>
        </p:spPr>
        <p:txBody>
          <a:bodyPr wrap="square" anchor="t" anchorCtr="0">
            <a:spAutoFit/>
          </a:bodyPr>
          <a:p>
            <a:pPr eaLnBrk="0" hangingPunct="0"/>
            <a:r>
              <a:rPr lang="zh-CN" altLang="en-US" sz="3200" b="1">
                <a:solidFill>
                  <a:srgbClr val="C00000"/>
                </a:solidFill>
                <a:latin typeface="楷体" panose="02010609060101010101" charset="-122"/>
                <a:ea typeface="楷体" panose="02010609060101010101" charset="-122"/>
                <a:sym typeface="宋体" panose="02010600030101010101" pitchFamily="2" charset="-122"/>
              </a:rPr>
              <a:t>改革开放启动</a:t>
            </a:r>
            <a:endParaRPr lang="zh-CN" altLang="en-US" sz="3200" b="1">
              <a:solidFill>
                <a:srgbClr val="C00000"/>
              </a:solidFill>
              <a:latin typeface="楷体" panose="02010609060101010101" charset="-122"/>
              <a:ea typeface="楷体" panose="02010609060101010101" charset="-122"/>
              <a:sym typeface="宋体" panose="02010600030101010101" pitchFamily="2" charset="-122"/>
            </a:endParaRPr>
          </a:p>
        </p:txBody>
      </p:sp>
      <p:pic>
        <p:nvPicPr>
          <p:cNvPr id="43016" name="图片 9" descr="688b78f812064267845e64655e4b46a"/>
          <p:cNvPicPr>
            <a:picLocks noChangeAspect="1"/>
          </p:cNvPicPr>
          <p:nvPr/>
        </p:nvPicPr>
        <p:blipFill>
          <a:blip r:embed="rId1"/>
          <a:stretch>
            <a:fillRect/>
          </a:stretch>
        </p:blipFill>
        <p:spPr>
          <a:xfrm>
            <a:off x="7400502" y="1815677"/>
            <a:ext cx="2956984" cy="2489200"/>
          </a:xfrm>
          <a:prstGeom prst="rect">
            <a:avLst/>
          </a:prstGeom>
          <a:noFill/>
          <a:ln w="9525">
            <a:noFill/>
          </a:ln>
        </p:spPr>
      </p:pic>
      <p:sp>
        <p:nvSpPr>
          <p:cNvPr id="43017" name="文本框 9"/>
          <p:cNvSpPr txBox="1"/>
          <p:nvPr/>
        </p:nvSpPr>
        <p:spPr>
          <a:xfrm>
            <a:off x="4586817" y="2931584"/>
            <a:ext cx="2377016" cy="501650"/>
          </a:xfrm>
          <a:prstGeom prst="rect">
            <a:avLst/>
          </a:prstGeom>
          <a:noFill/>
          <a:ln w="9525">
            <a:noFill/>
          </a:ln>
        </p:spPr>
        <p:txBody>
          <a:bodyPr wrap="square" anchor="t" anchorCtr="0">
            <a:spAutoFit/>
          </a:bodyPr>
          <a:p>
            <a:pPr eaLnBrk="0" hangingPunct="0"/>
            <a:r>
              <a:rPr lang="zh-CN" altLang="en-US" sz="2665" b="1">
                <a:latin typeface="楷体" panose="02010609060101010101" charset="-122"/>
                <a:ea typeface="楷体" panose="02010609060101010101" charset="-122"/>
              </a:rPr>
              <a:t>汇成历史合力</a:t>
            </a:r>
            <a:endParaRPr lang="zh-CN" altLang="en-US" sz="2665" b="1">
              <a:latin typeface="楷体" panose="02010609060101010101" charset="-122"/>
              <a:ea typeface="楷体" panose="02010609060101010101" charset="-122"/>
            </a:endParaRPr>
          </a:p>
        </p:txBody>
      </p:sp>
      <p:sp>
        <p:nvSpPr>
          <p:cNvPr id="43018" name="文本框 10"/>
          <p:cNvSpPr txBox="1"/>
          <p:nvPr/>
        </p:nvSpPr>
        <p:spPr>
          <a:xfrm>
            <a:off x="6354869" y="5276427"/>
            <a:ext cx="5526616" cy="829945"/>
          </a:xfrm>
          <a:prstGeom prst="rect">
            <a:avLst/>
          </a:prstGeom>
          <a:noFill/>
          <a:ln w="9525">
            <a:noFill/>
          </a:ln>
        </p:spPr>
        <p:txBody>
          <a:bodyPr wrap="square" anchor="t" anchorCtr="0">
            <a:spAutoFit/>
          </a:bodyPr>
          <a:p>
            <a:r>
              <a:rPr lang="zh-CN" altLang="en-US" sz="2400" b="1">
                <a:solidFill>
                  <a:srgbClr val="C00000"/>
                </a:solidFill>
                <a:latin typeface="楷体" panose="02010609060101010101" charset="-122"/>
                <a:ea typeface="楷体" panose="02010609060101010101" charset="-122"/>
              </a:rPr>
              <a:t>政治标志：</a:t>
            </a:r>
            <a:r>
              <a:rPr lang="en-US" altLang="zh-CN" sz="2400" b="1">
                <a:latin typeface="楷体" panose="02010609060101010101" charset="-122"/>
                <a:ea typeface="楷体" panose="02010609060101010101" charset="-122"/>
              </a:rPr>
              <a:t>1978</a:t>
            </a:r>
            <a:r>
              <a:rPr lang="zh-CN" altLang="en-US" sz="2400" b="1">
                <a:latin typeface="楷体" panose="02010609060101010101" charset="-122"/>
                <a:ea typeface="楷体" panose="02010609060101010101" charset="-122"/>
              </a:rPr>
              <a:t>年</a:t>
            </a:r>
            <a:r>
              <a:rPr lang="en-US" altLang="zh-CN" sz="2400" b="1">
                <a:latin typeface="楷体" panose="02010609060101010101" charset="-122"/>
                <a:ea typeface="楷体" panose="02010609060101010101" charset="-122"/>
              </a:rPr>
              <a:t>12</a:t>
            </a:r>
            <a:r>
              <a:rPr lang="zh-CN" altLang="en-US" sz="2400" b="1">
                <a:latin typeface="楷体" panose="02010609060101010101" charset="-122"/>
                <a:ea typeface="楷体" panose="02010609060101010101" charset="-122"/>
              </a:rPr>
              <a:t>月十一届三中全会召开 ，正式宣布中国改革开放。</a:t>
            </a:r>
            <a:endParaRPr lang="zh-CN" altLang="en-US" sz="2400" b="1">
              <a:latin typeface="Calibri" panose="020F0502020204030204" charset="0"/>
              <a:ea typeface="宋体" panose="02010600030101010101" pitchFamily="2" charset="-122"/>
            </a:endParaRPr>
          </a:p>
        </p:txBody>
      </p:sp>
      <p:sp>
        <p:nvSpPr>
          <p:cNvPr id="10"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4" name="文本框 3"/>
          <p:cNvSpPr txBox="1"/>
          <p:nvPr/>
        </p:nvSpPr>
        <p:spPr>
          <a:xfrm>
            <a:off x="295275" y="949325"/>
            <a:ext cx="8752840" cy="460375"/>
          </a:xfrm>
          <a:prstGeom prst="rect">
            <a:avLst/>
          </a:prstGeom>
          <a:noFill/>
        </p:spPr>
        <p:txBody>
          <a:bodyPr wrap="none" rtlCol="0" anchor="t">
            <a:spAutoFit/>
          </a:bodyPr>
          <a:p>
            <a:r>
              <a:rPr lang="zh-CN"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中国现代化第三次机遇的形成与把握：改革开放启动的动力分析</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3520" y="942975"/>
            <a:ext cx="9919970" cy="5603240"/>
          </a:xfrm>
          <a:prstGeom prst="rect">
            <a:avLst/>
          </a:prstGeom>
          <a:noFill/>
        </p:spPr>
        <p:txBody>
          <a:bodyPr wrap="square" rtlCol="0" anchor="t">
            <a:spAutoFit/>
          </a:bodyPr>
          <a:p>
            <a:pPr>
              <a:lnSpc>
                <a:spcPct val="120000"/>
              </a:lnSpc>
              <a:spcBef>
                <a:spcPts val="0"/>
              </a:spcBef>
              <a:spcAft>
                <a:spcPts val="0"/>
              </a:spcAft>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（四）四次历史性转变推进了中国社会现代化的重要变革</a:t>
            </a:r>
            <a:endParaRPr lang="en-US" altLang="zh-CN" b="1" dirty="0">
              <a:solidFill>
                <a:srgbClr val="C00000"/>
              </a:solidFill>
              <a:latin typeface="黑体" panose="02010609060101010101" charset="-122"/>
              <a:ea typeface="黑体" panose="02010609060101010101" charset="-122"/>
              <a:cs typeface="楷体" panose="02010609060101010101" charset="-122"/>
            </a:endParaRPr>
          </a:p>
          <a:p>
            <a:pPr indent="0">
              <a:lnSpc>
                <a:spcPct val="120000"/>
              </a:lnSpc>
              <a:spcBef>
                <a:spcPts val="0"/>
              </a:spcBef>
              <a:spcAft>
                <a:spcPts val="0"/>
              </a:spcAft>
              <a:buFont typeface="Arial" panose="020B0604020202020204" pitchFamily="34" charset="0"/>
              <a:buNone/>
            </a:pPr>
            <a:r>
              <a:rPr lang="en-US" altLang="zh-CN" b="1" dirty="0">
                <a:solidFill>
                  <a:srgbClr val="C00000"/>
                </a:solidFill>
                <a:latin typeface="黑体" panose="02010609060101010101" charset="-122"/>
                <a:ea typeface="黑体" panose="02010609060101010101" charset="-122"/>
                <a:cs typeface="楷体" panose="02010609060101010101" charset="-122"/>
              </a:rPr>
              <a:t>中国现代化百年进程起承转合的四次历史性转变</a:t>
            </a:r>
            <a:r>
              <a:rPr lang="zh-CN" altLang="en-US" b="1" dirty="0">
                <a:solidFill>
                  <a:srgbClr val="C00000"/>
                </a:solidFill>
                <a:latin typeface="黑体" panose="02010609060101010101" charset="-122"/>
                <a:ea typeface="黑体" panose="02010609060101010101" charset="-122"/>
                <a:cs typeface="楷体" panose="02010609060101010101" charset="-122"/>
              </a:rPr>
              <a:t>（大历史观）</a:t>
            </a:r>
            <a:endParaRPr lang="en-US" altLang="zh-CN" b="1" dirty="0">
              <a:solidFill>
                <a:srgbClr val="C00000"/>
              </a:solidFill>
              <a:latin typeface="黑体" panose="02010609060101010101" charset="-122"/>
              <a:ea typeface="黑体" panose="02010609060101010101" charset="-122"/>
              <a:cs typeface="楷体" panose="02010609060101010101" charset="-122"/>
            </a:endParaRPr>
          </a:p>
          <a:p>
            <a:pPr>
              <a:lnSpc>
                <a:spcPct val="100000"/>
              </a:lnSpc>
            </a:pPr>
            <a:r>
              <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rPr>
              <a:t>    </a:t>
            </a:r>
            <a:endParaRPr lang="en-US" altLang="zh-CN" b="1" dirty="0" smtClean="0">
              <a:solidFill>
                <a:srgbClr val="002060"/>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b="1" dirty="0">
                <a:latin typeface="楷体" panose="02010609060101010101" charset="-122"/>
                <a:ea typeface="楷体" panose="02010609060101010101" charset="-122"/>
                <a:cs typeface="楷体" panose="02010609060101010101" charset="-122"/>
                <a:sym typeface="+mn-ea"/>
              </a:rPr>
              <a:t>1.</a:t>
            </a:r>
            <a:r>
              <a:rPr b="1" dirty="0">
                <a:solidFill>
                  <a:srgbClr val="C00000"/>
                </a:solidFill>
                <a:highlight>
                  <a:srgbClr val="FFFF00"/>
                </a:highlight>
                <a:latin typeface="楷体" panose="02010609060101010101" charset="-122"/>
                <a:ea typeface="楷体" panose="02010609060101010101" charset="-122"/>
                <a:cs typeface="楷体" panose="02010609060101010101" charset="-122"/>
                <a:sym typeface="+mn-ea"/>
              </a:rPr>
              <a:t>社会转折</a:t>
            </a:r>
            <a:r>
              <a:rPr b="1" dirty="0">
                <a:latin typeface="楷体" panose="02010609060101010101" charset="-122"/>
                <a:ea typeface="楷体" panose="02010609060101010101" charset="-122"/>
                <a:cs typeface="楷体" panose="02010609060101010101" charset="-122"/>
                <a:sym typeface="+mn-ea"/>
              </a:rPr>
              <a:t>与</a:t>
            </a:r>
            <a:r>
              <a:rPr lang="zh-CN" b="1" dirty="0">
                <a:latin typeface="楷体" panose="02010609060101010101" charset="-122"/>
                <a:ea typeface="楷体" panose="02010609060101010101" charset="-122"/>
                <a:cs typeface="楷体" panose="02010609060101010101" charset="-122"/>
                <a:sym typeface="+mn-ea"/>
              </a:rPr>
              <a:t>政治</a:t>
            </a:r>
            <a:r>
              <a:rPr b="1" dirty="0">
                <a:latin typeface="楷体" panose="02010609060101010101" charset="-122"/>
                <a:ea typeface="楷体" panose="02010609060101010101" charset="-122"/>
                <a:cs typeface="楷体" panose="02010609060101010101" charset="-122"/>
                <a:sym typeface="+mn-ea"/>
              </a:rPr>
              <a:t>奠基：</a:t>
            </a:r>
            <a:r>
              <a:rPr lang="en-US" b="1" dirty="0">
                <a:latin typeface="楷体" panose="02010609060101010101" charset="-122"/>
                <a:ea typeface="楷体" panose="02010609060101010101" charset="-122"/>
                <a:cs typeface="楷体" panose="02010609060101010101" charset="-122"/>
                <a:sym typeface="+mn-ea"/>
              </a:rPr>
              <a:t>20</a:t>
            </a:r>
            <a:r>
              <a:rPr b="1" dirty="0">
                <a:latin typeface="楷体" panose="02010609060101010101" charset="-122"/>
                <a:ea typeface="楷体" panose="02010609060101010101" charset="-122"/>
                <a:cs typeface="楷体" panose="02010609060101010101" charset="-122"/>
                <a:sym typeface="+mn-ea"/>
              </a:rPr>
              <a:t>世纪</a:t>
            </a:r>
            <a:r>
              <a:rPr lang="en-US" b="1" dirty="0">
                <a:latin typeface="楷体" panose="02010609060101010101" charset="-122"/>
                <a:ea typeface="楷体" panose="02010609060101010101" charset="-122"/>
                <a:cs typeface="楷体" panose="02010609060101010101" charset="-122"/>
                <a:sym typeface="+mn-ea"/>
              </a:rPr>
              <a:t>40</a:t>
            </a:r>
            <a:r>
              <a:rPr b="1" dirty="0">
                <a:latin typeface="楷体" panose="02010609060101010101" charset="-122"/>
                <a:ea typeface="楷体" panose="02010609060101010101" charset="-122"/>
                <a:cs typeface="楷体" panose="02010609060101010101" charset="-122"/>
                <a:sym typeface="+mn-ea"/>
              </a:rPr>
              <a:t>年代末现代性中央政权的确立</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推动</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sym typeface="+mn-ea"/>
              </a:rPr>
              <a:t>了统一的中央权威确立，创造了走向现代化的基本前提条件。</a:t>
            </a:r>
            <a:endPar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b="1" dirty="0">
                <a:latin typeface="楷体" panose="02010609060101010101" charset="-122"/>
                <a:ea typeface="楷体" panose="02010609060101010101" charset="-122"/>
                <a:cs typeface="楷体" panose="02010609060101010101" charset="-122"/>
                <a:sym typeface="+mn-ea"/>
              </a:rPr>
              <a:t>2.</a:t>
            </a:r>
            <a:r>
              <a:rPr b="1" dirty="0">
                <a:solidFill>
                  <a:srgbClr val="C00000"/>
                </a:solidFill>
                <a:highlight>
                  <a:srgbClr val="FFFF00"/>
                </a:highlight>
                <a:latin typeface="楷体" panose="02010609060101010101" charset="-122"/>
                <a:ea typeface="楷体" panose="02010609060101010101" charset="-122"/>
                <a:cs typeface="楷体" panose="02010609060101010101" charset="-122"/>
                <a:sym typeface="+mn-ea"/>
              </a:rPr>
              <a:t>制度转变</a:t>
            </a:r>
            <a:r>
              <a:rPr b="1" dirty="0">
                <a:latin typeface="楷体" panose="02010609060101010101" charset="-122"/>
                <a:ea typeface="楷体" panose="02010609060101010101" charset="-122"/>
                <a:cs typeface="楷体" panose="02010609060101010101" charset="-122"/>
                <a:sym typeface="+mn-ea"/>
              </a:rPr>
              <a:t>与</a:t>
            </a:r>
            <a:r>
              <a:rPr lang="zh-CN" b="1" dirty="0">
                <a:latin typeface="楷体" panose="02010609060101010101" charset="-122"/>
                <a:ea typeface="楷体" panose="02010609060101010101" charset="-122"/>
                <a:cs typeface="楷体" panose="02010609060101010101" charset="-122"/>
                <a:sym typeface="+mn-ea"/>
              </a:rPr>
              <a:t>方向</a:t>
            </a:r>
            <a:r>
              <a:rPr b="1" dirty="0">
                <a:latin typeface="楷体" panose="02010609060101010101" charset="-122"/>
                <a:ea typeface="楷体" panose="02010609060101010101" charset="-122"/>
                <a:cs typeface="楷体" panose="02010609060101010101" charset="-122"/>
                <a:sym typeface="+mn-ea"/>
              </a:rPr>
              <a:t>选择：</a:t>
            </a:r>
            <a:r>
              <a:rPr lang="en-US" b="1" dirty="0">
                <a:latin typeface="楷体" panose="02010609060101010101" charset="-122"/>
                <a:ea typeface="楷体" panose="02010609060101010101" charset="-122"/>
                <a:cs typeface="楷体" panose="02010609060101010101" charset="-122"/>
                <a:sym typeface="+mn-ea"/>
              </a:rPr>
              <a:t>20</a:t>
            </a:r>
            <a:r>
              <a:rPr b="1" dirty="0">
                <a:latin typeface="楷体" panose="02010609060101010101" charset="-122"/>
                <a:ea typeface="楷体" panose="02010609060101010101" charset="-122"/>
                <a:cs typeface="楷体" panose="02010609060101010101" charset="-122"/>
                <a:sym typeface="+mn-ea"/>
              </a:rPr>
              <a:t>世纪</a:t>
            </a:r>
            <a:r>
              <a:rPr lang="en-US" b="1" dirty="0">
                <a:latin typeface="楷体" panose="02010609060101010101" charset="-122"/>
                <a:ea typeface="楷体" panose="02010609060101010101" charset="-122"/>
                <a:cs typeface="楷体" panose="02010609060101010101" charset="-122"/>
                <a:sym typeface="+mn-ea"/>
              </a:rPr>
              <a:t>50</a:t>
            </a:r>
            <a:r>
              <a:rPr b="1" dirty="0">
                <a:latin typeface="楷体" panose="02010609060101010101" charset="-122"/>
                <a:ea typeface="楷体" panose="02010609060101010101" charset="-122"/>
                <a:cs typeface="楷体" panose="02010609060101010101" charset="-122"/>
                <a:sym typeface="+mn-ea"/>
              </a:rPr>
              <a:t>年代社会主义制度的确立</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明确</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sym typeface="+mn-ea"/>
              </a:rPr>
              <a:t>了中国现代化的社会主义发展方向。</a:t>
            </a:r>
            <a:endPar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b="1" dirty="0">
                <a:latin typeface="楷体" panose="02010609060101010101" charset="-122"/>
                <a:ea typeface="楷体" panose="02010609060101010101" charset="-122"/>
                <a:cs typeface="楷体" panose="02010609060101010101" charset="-122"/>
                <a:sym typeface="+mn-ea"/>
              </a:rPr>
              <a:t>3.</a:t>
            </a:r>
            <a:r>
              <a:rPr b="1" dirty="0">
                <a:solidFill>
                  <a:srgbClr val="C00000"/>
                </a:solidFill>
                <a:highlight>
                  <a:srgbClr val="FFFF00"/>
                </a:highlight>
                <a:latin typeface="楷体" panose="02010609060101010101" charset="-122"/>
                <a:ea typeface="楷体" panose="02010609060101010101" charset="-122"/>
                <a:cs typeface="楷体" panose="02010609060101010101" charset="-122"/>
                <a:sym typeface="+mn-ea"/>
              </a:rPr>
              <a:t>体制转轨</a:t>
            </a:r>
            <a:r>
              <a:rPr b="1" dirty="0">
                <a:latin typeface="楷体" panose="02010609060101010101" charset="-122"/>
                <a:ea typeface="楷体" panose="02010609060101010101" charset="-122"/>
                <a:cs typeface="楷体" panose="02010609060101010101" charset="-122"/>
                <a:sym typeface="+mn-ea"/>
              </a:rPr>
              <a:t>与</a:t>
            </a:r>
            <a:r>
              <a:rPr lang="zh-CN" b="1" dirty="0">
                <a:latin typeface="楷体" panose="02010609060101010101" charset="-122"/>
                <a:ea typeface="楷体" panose="02010609060101010101" charset="-122"/>
                <a:cs typeface="楷体" panose="02010609060101010101" charset="-122"/>
                <a:sym typeface="+mn-ea"/>
              </a:rPr>
              <a:t>道路</a:t>
            </a:r>
            <a:r>
              <a:rPr lang="zh-CN" b="1" dirty="0">
                <a:latin typeface="楷体" panose="02010609060101010101" charset="-122"/>
                <a:ea typeface="楷体" panose="02010609060101010101" charset="-122"/>
                <a:cs typeface="楷体" panose="02010609060101010101" charset="-122"/>
                <a:sym typeface="+mn-ea"/>
              </a:rPr>
              <a:t>探寻</a:t>
            </a:r>
            <a:r>
              <a:rPr b="1" dirty="0">
                <a:latin typeface="楷体" panose="02010609060101010101" charset="-122"/>
                <a:ea typeface="楷体" panose="02010609060101010101" charset="-122"/>
                <a:cs typeface="楷体" panose="02010609060101010101" charset="-122"/>
                <a:sym typeface="+mn-ea"/>
              </a:rPr>
              <a:t>：</a:t>
            </a:r>
            <a:r>
              <a:rPr lang="en-US" b="1" dirty="0">
                <a:latin typeface="楷体" panose="02010609060101010101" charset="-122"/>
                <a:ea typeface="楷体" panose="02010609060101010101" charset="-122"/>
                <a:cs typeface="楷体" panose="02010609060101010101" charset="-122"/>
                <a:sym typeface="+mn-ea"/>
              </a:rPr>
              <a:t>20</a:t>
            </a:r>
            <a:r>
              <a:rPr b="1" dirty="0">
                <a:latin typeface="楷体" panose="02010609060101010101" charset="-122"/>
                <a:ea typeface="楷体" panose="02010609060101010101" charset="-122"/>
                <a:cs typeface="楷体" panose="02010609060101010101" charset="-122"/>
                <a:sym typeface="+mn-ea"/>
              </a:rPr>
              <a:t>世纪</a:t>
            </a:r>
            <a:r>
              <a:rPr lang="en-US" b="1" dirty="0">
                <a:latin typeface="楷体" panose="02010609060101010101" charset="-122"/>
                <a:ea typeface="楷体" panose="02010609060101010101" charset="-122"/>
                <a:cs typeface="楷体" panose="02010609060101010101" charset="-122"/>
                <a:sym typeface="+mn-ea"/>
              </a:rPr>
              <a:t>70</a:t>
            </a:r>
            <a:r>
              <a:rPr b="1" dirty="0">
                <a:latin typeface="楷体" panose="02010609060101010101" charset="-122"/>
                <a:ea typeface="楷体" panose="02010609060101010101" charset="-122"/>
                <a:cs typeface="楷体" panose="02010609060101010101" charset="-122"/>
                <a:sym typeface="+mn-ea"/>
              </a:rPr>
              <a:t>年代末以来的改革开放与社会主义市场经济体制的确立</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完成</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sym typeface="+mn-ea"/>
              </a:rPr>
              <a:t>了社会主义市场经济体制的初步建立，找到一条中国特色社会主义现代化建设道路。</a:t>
            </a:r>
            <a:endPar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4.</a:t>
            </a:r>
            <a:r>
              <a:rPr b="1" dirty="0">
                <a:solidFill>
                  <a:srgbClr val="C00000"/>
                </a:solidFill>
                <a:highlight>
                  <a:srgbClr val="FFFF00"/>
                </a:highlight>
                <a:latin typeface="楷体" panose="02010609060101010101" charset="-122"/>
                <a:ea typeface="楷体" panose="02010609060101010101" charset="-122"/>
                <a:cs typeface="楷体" panose="02010609060101010101" charset="-122"/>
                <a:sym typeface="+mn-ea"/>
              </a:rPr>
              <a:t>模式转换</a:t>
            </a:r>
            <a:r>
              <a:rPr b="1" dirty="0">
                <a:latin typeface="楷体" panose="02010609060101010101" charset="-122"/>
                <a:ea typeface="楷体" panose="02010609060101010101" charset="-122"/>
                <a:cs typeface="楷体" panose="02010609060101010101" charset="-122"/>
                <a:sym typeface="+mn-ea"/>
              </a:rPr>
              <a:t>与</a:t>
            </a:r>
            <a:r>
              <a:rPr lang="zh-CN" b="1" dirty="0">
                <a:latin typeface="楷体" panose="02010609060101010101" charset="-122"/>
                <a:ea typeface="楷体" panose="02010609060101010101" charset="-122"/>
                <a:cs typeface="楷体" panose="02010609060101010101" charset="-122"/>
                <a:sym typeface="+mn-ea"/>
              </a:rPr>
              <a:t>发展优化</a:t>
            </a:r>
            <a:r>
              <a:rPr b="1" dirty="0">
                <a:latin typeface="楷体" panose="02010609060101010101" charset="-122"/>
                <a:ea typeface="楷体" panose="02010609060101010101" charset="-122"/>
                <a:cs typeface="楷体" panose="02010609060101010101" charset="-122"/>
                <a:sym typeface="+mn-ea"/>
              </a:rPr>
              <a:t>：</a:t>
            </a:r>
            <a:r>
              <a:rPr lang="en-US" b="1" dirty="0">
                <a:latin typeface="楷体" panose="02010609060101010101" charset="-122"/>
                <a:ea typeface="楷体" panose="02010609060101010101" charset="-122"/>
                <a:cs typeface="楷体" panose="02010609060101010101" charset="-122"/>
                <a:sym typeface="+mn-ea"/>
              </a:rPr>
              <a:t>21</a:t>
            </a:r>
            <a:r>
              <a:rPr b="1" dirty="0">
                <a:latin typeface="楷体" panose="02010609060101010101" charset="-122"/>
                <a:ea typeface="楷体" panose="02010609060101010101" charset="-122"/>
                <a:cs typeface="楷体" panose="02010609060101010101" charset="-122"/>
                <a:sym typeface="+mn-ea"/>
              </a:rPr>
              <a:t>世纪初以来科学发展模式的实现</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全方位</a:t>
            </a:r>
            <a:r>
              <a:rPr lang="zh-CN" altLang="en-US" b="1" dirty="0">
                <a:solidFill>
                  <a:schemeClr val="accent1">
                    <a:lumMod val="75000"/>
                  </a:schemeClr>
                </a:solidFill>
                <a:latin typeface="楷体" panose="02010609060101010101" charset="-122"/>
                <a:ea typeface="楷体" panose="02010609060101010101" charset="-122"/>
                <a:cs typeface="楷体" panose="02010609060101010101" charset="-122"/>
                <a:sym typeface="+mn-ea"/>
              </a:rPr>
              <a:t>发展模式的转变，全面推进社会主义现代化新实践</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a:t>
            </a:r>
            <a:endPar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p:txBody>
      </p:sp>
      <p:pic>
        <p:nvPicPr>
          <p:cNvPr id="106" name="图片 105"/>
          <p:cNvPicPr/>
          <p:nvPr/>
        </p:nvPicPr>
        <p:blipFill>
          <a:blip r:embed="rId1"/>
          <a:srcRect l="16455" r="14615"/>
          <a:stretch>
            <a:fillRect/>
          </a:stretch>
        </p:blipFill>
        <p:spPr>
          <a:xfrm>
            <a:off x="9674225" y="5311775"/>
            <a:ext cx="2266950" cy="1464945"/>
          </a:xfrm>
          <a:prstGeom prst="rect">
            <a:avLst/>
          </a:prstGeom>
          <a:noFill/>
          <a:ln w="9525">
            <a:noFill/>
          </a:ln>
        </p:spPr>
      </p:pic>
      <p:pic>
        <p:nvPicPr>
          <p:cNvPr id="4" name="图片 3"/>
          <p:cNvPicPr/>
          <p:nvPr/>
        </p:nvPicPr>
        <p:blipFill>
          <a:blip r:embed="rId2"/>
          <a:stretch>
            <a:fillRect/>
          </a:stretch>
        </p:blipFill>
        <p:spPr>
          <a:xfrm>
            <a:off x="9674225" y="2943225"/>
            <a:ext cx="2266950" cy="2152015"/>
          </a:xfrm>
          <a:prstGeom prst="rect">
            <a:avLst/>
          </a:prstGeom>
          <a:noFill/>
          <a:ln w="9525">
            <a:noFill/>
          </a:ln>
        </p:spPr>
      </p:pic>
      <p:pic>
        <p:nvPicPr>
          <p:cNvPr id="108" name="图片 107"/>
          <p:cNvPicPr/>
          <p:nvPr/>
        </p:nvPicPr>
        <p:blipFill>
          <a:blip r:embed="rId3"/>
          <a:srcRect l="12234" r="18430"/>
          <a:stretch>
            <a:fillRect/>
          </a:stretch>
        </p:blipFill>
        <p:spPr>
          <a:xfrm>
            <a:off x="7279640" y="5311140"/>
            <a:ext cx="2256790" cy="1465580"/>
          </a:xfrm>
          <a:prstGeom prst="rect">
            <a:avLst/>
          </a:prstGeom>
          <a:noFill/>
          <a:ln w="9525">
            <a:noFill/>
          </a:ln>
        </p:spPr>
      </p:pic>
      <p:pic>
        <p:nvPicPr>
          <p:cNvPr id="109" name="图片 108"/>
          <p:cNvPicPr/>
          <p:nvPr/>
        </p:nvPicPr>
        <p:blipFill>
          <a:blip r:embed="rId4"/>
          <a:stretch>
            <a:fillRect/>
          </a:stretch>
        </p:blipFill>
        <p:spPr>
          <a:xfrm>
            <a:off x="7279640" y="2947035"/>
            <a:ext cx="2257425" cy="1459230"/>
          </a:xfrm>
          <a:prstGeom prst="rect">
            <a:avLst/>
          </a:prstGeom>
          <a:noFill/>
          <a:ln w="9525">
            <a:noFill/>
          </a:ln>
        </p:spPr>
      </p:pic>
      <p:pic>
        <p:nvPicPr>
          <p:cNvPr id="110" name="图片 109"/>
          <p:cNvPicPr/>
          <p:nvPr/>
        </p:nvPicPr>
        <p:blipFill>
          <a:blip r:embed="rId5">
            <a:lum bright="12000" contrast="-6000"/>
          </a:blip>
          <a:stretch>
            <a:fillRect/>
          </a:stretch>
        </p:blipFill>
        <p:spPr>
          <a:xfrm>
            <a:off x="7279640" y="946150"/>
            <a:ext cx="4661535" cy="1784985"/>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501650" y="1159510"/>
            <a:ext cx="7392670" cy="5354320"/>
          </a:xfrm>
          <a:prstGeom prst="rect">
            <a:avLst/>
          </a:prstGeom>
          <a:noFill/>
        </p:spPr>
        <p:txBody>
          <a:bodyPr wrap="square" rtlCol="0" anchor="t">
            <a:spAutoFit/>
          </a:bodyPr>
          <a:p>
            <a:pPr>
              <a:lnSpc>
                <a:spcPct val="10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（四）四次历史性转变推进了中国社会现代化的重要变革</a:t>
            </a:r>
            <a:endParaRPr lang="en-US" altLang="zh-CN" b="1" dirty="0" smtClean="0">
              <a:solidFill>
                <a:srgbClr val="C00000"/>
              </a:solidFill>
              <a:latin typeface="楷体" panose="02010609060101010101" charset="-122"/>
              <a:ea typeface="楷体" panose="02010609060101010101" charset="-122"/>
              <a:cs typeface="楷体" panose="02010609060101010101" charset="-122"/>
            </a:endParaRPr>
          </a:p>
          <a:p>
            <a:pPr marL="171450" indent="-171450">
              <a:lnSpc>
                <a:spcPct val="100000"/>
              </a:lnSpc>
              <a:buFont typeface="Arial" panose="020B0604020202020204" pitchFamily="34" charset="0"/>
              <a:buChar char="•"/>
            </a:pPr>
            <a:endParaRPr lang="en-US" altLang="zh-CN" b="1" dirty="0">
              <a:solidFill>
                <a:srgbClr val="002060"/>
              </a:solidFill>
              <a:latin typeface="楷体" panose="02010609060101010101" charset="-122"/>
              <a:ea typeface="楷体" panose="02010609060101010101" charset="-122"/>
              <a:cs typeface="楷体" panose="02010609060101010101" charset="-122"/>
            </a:endParaRPr>
          </a:p>
          <a:p>
            <a:pPr>
              <a:lnSpc>
                <a:spcPct val="100000"/>
              </a:lnSpc>
            </a:pPr>
            <a:r>
              <a:rPr lang="en-US" altLang="zh-CN" b="1" dirty="0">
                <a:solidFill>
                  <a:srgbClr val="C00000"/>
                </a:solidFill>
                <a:latin typeface="黑体" panose="02010609060101010101" charset="-122"/>
                <a:ea typeface="黑体" panose="02010609060101010101" charset="-122"/>
                <a:cs typeface="楷体" panose="02010609060101010101" charset="-122"/>
                <a:sym typeface="+mn-ea"/>
              </a:rPr>
              <a:t>中国现代化逻辑演进的规律</a:t>
            </a:r>
            <a:endParaRPr lang="en-US" altLang="zh-CN" b="1" dirty="0">
              <a:solidFill>
                <a:srgbClr val="C00000"/>
              </a:solidFill>
              <a:latin typeface="黑体" panose="02010609060101010101" charset="-122"/>
              <a:ea typeface="黑体" panose="02010609060101010101" charset="-122"/>
              <a:cs typeface="楷体" panose="02010609060101010101" charset="-122"/>
              <a:sym typeface="+mn-ea"/>
            </a:endParaRPr>
          </a:p>
          <a:p>
            <a:pPr>
              <a:lnSpc>
                <a:spcPct val="100000"/>
              </a:lnSpc>
            </a:pPr>
            <a:endParaRPr lang="en-US" altLang="zh-CN" b="1" dirty="0">
              <a:solidFill>
                <a:srgbClr val="C00000"/>
              </a:solidFill>
              <a:latin typeface="黑体" panose="02010609060101010101" charset="-122"/>
              <a:ea typeface="黑体" panose="02010609060101010101" charset="-122"/>
              <a:cs typeface="楷体" panose="02010609060101010101" charset="-122"/>
              <a:sym typeface="+mn-ea"/>
            </a:endParaRPr>
          </a:p>
          <a:p>
            <a:pPr>
              <a:lnSpc>
                <a:spcPct val="150000"/>
              </a:lnSpc>
              <a:buClrTx/>
              <a:buSzTx/>
              <a:buFontTx/>
            </a:pPr>
            <a:r>
              <a:rPr 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1.中国现代化进程体现了世界现代化发展的普遍规律</a:t>
            </a:r>
            <a:endParaRPr 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endParaRPr>
          </a:p>
          <a:p>
            <a:pPr>
              <a:lnSpc>
                <a:spcPct val="150000"/>
              </a:lnSpc>
            </a:pPr>
            <a:r>
              <a:rPr lang="zh-CN" b="1" dirty="0">
                <a:latin typeface="楷体" panose="02010609060101010101" charset="-122"/>
                <a:ea typeface="楷体" panose="02010609060101010101" charset="-122"/>
                <a:cs typeface="楷体" panose="02010609060101010101" charset="-122"/>
                <a:sym typeface="+mn-ea"/>
              </a:rPr>
              <a:t>第一</a:t>
            </a:r>
            <a:r>
              <a:rPr b="1" dirty="0">
                <a:latin typeface="楷体" panose="02010609060101010101" charset="-122"/>
                <a:ea typeface="楷体" panose="02010609060101010101" charset="-122"/>
                <a:cs typeface="楷体" panose="02010609060101010101" charset="-122"/>
                <a:sym typeface="+mn-ea"/>
              </a:rPr>
              <a:t>，现代化是不可避免要经历的历史进程。</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lang="zh-CN" b="1" dirty="0">
                <a:latin typeface="楷体" panose="02010609060101010101" charset="-122"/>
                <a:ea typeface="楷体" panose="02010609060101010101" charset="-122"/>
                <a:cs typeface="楷体" panose="02010609060101010101" charset="-122"/>
                <a:sym typeface="+mn-ea"/>
              </a:rPr>
              <a:t>第二</a:t>
            </a:r>
            <a:r>
              <a:rPr b="1" dirty="0">
                <a:latin typeface="楷体" panose="02010609060101010101" charset="-122"/>
                <a:ea typeface="楷体" panose="02010609060101010101" charset="-122"/>
                <a:cs typeface="楷体" panose="02010609060101010101" charset="-122"/>
                <a:sym typeface="+mn-ea"/>
              </a:rPr>
              <a:t>，现代化发展需要具备一定的前提因素和内在动力。</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lang="zh-CN" b="1" dirty="0">
                <a:latin typeface="楷体" panose="02010609060101010101" charset="-122"/>
                <a:ea typeface="楷体" panose="02010609060101010101" charset="-122"/>
                <a:cs typeface="楷体" panose="02010609060101010101" charset="-122"/>
                <a:sym typeface="+mn-ea"/>
              </a:rPr>
              <a:t>第三</a:t>
            </a:r>
            <a:r>
              <a:rPr b="1" dirty="0">
                <a:latin typeface="楷体" panose="02010609060101010101" charset="-122"/>
                <a:ea typeface="楷体" panose="02010609060101010101" charset="-122"/>
                <a:cs typeface="楷体" panose="02010609060101010101" charset="-122"/>
                <a:sym typeface="+mn-ea"/>
              </a:rPr>
              <a:t>，中国的现代化演进历程同世界现代化各个阶段大体一致。</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endParaRPr b="1" dirty="0">
              <a:latin typeface="楷体" panose="02010609060101010101" charset="-122"/>
              <a:ea typeface="楷体" panose="02010609060101010101" charset="-122"/>
              <a:cs typeface="楷体" panose="02010609060101010101" charset="-122"/>
              <a:sym typeface="+mn-ea"/>
            </a:endParaRPr>
          </a:p>
          <a:p>
            <a:pPr>
              <a:lnSpc>
                <a:spcPct val="150000"/>
              </a:lnSpc>
              <a:buClrTx/>
              <a:buSzTx/>
              <a:buFontTx/>
            </a:pPr>
            <a:r>
              <a:rPr 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2.中国现代化进程体现了后发展国家现代化的一般规律</a:t>
            </a:r>
            <a:endParaRPr 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第一，具有后发现代化的外发型特点。</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第二，具有政治权威以及政府主导下的市场经济的发展特点。</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第三，具有后发现代化的“赶超模式”。</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第四，具有可以充分利用“可借鉴性”后发优势。</a:t>
            </a:r>
            <a:endParaRPr b="1" dirty="0">
              <a:latin typeface="楷体" panose="02010609060101010101" charset="-122"/>
              <a:ea typeface="楷体" panose="02010609060101010101" charset="-122"/>
              <a:cs typeface="楷体" panose="02010609060101010101" charset="-122"/>
              <a:sym typeface="+mn-ea"/>
            </a:endParaRPr>
          </a:p>
        </p:txBody>
      </p:sp>
      <p:pic>
        <p:nvPicPr>
          <p:cNvPr id="112" name="图片 111"/>
          <p:cNvPicPr/>
          <p:nvPr/>
        </p:nvPicPr>
        <p:blipFill>
          <a:blip r:embed="rId1"/>
          <a:stretch>
            <a:fillRect/>
          </a:stretch>
        </p:blipFill>
        <p:spPr>
          <a:xfrm>
            <a:off x="8027670" y="1675765"/>
            <a:ext cx="3274695" cy="461010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占位符 2"/>
          <p:cNvSpPr>
            <a:spLocks noGrp="1"/>
          </p:cNvSpPr>
          <p:nvPr/>
        </p:nvSpPr>
        <p:spPr>
          <a:xfrm>
            <a:off x="395605" y="1059815"/>
            <a:ext cx="10758170" cy="2016125"/>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nSpc>
                <a:spcPct val="150000"/>
              </a:lnSpc>
            </a:pPr>
            <a:r>
              <a:rPr lang="zh-CN" altLang="en-US" sz="1800" b="1" dirty="0" smtClean="0">
                <a:solidFill>
                  <a:srgbClr val="C00000"/>
                </a:solidFill>
                <a:latin typeface="楷体" panose="02010609060101010101" charset="-122"/>
                <a:ea typeface="楷体" panose="02010609060101010101" charset="-122"/>
                <a:cs typeface="楷体" panose="02010609060101010101" charset="-122"/>
                <a:sym typeface="+mn-ea"/>
              </a:rPr>
              <a:t>（一）近代救亡图存主题与各阶级的努力和失败</a:t>
            </a:r>
            <a:r>
              <a:rPr lang="zh-CN" altLang="en-US" sz="1900" b="1" dirty="0" smtClean="0">
                <a:solidFill>
                  <a:srgbClr val="002060"/>
                </a:solidFill>
                <a:latin typeface="楷体" panose="02010609060101010101" charset="-122"/>
                <a:ea typeface="楷体" panose="02010609060101010101" charset="-122"/>
                <a:cs typeface="楷体" panose="02010609060101010101" charset="-122"/>
              </a:rPr>
              <a:t>    </a:t>
            </a:r>
            <a:endParaRPr lang="zh-CN" altLang="en-US" sz="1900"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sz="1900" b="1" dirty="0" smtClean="0">
                <a:solidFill>
                  <a:srgbClr val="C00000"/>
                </a:solidFill>
                <a:latin typeface="楷体" panose="02010609060101010101" charset="-122"/>
                <a:ea typeface="楷体" panose="02010609060101010101" charset="-122"/>
                <a:cs typeface="楷体" panose="02010609060101010101" charset="-122"/>
              </a:rPr>
              <a:t>    </a:t>
            </a:r>
            <a:endParaRPr lang="zh-CN" altLang="en-US" sz="1900" b="1" dirty="0" smtClean="0">
              <a:solidFill>
                <a:srgbClr val="002060"/>
              </a:solidFill>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130175" y="1556385"/>
            <a:ext cx="9657715" cy="5231130"/>
          </a:xfrm>
          <a:prstGeom prst="rect">
            <a:avLst/>
          </a:prstGeom>
          <a:noFill/>
        </p:spPr>
        <p:txBody>
          <a:bodyPr wrap="square" rtlCol="0">
            <a:spAutoFit/>
          </a:bodyPr>
          <a:p>
            <a:pPr>
              <a:lnSpc>
                <a:spcPct val="150000"/>
              </a:lnSpc>
            </a:pPr>
            <a:r>
              <a:rPr lang="zh-CN" altLang="en-US" sz="2000" b="1" dirty="0">
                <a:solidFill>
                  <a:srgbClr val="002060"/>
                </a:solidFill>
                <a:latin typeface="黑体" panose="02010609060101010101" charset="-122"/>
                <a:ea typeface="黑体" panose="02010609060101010101" charset="-122"/>
                <a:cs typeface="楷体" panose="02010609060101010101" charset="-122"/>
              </a:rPr>
              <a:t>从要素视角看近代中国艰辛的救国之路</a:t>
            </a:r>
            <a:endParaRPr lang="zh-CN" altLang="en-US" sz="2000" b="1" dirty="0">
              <a:solidFill>
                <a:srgbClr val="002060"/>
              </a:solidFill>
              <a:latin typeface="黑体" panose="02010609060101010101" charset="-122"/>
              <a:ea typeface="黑体" panose="02010609060101010101" charset="-122"/>
              <a:cs typeface="楷体" panose="02010609060101010101" charset="-122"/>
            </a:endParaRPr>
          </a:p>
          <a:p>
            <a:pPr>
              <a:lnSpc>
                <a:spcPct val="20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中国的落后，是因为：</a:t>
            </a:r>
            <a:r>
              <a:rPr lang="en-US" altLang="zh-CN" sz="1900" b="1" dirty="0">
                <a:solidFill>
                  <a:srgbClr val="002060"/>
                </a:solidFill>
                <a:latin typeface="楷体" panose="02010609060101010101" charset="-122"/>
                <a:ea typeface="楷体" panose="02010609060101010101" charset="-122"/>
                <a:cs typeface="楷体" panose="02010609060101010101" charset="-122"/>
              </a:rPr>
              <a:t> </a:t>
            </a:r>
            <a:endParaRPr lang="en-US" altLang="zh-CN" sz="1900" b="1" dirty="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C00000"/>
                </a:solidFill>
                <a:latin typeface="黑体" panose="02010609060101010101" charset="-122"/>
                <a:ea typeface="黑体" panose="02010609060101010101" charset="-122"/>
                <a:cs typeface="楷体" panose="02010609060101010101" charset="-122"/>
              </a:rPr>
              <a:t>技术</a:t>
            </a:r>
            <a:r>
              <a:rPr lang="zh-CN" altLang="en-US" sz="1900" b="1" dirty="0">
                <a:solidFill>
                  <a:srgbClr val="002060"/>
                </a:solidFill>
                <a:latin typeface="黑体" panose="02010609060101010101" charset="-122"/>
                <a:ea typeface="黑体" panose="02010609060101010101" charset="-122"/>
                <a:cs typeface="楷体" panose="02010609060101010101" charset="-122"/>
              </a:rPr>
              <a:t>不行？</a:t>
            </a:r>
            <a:r>
              <a:rPr lang="zh-CN" altLang="en-US" sz="1900" b="1" dirty="0">
                <a:solidFill>
                  <a:srgbClr val="002060"/>
                </a:solidFill>
                <a:latin typeface="楷体" panose="02010609060101010101" charset="-122"/>
                <a:ea typeface="楷体" panose="02010609060101010101" charset="-122"/>
                <a:cs typeface="楷体" panose="02010609060101010101" charset="-122"/>
              </a:rPr>
              <a:t>——地主阶级洋务派：洋务运动（</a:t>
            </a:r>
            <a:r>
              <a:rPr lang="zh-CN" altLang="en-US" sz="1900" b="1" dirty="0">
                <a:solidFill>
                  <a:srgbClr val="C00000"/>
                </a:solidFill>
                <a:latin typeface="楷体" panose="02010609060101010101" charset="-122"/>
                <a:ea typeface="楷体" panose="02010609060101010101" charset="-122"/>
                <a:cs typeface="楷体" panose="02010609060101010101" charset="-122"/>
              </a:rPr>
              <a:t>失败</a:t>
            </a:r>
            <a:r>
              <a:rPr lang="zh-CN" altLang="en-US" sz="1900" b="1" dirty="0">
                <a:solidFill>
                  <a:srgbClr val="002060"/>
                </a:solidFill>
                <a:latin typeface="楷体" panose="02010609060101010101" charset="-122"/>
                <a:ea typeface="楷体" panose="02010609060101010101" charset="-122"/>
                <a:cs typeface="楷体" panose="02010609060101010101" charset="-122"/>
              </a:rPr>
              <a:t>）</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C00000"/>
                </a:solidFill>
                <a:latin typeface="黑体" panose="02010609060101010101" charset="-122"/>
                <a:ea typeface="黑体" panose="02010609060101010101" charset="-122"/>
                <a:cs typeface="楷体" panose="02010609060101010101" charset="-122"/>
              </a:rPr>
              <a:t>制度</a:t>
            </a:r>
            <a:r>
              <a:rPr lang="zh-CN" altLang="en-US" sz="1900" b="1" dirty="0">
                <a:solidFill>
                  <a:srgbClr val="002060"/>
                </a:solidFill>
                <a:latin typeface="黑体" panose="02010609060101010101" charset="-122"/>
                <a:ea typeface="黑体" panose="02010609060101010101" charset="-122"/>
                <a:cs typeface="楷体" panose="02010609060101010101" charset="-122"/>
              </a:rPr>
              <a:t>不行？</a:t>
            </a:r>
            <a:r>
              <a:rPr lang="zh-CN" altLang="en-US" sz="1900" b="1" dirty="0">
                <a:solidFill>
                  <a:srgbClr val="002060"/>
                </a:solidFill>
                <a:latin typeface="楷体" panose="02010609060101010101" charset="-122"/>
                <a:ea typeface="楷体" panose="02010609060101010101" charset="-122"/>
                <a:cs typeface="楷体" panose="02010609060101010101" charset="-122"/>
              </a:rPr>
              <a:t>——资产阶级维新派：戊戌变法；资产阶级改良派：辛亥革命（</a:t>
            </a:r>
            <a:r>
              <a:rPr lang="zh-CN" altLang="en-US" sz="1900" b="1" dirty="0">
                <a:solidFill>
                  <a:srgbClr val="C00000"/>
                </a:solidFill>
                <a:latin typeface="楷体" panose="02010609060101010101" charset="-122"/>
                <a:ea typeface="楷体" panose="02010609060101010101" charset="-122"/>
                <a:cs typeface="楷体" panose="02010609060101010101" charset="-122"/>
              </a:rPr>
              <a:t>失败</a:t>
            </a:r>
            <a:r>
              <a:rPr lang="zh-CN" altLang="en-US" sz="1900" b="1" dirty="0">
                <a:solidFill>
                  <a:srgbClr val="002060"/>
                </a:solidFill>
                <a:latin typeface="楷体" panose="02010609060101010101" charset="-122"/>
                <a:ea typeface="楷体" panose="02010609060101010101" charset="-122"/>
                <a:cs typeface="楷体" panose="02010609060101010101" charset="-122"/>
              </a:rPr>
              <a:t>）</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C00000"/>
                </a:solidFill>
                <a:latin typeface="黑体" panose="02010609060101010101" charset="-122"/>
                <a:ea typeface="黑体" panose="02010609060101010101" charset="-122"/>
                <a:cs typeface="楷体" panose="02010609060101010101" charset="-122"/>
              </a:rPr>
              <a:t>文化</a:t>
            </a:r>
            <a:r>
              <a:rPr lang="zh-CN" altLang="en-US" sz="1900" b="1" dirty="0">
                <a:solidFill>
                  <a:srgbClr val="002060"/>
                </a:solidFill>
                <a:latin typeface="黑体" panose="02010609060101010101" charset="-122"/>
                <a:ea typeface="黑体" panose="02010609060101010101" charset="-122"/>
                <a:cs typeface="楷体" panose="02010609060101010101" charset="-122"/>
              </a:rPr>
              <a:t>不行？</a:t>
            </a:r>
            <a:r>
              <a:rPr lang="zh-CN" altLang="en-US" sz="1900" b="1" dirty="0">
                <a:solidFill>
                  <a:srgbClr val="002060"/>
                </a:solidFill>
                <a:latin typeface="楷体" panose="02010609060101010101" charset="-122"/>
                <a:ea typeface="楷体" panose="02010609060101010101" charset="-122"/>
                <a:cs typeface="楷体" panose="02010609060101010101" charset="-122"/>
              </a:rPr>
              <a:t>——无产阶级和资产阶级知识分子：</a:t>
            </a:r>
            <a:r>
              <a:rPr lang="en-US" altLang="zh-CN" sz="1900" b="1" dirty="0">
                <a:solidFill>
                  <a:srgbClr val="002060"/>
                </a:solidFill>
                <a:latin typeface="楷体" panose="02010609060101010101" charset="-122"/>
                <a:ea typeface="楷体" panose="02010609060101010101" charset="-122"/>
                <a:cs typeface="楷体" panose="02010609060101010101" charset="-122"/>
              </a:rPr>
              <a:t>1915</a:t>
            </a:r>
            <a:r>
              <a:rPr lang="zh-CN" altLang="en-US" sz="1900" b="1" dirty="0">
                <a:solidFill>
                  <a:srgbClr val="002060"/>
                </a:solidFill>
                <a:latin typeface="楷体" panose="02010609060101010101" charset="-122"/>
                <a:ea typeface="楷体" panose="02010609060101010101" charset="-122"/>
                <a:cs typeface="楷体" panose="02010609060101010101" charset="-122"/>
              </a:rPr>
              <a:t>年新文化运动（民主与科学。</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zh-CN" altLang="en-US" sz="1900" b="1" dirty="0">
                <a:solidFill>
                  <a:srgbClr val="002060"/>
                </a:solidFill>
                <a:latin typeface="楷体" panose="02010609060101010101" charset="-122"/>
                <a:ea typeface="楷体" panose="02010609060101010101" charset="-122"/>
                <a:cs typeface="楷体" panose="02010609060101010101" charset="-122"/>
              </a:rPr>
              <a:t>推进了马克思主义在中国传播。）</a:t>
            </a:r>
            <a:r>
              <a:rPr lang="en-US" altLang="zh-CN" sz="1900" b="1" dirty="0">
                <a:solidFill>
                  <a:srgbClr val="002060"/>
                </a:solidFill>
                <a:latin typeface="楷体" panose="02010609060101010101" charset="-122"/>
                <a:ea typeface="楷体" panose="02010609060101010101" charset="-122"/>
                <a:cs typeface="楷体" panose="02010609060101010101" charset="-122"/>
              </a:rPr>
              <a:t>1919</a:t>
            </a:r>
            <a:r>
              <a:rPr lang="zh-CN" altLang="en-US" sz="1900" b="1" dirty="0">
                <a:solidFill>
                  <a:srgbClr val="002060"/>
                </a:solidFill>
                <a:latin typeface="楷体" panose="02010609060101010101" charset="-122"/>
                <a:ea typeface="楷体" panose="02010609060101010101" charset="-122"/>
                <a:cs typeface="楷体" panose="02010609060101010101" charset="-122"/>
              </a:rPr>
              <a:t>年，五四运动爆发，工人阶级登上政治舞台。</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五四新文化运动；五四运动含义扩大。（中共视之既是政治运动也是文化运动）</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200000"/>
              </a:lnSpc>
            </a:pPr>
            <a:r>
              <a:rPr lang="en-US" altLang="zh-CN" sz="1900" b="1" dirty="0">
                <a:solidFill>
                  <a:srgbClr val="C00000"/>
                </a:solidFill>
                <a:latin typeface="楷体" panose="02010609060101010101" charset="-122"/>
                <a:ea typeface="楷体" panose="02010609060101010101" charset="-122"/>
                <a:cs typeface="楷体" panose="02010609060101010101" charset="-122"/>
              </a:rPr>
              <a:t>    1917</a:t>
            </a:r>
            <a:r>
              <a:rPr lang="zh-CN" altLang="en-US" sz="1900" b="1" dirty="0">
                <a:solidFill>
                  <a:srgbClr val="C00000"/>
                </a:solidFill>
                <a:latin typeface="楷体" panose="02010609060101010101" charset="-122"/>
                <a:ea typeface="楷体" panose="02010609060101010101" charset="-122"/>
                <a:cs typeface="楷体" panose="02010609060101010101" charset="-122"/>
              </a:rPr>
              <a:t>年，俄国十月革命胜利。</a:t>
            </a:r>
            <a:endParaRPr lang="zh-CN" altLang="en-US" sz="1900" b="1" dirty="0">
              <a:solidFill>
                <a:srgbClr val="C00000"/>
              </a:solidFill>
              <a:latin typeface="楷体" panose="02010609060101010101" charset="-122"/>
              <a:ea typeface="楷体" panose="02010609060101010101" charset="-122"/>
              <a:cs typeface="楷体" panose="02010609060101010101" charset="-122"/>
            </a:endParaRPr>
          </a:p>
          <a:p>
            <a:pPr>
              <a:lnSpc>
                <a:spcPct val="200000"/>
              </a:lnSpc>
            </a:pP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中国思想界对十月革命的认知转变：从“</a:t>
            </a:r>
            <a:r>
              <a:rPr lang="zh-CN" altLang="en-US" sz="1900" b="1" dirty="0">
                <a:solidFill>
                  <a:srgbClr val="C00000"/>
                </a:solidFill>
                <a:latin typeface="楷体" panose="02010609060101010101" charset="-122"/>
                <a:ea typeface="楷体" panose="02010609060101010101" charset="-122"/>
                <a:cs typeface="楷体" panose="02010609060101010101" charset="-122"/>
              </a:rPr>
              <a:t>俄乱</a:t>
            </a:r>
            <a:r>
              <a:rPr lang="zh-CN" altLang="en-US" sz="1900" b="1" dirty="0">
                <a:solidFill>
                  <a:srgbClr val="002060"/>
                </a:solidFill>
                <a:latin typeface="楷体" panose="02010609060101010101" charset="-122"/>
                <a:ea typeface="楷体" panose="02010609060101010101" charset="-122"/>
                <a:cs typeface="楷体" panose="02010609060101010101" charset="-122"/>
              </a:rPr>
              <a:t>”到“</a:t>
            </a:r>
            <a:r>
              <a:rPr lang="zh-CN" altLang="en-US" sz="1900" b="1" dirty="0">
                <a:solidFill>
                  <a:srgbClr val="C00000"/>
                </a:solidFill>
                <a:latin typeface="楷体" panose="02010609060101010101" charset="-122"/>
                <a:ea typeface="楷体" panose="02010609060101010101" charset="-122"/>
                <a:cs typeface="楷体" panose="02010609060101010101" charset="-122"/>
              </a:rPr>
              <a:t>俄式革命</a:t>
            </a:r>
            <a:r>
              <a:rPr lang="zh-CN" altLang="en-US" sz="1900" b="1" dirty="0">
                <a:solidFill>
                  <a:srgbClr val="002060"/>
                </a:solidFill>
                <a:latin typeface="楷体" panose="02010609060101010101" charset="-122"/>
                <a:ea typeface="楷体" panose="02010609060101010101" charset="-122"/>
                <a:cs typeface="楷体" panose="02010609060101010101" charset="-122"/>
              </a:rPr>
              <a:t>”。</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p:txBody>
      </p:sp>
      <p:pic>
        <p:nvPicPr>
          <p:cNvPr id="105" name="图片 104"/>
          <p:cNvPicPr/>
          <p:nvPr/>
        </p:nvPicPr>
        <p:blipFill>
          <a:blip r:embed="rId1"/>
          <a:srcRect l="18200" t="5046" r="18873" b="5843"/>
          <a:stretch>
            <a:fillRect/>
          </a:stretch>
        </p:blipFill>
        <p:spPr>
          <a:xfrm>
            <a:off x="9787890" y="2660015"/>
            <a:ext cx="2151380" cy="28035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494030" y="1210945"/>
            <a:ext cx="11303635" cy="5354320"/>
          </a:xfrm>
          <a:prstGeom prst="rect">
            <a:avLst/>
          </a:prstGeom>
          <a:noFill/>
        </p:spPr>
        <p:txBody>
          <a:bodyPr wrap="square" rtlCol="0" anchor="t">
            <a:spAutoFit/>
          </a:bodyPr>
          <a:p>
            <a:pPr>
              <a:lnSpc>
                <a:spcPct val="10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（四）四次历史性转变推进了中国社会现代化的重要变革</a:t>
            </a:r>
            <a:endParaRPr lang="en-US" altLang="zh-CN" b="1" dirty="0" smtClean="0">
              <a:solidFill>
                <a:srgbClr val="C00000"/>
              </a:solidFill>
              <a:latin typeface="楷体" panose="02010609060101010101" charset="-122"/>
              <a:ea typeface="楷体" panose="02010609060101010101" charset="-122"/>
              <a:cs typeface="楷体" panose="02010609060101010101" charset="-122"/>
            </a:endParaRPr>
          </a:p>
          <a:p>
            <a:pPr indent="0">
              <a:lnSpc>
                <a:spcPct val="100000"/>
              </a:lnSpc>
              <a:buFont typeface="Arial" panose="020B0604020202020204" pitchFamily="34" charset="0"/>
              <a:buNone/>
            </a:pPr>
            <a:endParaRPr lang="en-US" altLang="zh-CN" b="1" dirty="0">
              <a:solidFill>
                <a:srgbClr val="C00000"/>
              </a:solidFill>
              <a:latin typeface="黑体" panose="02010609060101010101" charset="-122"/>
              <a:ea typeface="黑体" panose="02010609060101010101" charset="-122"/>
              <a:cs typeface="楷体" panose="02010609060101010101" charset="-122"/>
              <a:sym typeface="+mn-ea"/>
            </a:endParaRPr>
          </a:p>
          <a:p>
            <a:pPr indent="0">
              <a:lnSpc>
                <a:spcPct val="100000"/>
              </a:lnSpc>
              <a:buFont typeface="Arial" panose="020B0604020202020204" pitchFamily="34" charset="0"/>
              <a:buNone/>
            </a:pPr>
            <a:r>
              <a:rPr lang="en-US" altLang="zh-CN" b="1" dirty="0">
                <a:solidFill>
                  <a:srgbClr val="C00000"/>
                </a:solidFill>
                <a:latin typeface="黑体" panose="02010609060101010101" charset="-122"/>
                <a:ea typeface="黑体" panose="02010609060101010101" charset="-122"/>
                <a:cs typeface="楷体" panose="02010609060101010101" charset="-122"/>
                <a:sym typeface="+mn-ea"/>
              </a:rPr>
              <a:t>中国现代化逻辑演进的规律</a:t>
            </a:r>
            <a:endParaRPr lang="en-US" altLang="zh-CN" b="1" dirty="0">
              <a:solidFill>
                <a:srgbClr val="C00000"/>
              </a:solidFill>
              <a:latin typeface="黑体" panose="02010609060101010101" charset="-122"/>
              <a:ea typeface="黑体" panose="02010609060101010101" charset="-122"/>
              <a:cs typeface="楷体" panose="02010609060101010101" charset="-122"/>
              <a:sym typeface="+mn-ea"/>
            </a:endParaRPr>
          </a:p>
          <a:p>
            <a:pPr indent="0">
              <a:lnSpc>
                <a:spcPct val="100000"/>
              </a:lnSpc>
              <a:buFont typeface="Arial" panose="020B0604020202020204" pitchFamily="34" charset="0"/>
              <a:buNone/>
            </a:pPr>
            <a:endParaRPr lang="en-US" b="1" dirty="0">
              <a:latin typeface="楷体" panose="02010609060101010101" charset="-122"/>
              <a:ea typeface="楷体" panose="02010609060101010101" charset="-122"/>
              <a:cs typeface="楷体" panose="02010609060101010101" charset="-122"/>
              <a:sym typeface="+mn-ea"/>
            </a:endParaRPr>
          </a:p>
          <a:p>
            <a:pPr>
              <a:lnSpc>
                <a:spcPct val="150000"/>
              </a:lnSpc>
              <a:buClrTx/>
              <a:buSzTx/>
              <a:buFontTx/>
              <a:buNone/>
            </a:pPr>
            <a:r>
              <a:rPr 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3.中国现代化进程体现了东方落后国家社会主义现代化的一般规律</a:t>
            </a:r>
            <a:endParaRPr 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马克思认为，社会主义</a:t>
            </a:r>
            <a:r>
              <a:rPr lang="zh-CN" b="1" dirty="0">
                <a:latin typeface="楷体" panose="02010609060101010101" charset="-122"/>
                <a:ea typeface="楷体" panose="02010609060101010101" charset="-122"/>
                <a:cs typeface="楷体" panose="02010609060101010101" charset="-122"/>
                <a:sym typeface="+mn-ea"/>
              </a:rPr>
              <a:t>需要</a:t>
            </a:r>
            <a:r>
              <a:rPr b="1" dirty="0">
                <a:solidFill>
                  <a:srgbClr val="C00000"/>
                </a:solidFill>
                <a:latin typeface="楷体" panose="02010609060101010101" charset="-122"/>
                <a:ea typeface="楷体" panose="02010609060101010101" charset="-122"/>
                <a:cs typeface="楷体" panose="02010609060101010101" charset="-122"/>
                <a:sym typeface="+mn-ea"/>
              </a:rPr>
              <a:t>生产力</a:t>
            </a:r>
            <a:r>
              <a:rPr b="1" dirty="0">
                <a:latin typeface="楷体" panose="02010609060101010101" charset="-122"/>
                <a:ea typeface="楷体" panose="02010609060101010101" charset="-122"/>
                <a:cs typeface="楷体" panose="02010609060101010101" charset="-122"/>
                <a:sym typeface="+mn-ea"/>
              </a:rPr>
              <a:t>基础和</a:t>
            </a:r>
            <a:r>
              <a:rPr b="1" dirty="0">
                <a:solidFill>
                  <a:srgbClr val="C00000"/>
                </a:solidFill>
                <a:latin typeface="楷体" panose="02010609060101010101" charset="-122"/>
                <a:ea typeface="楷体" panose="02010609060101010101" charset="-122"/>
                <a:cs typeface="楷体" panose="02010609060101010101" charset="-122"/>
                <a:sym typeface="+mn-ea"/>
              </a:rPr>
              <a:t>民主</a:t>
            </a:r>
            <a:r>
              <a:rPr b="1" dirty="0">
                <a:latin typeface="楷体" panose="02010609060101010101" charset="-122"/>
                <a:ea typeface="楷体" panose="02010609060101010101" charset="-122"/>
                <a:cs typeface="楷体" panose="02010609060101010101" charset="-122"/>
                <a:sym typeface="+mn-ea"/>
              </a:rPr>
              <a:t>基础。</a:t>
            </a:r>
            <a:r>
              <a:rPr lang="zh-CN" b="1" dirty="0">
                <a:latin typeface="楷体" panose="02010609060101010101" charset="-122"/>
                <a:ea typeface="楷体" panose="02010609060101010101" charset="-122"/>
                <a:cs typeface="楷体" panose="02010609060101010101" charset="-122"/>
                <a:sym typeface="+mn-ea"/>
              </a:rPr>
              <a:t>列宁的新经济政策。</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a:latin typeface="楷体" panose="02010609060101010101" charset="-122"/>
                <a:ea typeface="楷体" panose="02010609060101010101" charset="-122"/>
                <a:cs typeface="楷体" panose="02010609060101010101" charset="-122"/>
                <a:sym typeface="+mn-ea"/>
              </a:rPr>
              <a:t>提高生产力，也提出发展民主。（构想、转换、偏离、回归）</a:t>
            </a:r>
            <a:endParaRPr lang="en-US" b="1" dirty="0">
              <a:latin typeface="楷体" panose="02010609060101010101" charset="-122"/>
              <a:ea typeface="楷体" panose="02010609060101010101" charset="-122"/>
              <a:cs typeface="楷体" panose="02010609060101010101" charset="-122"/>
              <a:sym typeface="+mn-ea"/>
            </a:endParaRPr>
          </a:p>
          <a:p>
            <a:pPr>
              <a:lnSpc>
                <a:spcPct val="150000"/>
              </a:lnSpc>
            </a:pPr>
            <a:r>
              <a:rPr lang="en-US"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4.</a:t>
            </a:r>
            <a:r>
              <a:rPr b="1" dirty="0">
                <a:solidFill>
                  <a:schemeClr val="accent1">
                    <a:lumMod val="75000"/>
                  </a:schemeClr>
                </a:solidFill>
                <a:latin typeface="黑体" panose="02010609060101010101" charset="-122"/>
                <a:ea typeface="黑体" panose="02010609060101010101" charset="-122"/>
                <a:cs typeface="黑体" panose="02010609060101010101" charset="-122"/>
                <a:sym typeface="+mn-ea"/>
              </a:rPr>
              <a:t>中国现代化进程又展现了中国现代化发展独特的内在规律</a:t>
            </a:r>
            <a:endParaRPr b="1" dirty="0">
              <a:solidFill>
                <a:schemeClr val="accent1">
                  <a:lumMod val="75000"/>
                </a:schemeClr>
              </a:solidFill>
              <a:latin typeface="黑体" panose="02010609060101010101" charset="-122"/>
              <a:ea typeface="黑体" panose="02010609060101010101" charset="-122"/>
              <a:cs typeface="黑体" panose="02010609060101010101" charset="-122"/>
              <a:sym typeface="+mn-ea"/>
            </a:endParaRPr>
          </a:p>
          <a:p>
            <a:pPr>
              <a:lnSpc>
                <a:spcPct val="150000"/>
              </a:lnSpc>
            </a:pPr>
            <a:r>
              <a:rPr lang="zh-CN" b="1" dirty="0">
                <a:latin typeface="楷体" panose="02010609060101010101" charset="-122"/>
                <a:ea typeface="楷体" panose="02010609060101010101" charset="-122"/>
                <a:cs typeface="楷体" panose="02010609060101010101" charset="-122"/>
                <a:sym typeface="+mn-ea"/>
              </a:rPr>
              <a:t>第一</a:t>
            </a:r>
            <a:r>
              <a:rPr b="1" dirty="0">
                <a:latin typeface="楷体" panose="02010609060101010101" charset="-122"/>
                <a:ea typeface="楷体" panose="02010609060101010101" charset="-122"/>
                <a:cs typeface="楷体" panose="02010609060101010101" charset="-122"/>
                <a:sym typeface="+mn-ea"/>
              </a:rPr>
              <a:t>，西方现代化理论的后发模式认为，先发展国家是“早发内生型”，后发展国家是“后发外生型”，但</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 </a:t>
            </a:r>
            <a:r>
              <a:rPr lang="en-US" b="1" dirty="0">
                <a:latin typeface="楷体" panose="02010609060101010101" charset="-122"/>
                <a:ea typeface="楷体" panose="02010609060101010101" charset="-122"/>
                <a:cs typeface="楷体" panose="02010609060101010101" charset="-122"/>
                <a:sym typeface="+mn-ea"/>
              </a:rPr>
              <a:t>     </a:t>
            </a:r>
            <a:r>
              <a:rPr b="1" dirty="0">
                <a:latin typeface="楷体" panose="02010609060101010101" charset="-122"/>
                <a:ea typeface="楷体" panose="02010609060101010101" charset="-122"/>
                <a:cs typeface="楷体" panose="02010609060101010101" charset="-122"/>
                <a:sym typeface="+mn-ea"/>
              </a:rPr>
              <a:t>中国现代化却有着明显的</a:t>
            </a:r>
            <a:r>
              <a:rPr b="1" dirty="0">
                <a:solidFill>
                  <a:srgbClr val="C00000"/>
                </a:solidFill>
                <a:latin typeface="楷体" panose="02010609060101010101" charset="-122"/>
                <a:ea typeface="楷体" panose="02010609060101010101" charset="-122"/>
                <a:cs typeface="楷体" panose="02010609060101010101" charset="-122"/>
                <a:sym typeface="+mn-ea"/>
              </a:rPr>
              <a:t>“</a:t>
            </a:r>
            <a:r>
              <a:rPr lang="zh-CN" b="1" dirty="0">
                <a:solidFill>
                  <a:srgbClr val="C00000"/>
                </a:solidFill>
                <a:latin typeface="楷体" panose="02010609060101010101" charset="-122"/>
                <a:ea typeface="楷体" panose="02010609060101010101" charset="-122"/>
                <a:cs typeface="楷体" panose="02010609060101010101" charset="-122"/>
                <a:sym typeface="+mn-ea"/>
              </a:rPr>
              <a:t>后</a:t>
            </a:r>
            <a:r>
              <a:rPr b="1" dirty="0">
                <a:solidFill>
                  <a:srgbClr val="C00000"/>
                </a:solidFill>
                <a:latin typeface="楷体" panose="02010609060101010101" charset="-122"/>
                <a:ea typeface="楷体" panose="02010609060101010101" charset="-122"/>
                <a:cs typeface="楷体" panose="02010609060101010101" charset="-122"/>
                <a:sym typeface="+mn-ea"/>
              </a:rPr>
              <a:t>发内生性”</a:t>
            </a:r>
            <a:r>
              <a:rPr b="1" dirty="0">
                <a:latin typeface="楷体" panose="02010609060101010101" charset="-122"/>
                <a:ea typeface="楷体" panose="02010609060101010101" charset="-122"/>
                <a:cs typeface="楷体" panose="02010609060101010101" charset="-122"/>
                <a:sym typeface="+mn-ea"/>
              </a:rPr>
              <a:t>特点。</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lang="zh-CN" b="1" dirty="0">
                <a:latin typeface="楷体" panose="02010609060101010101" charset="-122"/>
                <a:ea typeface="楷体" panose="02010609060101010101" charset="-122"/>
                <a:cs typeface="楷体" panose="02010609060101010101" charset="-122"/>
                <a:sym typeface="+mn-ea"/>
              </a:rPr>
              <a:t>第二</a:t>
            </a:r>
            <a:r>
              <a:rPr b="1" dirty="0">
                <a:latin typeface="楷体" panose="02010609060101010101" charset="-122"/>
                <a:ea typeface="楷体" panose="02010609060101010101" charset="-122"/>
                <a:cs typeface="楷体" panose="02010609060101010101" charset="-122"/>
                <a:sym typeface="+mn-ea"/>
              </a:rPr>
              <a:t>，西方现代化理论认为，西方国家现代化发展道路是后发展国家的唯一道路，但中国现代化却具有鲜明</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 </a:t>
            </a:r>
            <a:r>
              <a:rPr lang="en-US" b="1" dirty="0">
                <a:latin typeface="楷体" panose="02010609060101010101" charset="-122"/>
                <a:ea typeface="楷体" panose="02010609060101010101" charset="-122"/>
                <a:cs typeface="楷体" panose="02010609060101010101" charset="-122"/>
                <a:sym typeface="+mn-ea"/>
              </a:rPr>
              <a:t>     </a:t>
            </a:r>
            <a:r>
              <a:rPr b="1" dirty="0">
                <a:latin typeface="楷体" panose="02010609060101010101" charset="-122"/>
                <a:ea typeface="楷体" panose="02010609060101010101" charset="-122"/>
                <a:cs typeface="楷体" panose="02010609060101010101" charset="-122"/>
                <a:sym typeface="+mn-ea"/>
              </a:rPr>
              <a:t>的</a:t>
            </a:r>
            <a:r>
              <a:rPr b="1" dirty="0">
                <a:solidFill>
                  <a:srgbClr val="C00000"/>
                </a:solidFill>
                <a:latin typeface="楷体" panose="02010609060101010101" charset="-122"/>
                <a:ea typeface="楷体" panose="02010609060101010101" charset="-122"/>
                <a:cs typeface="楷体" panose="02010609060101010101" charset="-122"/>
                <a:sym typeface="+mn-ea"/>
              </a:rPr>
              <a:t>“独创性”</a:t>
            </a:r>
            <a:r>
              <a:rPr b="1" dirty="0">
                <a:latin typeface="楷体" panose="02010609060101010101" charset="-122"/>
                <a:ea typeface="楷体" panose="02010609060101010101" charset="-122"/>
                <a:cs typeface="楷体" panose="02010609060101010101" charset="-122"/>
                <a:sym typeface="+mn-ea"/>
              </a:rPr>
              <a:t>特点。</a:t>
            </a:r>
            <a:r>
              <a:rPr lang="zh-CN" b="1" dirty="0">
                <a:latin typeface="楷体" panose="02010609060101010101" charset="-122"/>
                <a:ea typeface="楷体" panose="02010609060101010101" charset="-122"/>
                <a:cs typeface="楷体" panose="02010609060101010101" charset="-122"/>
                <a:sym typeface="+mn-ea"/>
              </a:rPr>
              <a:t>（社会主义市场经济）</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lang="zh-CN" b="1" dirty="0">
                <a:latin typeface="楷体" panose="02010609060101010101" charset="-122"/>
                <a:ea typeface="楷体" panose="02010609060101010101" charset="-122"/>
                <a:cs typeface="楷体" panose="02010609060101010101" charset="-122"/>
                <a:sym typeface="+mn-ea"/>
              </a:rPr>
              <a:t>第三</a:t>
            </a:r>
            <a:r>
              <a:rPr b="1" dirty="0">
                <a:latin typeface="楷体" panose="02010609060101010101" charset="-122"/>
                <a:ea typeface="楷体" panose="02010609060101010101" charset="-122"/>
                <a:cs typeface="楷体" panose="02010609060101010101" charset="-122"/>
                <a:sym typeface="+mn-ea"/>
              </a:rPr>
              <a:t>，不同于西方现代化理论的后发模式，中国现代化具有</a:t>
            </a:r>
            <a:r>
              <a:rPr b="1" dirty="0">
                <a:solidFill>
                  <a:srgbClr val="C00000"/>
                </a:solidFill>
                <a:latin typeface="楷体" panose="02010609060101010101" charset="-122"/>
                <a:ea typeface="楷体" panose="02010609060101010101" charset="-122"/>
                <a:cs typeface="楷体" panose="02010609060101010101" charset="-122"/>
                <a:sym typeface="+mn-ea"/>
              </a:rPr>
              <a:t>“渐进性”</a:t>
            </a:r>
            <a:r>
              <a:rPr b="1" dirty="0">
                <a:latin typeface="楷体" panose="02010609060101010101" charset="-122"/>
                <a:ea typeface="楷体" panose="02010609060101010101" charset="-122"/>
                <a:cs typeface="楷体" panose="02010609060101010101" charset="-122"/>
                <a:sym typeface="+mn-ea"/>
              </a:rPr>
              <a:t>逻辑。</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lang="zh-CN" b="1" dirty="0">
                <a:latin typeface="楷体" panose="02010609060101010101" charset="-122"/>
                <a:ea typeface="楷体" panose="02010609060101010101" charset="-122"/>
                <a:cs typeface="楷体" panose="02010609060101010101" charset="-122"/>
                <a:sym typeface="+mn-ea"/>
              </a:rPr>
              <a:t>第四</a:t>
            </a:r>
            <a:r>
              <a:rPr b="1" dirty="0">
                <a:latin typeface="楷体" panose="02010609060101010101" charset="-122"/>
                <a:ea typeface="楷体" panose="02010609060101010101" charset="-122"/>
                <a:cs typeface="楷体" panose="02010609060101010101" charset="-122"/>
                <a:sym typeface="+mn-ea"/>
              </a:rPr>
              <a:t>，不同于西方现代化理论后发模式的“政治权威型”，中国现代化具有独特的</a:t>
            </a:r>
            <a:r>
              <a:rPr b="1" dirty="0">
                <a:solidFill>
                  <a:srgbClr val="C00000"/>
                </a:solidFill>
                <a:latin typeface="楷体" panose="02010609060101010101" charset="-122"/>
                <a:ea typeface="楷体" panose="02010609060101010101" charset="-122"/>
                <a:cs typeface="楷体" panose="02010609060101010101" charset="-122"/>
                <a:sym typeface="+mn-ea"/>
              </a:rPr>
              <a:t>“执政党核心型”</a:t>
            </a:r>
            <a:r>
              <a:rPr b="1" dirty="0">
                <a:latin typeface="楷体" panose="02010609060101010101" charset="-122"/>
                <a:ea typeface="楷体" panose="02010609060101010101" charset="-122"/>
                <a:cs typeface="楷体" panose="02010609060101010101" charset="-122"/>
                <a:sym typeface="+mn-ea"/>
              </a:rPr>
              <a:t>特点。</a:t>
            </a:r>
            <a:endParaRPr b="1" dirty="0">
              <a:latin typeface="楷体" panose="02010609060101010101" charset="-122"/>
              <a:ea typeface="楷体" panose="02010609060101010101" charset="-122"/>
              <a:cs typeface="楷体" panose="02010609060101010101" charset="-122"/>
              <a:sym typeface="+mn-ea"/>
            </a:endParaRPr>
          </a:p>
        </p:txBody>
      </p:sp>
      <p:pic>
        <p:nvPicPr>
          <p:cNvPr id="106" name="图片 105"/>
          <p:cNvPicPr/>
          <p:nvPr>
            <p:custDataLst>
              <p:tags r:id="rId1"/>
            </p:custDataLst>
          </p:nvPr>
        </p:nvPicPr>
        <p:blipFill>
          <a:blip r:embed="rId2"/>
          <a:stretch>
            <a:fillRect/>
          </a:stretch>
        </p:blipFill>
        <p:spPr>
          <a:xfrm>
            <a:off x="8014970" y="1283970"/>
            <a:ext cx="3599815" cy="2513965"/>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64795" y="904875"/>
            <a:ext cx="11586210" cy="5769610"/>
          </a:xfrm>
          <a:prstGeom prst="rect">
            <a:avLst/>
          </a:prstGeom>
          <a:noFill/>
        </p:spPr>
        <p:txBody>
          <a:bodyPr wrap="square" rtlCol="0" anchor="t">
            <a:spAutoFit/>
          </a:bodyPr>
          <a:p>
            <a:pPr>
              <a:lnSpc>
                <a:spcPct val="10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（四）四次历史性转变推进了中国社会现代化的重要变革</a:t>
            </a:r>
            <a:endParaRPr lang="en-US" altLang="zh-CN" b="1" dirty="0" smtClean="0">
              <a:solidFill>
                <a:srgbClr val="C00000"/>
              </a:solidFill>
              <a:latin typeface="楷体" panose="02010609060101010101" charset="-122"/>
              <a:ea typeface="楷体" panose="02010609060101010101" charset="-122"/>
              <a:cs typeface="楷体" panose="02010609060101010101" charset="-122"/>
            </a:endParaRPr>
          </a:p>
          <a:p>
            <a:pPr indent="0">
              <a:lnSpc>
                <a:spcPct val="100000"/>
              </a:lnSpc>
              <a:buFont typeface="Arial" panose="020B0604020202020204" pitchFamily="34" charset="0"/>
              <a:buNone/>
            </a:pPr>
            <a:endParaRPr lang="en-US" altLang="zh-CN" b="1" dirty="0">
              <a:solidFill>
                <a:srgbClr val="C00000"/>
              </a:solidFill>
              <a:latin typeface="黑体" panose="02010609060101010101" charset="-122"/>
              <a:ea typeface="黑体" panose="02010609060101010101" charset="-122"/>
              <a:cs typeface="楷体" panose="02010609060101010101" charset="-122"/>
              <a:sym typeface="+mn-ea"/>
            </a:endParaRPr>
          </a:p>
          <a:p>
            <a:pPr indent="0">
              <a:lnSpc>
                <a:spcPct val="100000"/>
              </a:lnSpc>
              <a:buFont typeface="Arial" panose="020B0604020202020204" pitchFamily="34" charset="0"/>
              <a:buNone/>
            </a:pPr>
            <a:r>
              <a:rPr lang="en-US" altLang="zh-CN" b="1" dirty="0">
                <a:solidFill>
                  <a:srgbClr val="C00000"/>
                </a:solidFill>
                <a:latin typeface="黑体" panose="02010609060101010101" charset="-122"/>
                <a:ea typeface="黑体" panose="02010609060101010101" charset="-122"/>
                <a:cs typeface="楷体" panose="02010609060101010101" charset="-122"/>
                <a:sym typeface="+mn-ea"/>
              </a:rPr>
              <a:t>中国现代化进程的意义和影响</a:t>
            </a:r>
            <a:endParaRPr lang="en-US" altLang="zh-CN" b="1" dirty="0">
              <a:solidFill>
                <a:srgbClr val="C00000"/>
              </a:solidFill>
              <a:latin typeface="黑体" panose="02010609060101010101" charset="-122"/>
              <a:ea typeface="黑体" panose="02010609060101010101" charset="-122"/>
              <a:cs typeface="楷体" panose="02010609060101010101" charset="-122"/>
              <a:sym typeface="+mn-ea"/>
            </a:endParaRPr>
          </a:p>
          <a:p>
            <a:pPr indent="0">
              <a:lnSpc>
                <a:spcPct val="100000"/>
              </a:lnSpc>
              <a:buFont typeface="Arial" panose="020B0604020202020204" pitchFamily="34" charset="0"/>
              <a:buNone/>
            </a:pPr>
            <a:endParaRPr lang="en-US" b="1" dirty="0">
              <a:latin typeface="楷体" panose="02010609060101010101" charset="-122"/>
              <a:ea typeface="楷体" panose="02010609060101010101" charset="-122"/>
              <a:cs typeface="楷体" panose="02010609060101010101" charset="-122"/>
              <a:sym typeface="+mn-ea"/>
            </a:endParaRPr>
          </a:p>
          <a:p>
            <a:pPr indent="0">
              <a:lnSpc>
                <a:spcPct val="150000"/>
              </a:lnSpc>
              <a:buFont typeface="Arial" panose="020B0604020202020204" pitchFamily="34" charset="0"/>
              <a:buNone/>
            </a:pPr>
            <a:r>
              <a:rPr lang="en-US" b="1" dirty="0">
                <a:solidFill>
                  <a:schemeClr val="accent1">
                    <a:lumMod val="75000"/>
                  </a:schemeClr>
                </a:solidFill>
                <a:latin typeface="黑体" panose="02010609060101010101" charset="-122"/>
                <a:ea typeface="黑体" panose="02010609060101010101" charset="-122"/>
                <a:cs typeface="楷体" panose="02010609060101010101" charset="-122"/>
                <a:sym typeface="+mn-ea"/>
              </a:rPr>
              <a:t>1.</a:t>
            </a:r>
            <a:r>
              <a:rPr b="1" dirty="0">
                <a:solidFill>
                  <a:schemeClr val="accent1">
                    <a:lumMod val="75000"/>
                  </a:schemeClr>
                </a:solidFill>
                <a:latin typeface="黑体" panose="02010609060101010101" charset="-122"/>
                <a:ea typeface="黑体" panose="02010609060101010101" charset="-122"/>
                <a:cs typeface="楷体" panose="02010609060101010101" charset="-122"/>
                <a:sym typeface="+mn-ea"/>
              </a:rPr>
              <a:t>理论意义和影响：中国现代化经验对现代</a:t>
            </a:r>
            <a:r>
              <a:rPr lang="zh-CN" b="1" dirty="0">
                <a:solidFill>
                  <a:schemeClr val="accent1">
                    <a:lumMod val="75000"/>
                  </a:schemeClr>
                </a:solidFill>
                <a:latin typeface="黑体" panose="02010609060101010101" charset="-122"/>
                <a:ea typeface="黑体" panose="02010609060101010101" charset="-122"/>
                <a:cs typeface="楷体" panose="02010609060101010101" charset="-122"/>
                <a:sym typeface="+mn-ea"/>
              </a:rPr>
              <a:t>化理论的贡献</a:t>
            </a:r>
            <a:endParaRPr b="1" dirty="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第一，现代化发展只有根基于自身的国情，在遵循普遍性规律基础上，实现符合本国特色的独创性发展。</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第二，后发国家现代化有其特点和优点，但也有需要长期纠正的诸多问题。</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第三，物质财富极大丰富、人民精神境界极大提高、每个人全面而自由发展的共产主义社会是现代化的必然趋势。</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第四，现代化发展需要增强发展的系统性整体性和协调性。</a:t>
            </a:r>
            <a:endParaRPr b="1" dirty="0">
              <a:latin typeface="楷体" panose="02010609060101010101" charset="-122"/>
              <a:ea typeface="楷体" panose="02010609060101010101" charset="-122"/>
              <a:cs typeface="楷体" panose="02010609060101010101" charset="-122"/>
              <a:sym typeface="+mn-ea"/>
            </a:endParaRPr>
          </a:p>
          <a:p>
            <a:pPr>
              <a:lnSpc>
                <a:spcPct val="150000"/>
              </a:lnSpc>
              <a:buClrTx/>
              <a:buSzTx/>
              <a:buFont typeface="Arial" panose="020B0604020202020204" pitchFamily="34" charset="0"/>
            </a:pPr>
            <a:r>
              <a:rPr lang="en-US" b="1" dirty="0">
                <a:solidFill>
                  <a:schemeClr val="accent1">
                    <a:lumMod val="75000"/>
                  </a:schemeClr>
                </a:solidFill>
                <a:latin typeface="黑体" panose="02010609060101010101" charset="-122"/>
                <a:ea typeface="黑体" panose="02010609060101010101" charset="-122"/>
                <a:cs typeface="楷体" panose="02010609060101010101" charset="-122"/>
                <a:sym typeface="+mn-ea"/>
              </a:rPr>
              <a:t>2.</a:t>
            </a:r>
            <a:r>
              <a:rPr b="1" dirty="0">
                <a:solidFill>
                  <a:schemeClr val="accent1">
                    <a:lumMod val="75000"/>
                  </a:schemeClr>
                </a:solidFill>
                <a:latin typeface="黑体" panose="02010609060101010101" charset="-122"/>
                <a:ea typeface="黑体" panose="02010609060101010101" charset="-122"/>
                <a:cs typeface="楷体" panose="02010609060101010101" charset="-122"/>
                <a:sym typeface="+mn-ea"/>
              </a:rPr>
              <a:t>实践意义和影响：中国现代化进程推动了中华民族的伟大复兴</a:t>
            </a:r>
            <a:endParaRPr b="1" dirty="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50000"/>
              </a:lnSpc>
              <a:buClrTx/>
              <a:buSzTx/>
              <a:buFont typeface="Arial" panose="020B0604020202020204" pitchFamily="34" charset="0"/>
            </a:pPr>
            <a:r>
              <a:rPr lang="en-US" b="1" dirty="0">
                <a:solidFill>
                  <a:schemeClr val="accent1">
                    <a:lumMod val="75000"/>
                  </a:schemeClr>
                </a:solidFill>
                <a:latin typeface="黑体" panose="02010609060101010101" charset="-122"/>
                <a:ea typeface="黑体" panose="02010609060101010101" charset="-122"/>
                <a:cs typeface="楷体" panose="02010609060101010101" charset="-122"/>
                <a:sym typeface="+mn-ea"/>
              </a:rPr>
              <a:t>3.</a:t>
            </a:r>
            <a:r>
              <a:rPr b="1" dirty="0">
                <a:solidFill>
                  <a:schemeClr val="accent1">
                    <a:lumMod val="75000"/>
                  </a:schemeClr>
                </a:solidFill>
                <a:latin typeface="黑体" panose="02010609060101010101" charset="-122"/>
                <a:ea typeface="黑体" panose="02010609060101010101" charset="-122"/>
                <a:cs typeface="楷体" panose="02010609060101010101" charset="-122"/>
                <a:sym typeface="+mn-ea"/>
              </a:rPr>
              <a:t>世界意义和影响：中国现代化进程是深刻影响世界的伟大创举</a:t>
            </a:r>
            <a:endParaRPr b="1" dirty="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第一，中国现代化进程及其巨大成就极大地促进了世界和平发展和人类的文明进步。</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第二，中国现代化进程及其巨大成就极大地提高了发展中国家的话语权。</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第三，中国现代化进程及其巨大成就极大地提高了中国特色社会主义话语体系在世界上的影响力，走本国特色道</a:t>
            </a:r>
            <a:endParaRPr b="1" dirty="0">
              <a:latin typeface="楷体" panose="02010609060101010101" charset="-122"/>
              <a:ea typeface="楷体" panose="02010609060101010101" charset="-122"/>
              <a:cs typeface="楷体" panose="02010609060101010101" charset="-122"/>
              <a:sym typeface="+mn-ea"/>
            </a:endParaRPr>
          </a:p>
          <a:p>
            <a:pPr>
              <a:lnSpc>
                <a:spcPct val="150000"/>
              </a:lnSpc>
            </a:pPr>
            <a:r>
              <a:rPr b="1" dirty="0">
                <a:latin typeface="楷体" panose="02010609060101010101" charset="-122"/>
                <a:ea typeface="楷体" panose="02010609060101010101" charset="-122"/>
                <a:cs typeface="楷体" panose="02010609060101010101" charset="-122"/>
                <a:sym typeface="+mn-ea"/>
              </a:rPr>
              <a:t> </a:t>
            </a:r>
            <a:r>
              <a:rPr lang="en-US" b="1" dirty="0">
                <a:latin typeface="楷体" panose="02010609060101010101" charset="-122"/>
                <a:ea typeface="楷体" panose="02010609060101010101" charset="-122"/>
                <a:cs typeface="楷体" panose="02010609060101010101" charset="-122"/>
                <a:sym typeface="+mn-ea"/>
              </a:rPr>
              <a:t>     </a:t>
            </a:r>
            <a:r>
              <a:rPr b="1" dirty="0">
                <a:latin typeface="楷体" panose="02010609060101010101" charset="-122"/>
                <a:ea typeface="楷体" panose="02010609060101010101" charset="-122"/>
                <a:cs typeface="楷体" panose="02010609060101010101" charset="-122"/>
                <a:sym typeface="+mn-ea"/>
              </a:rPr>
              <a:t>路也给世界无论发达国家还是发展中国家都有重要启迪。</a:t>
            </a:r>
            <a:endParaRPr b="1" dirty="0">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8440" y="986790"/>
            <a:ext cx="11755120" cy="5723890"/>
          </a:xfrm>
          <a:prstGeom prst="rect">
            <a:avLst/>
          </a:prstGeom>
          <a:noFill/>
        </p:spPr>
        <p:txBody>
          <a:bodyPr wrap="square" rtlCol="0" anchor="t">
            <a:spAutoFit/>
          </a:bodyPr>
          <a:p>
            <a:pPr lvl="0">
              <a:lnSpc>
                <a:spcPct val="15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（五）</a:t>
            </a:r>
            <a:r>
              <a:rPr lang="zh-CN" altLang="en-US" b="1" dirty="0" smtClean="0">
                <a:solidFill>
                  <a:srgbClr val="C00000"/>
                </a:solidFill>
                <a:latin typeface="楷体" panose="02010609060101010101" charset="-122"/>
                <a:ea typeface="楷体" panose="02010609060101010101" charset="-122"/>
                <a:sym typeface="+mn-ea"/>
              </a:rPr>
              <a:t>五次主要矛盾正确判断确立了中国发展的正确任务</a:t>
            </a:r>
            <a:r>
              <a:rPr lang="en-US" altLang="zh-CN" b="1" dirty="0" smtClean="0">
                <a:solidFill>
                  <a:srgbClr val="C00000"/>
                </a:solidFill>
                <a:latin typeface="楷体" panose="02010609060101010101" charset="-122"/>
                <a:ea typeface="楷体" panose="02010609060101010101" charset="-122"/>
                <a:sym typeface="+mn-ea"/>
              </a:rPr>
              <a:t>   </a:t>
            </a:r>
            <a:r>
              <a:rPr lang="en-US" altLang="zh-CN" sz="2000" b="1" dirty="0" smtClean="0">
                <a:solidFill>
                  <a:srgbClr val="C00000"/>
                </a:solidFill>
                <a:latin typeface="楷体" panose="02010609060101010101" charset="-122"/>
                <a:ea typeface="楷体" panose="02010609060101010101" charset="-122"/>
                <a:sym typeface="+mn-ea"/>
              </a:rPr>
              <a:t> </a:t>
            </a: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主要矛盾决定主要任务</a:t>
            </a:r>
            <a:r>
              <a:rPr lang="en-US" altLang="zh-CN" sz="2000" b="1" dirty="0" smtClean="0">
                <a:solidFill>
                  <a:srgbClr val="C00000"/>
                </a:solidFill>
                <a:latin typeface="黑体" panose="02010609060101010101" charset="-122"/>
                <a:ea typeface="黑体" panose="02010609060101010101" charset="-122"/>
                <a:cs typeface="黑体" panose="02010609060101010101" charset="-122"/>
                <a:sym typeface="+mn-ea"/>
              </a:rPr>
              <a:t>”</a:t>
            </a:r>
            <a:endParaRPr lang="en-US" altLang="zh-CN" sz="2000" b="1" dirty="0">
              <a:solidFill>
                <a:srgbClr val="002060"/>
              </a:solidFill>
              <a:latin typeface="黑体" panose="02010609060101010101" charset="-122"/>
              <a:ea typeface="黑体" panose="02010609060101010101" charset="-122"/>
              <a:cs typeface="黑体" panose="02010609060101010101" charset="-122"/>
            </a:endParaRPr>
          </a:p>
          <a:p>
            <a:pPr lvl="0" indent="0">
              <a:lnSpc>
                <a:spcPct val="150000"/>
              </a:lnSpc>
              <a:buFont typeface="Arial" panose="020B0604020202020204" pitchFamily="34" charset="0"/>
              <a:buNone/>
            </a:pPr>
            <a:r>
              <a:rPr lang="zh-CN" altLang="en-US" sz="1600" b="1" dirty="0">
                <a:solidFill>
                  <a:schemeClr val="accent1">
                    <a:lumMod val="75000"/>
                  </a:schemeClr>
                </a:solidFill>
                <a:latin typeface="黑体" panose="02010609060101010101" charset="-122"/>
                <a:ea typeface="黑体" panose="02010609060101010101" charset="-122"/>
                <a:cs typeface="楷体" panose="02010609060101010101" charset="-122"/>
              </a:rPr>
              <a:t>新民主主义革命时期</a:t>
            </a:r>
            <a:endParaRPr lang="zh-CN" altLang="en-US" sz="1600" b="1" dirty="0">
              <a:solidFill>
                <a:schemeClr val="accent1">
                  <a:lumMod val="75000"/>
                </a:schemeClr>
              </a:solidFill>
              <a:latin typeface="黑体" panose="02010609060101010101" charset="-122"/>
              <a:ea typeface="黑体" panose="02010609060101010101" charset="-122"/>
              <a:cs typeface="楷体" panose="02010609060101010101" charset="-122"/>
            </a:endParaRPr>
          </a:p>
          <a:p>
            <a:pPr lvl="0" indent="0">
              <a:lnSpc>
                <a:spcPct val="150000"/>
              </a:lnSpc>
              <a:buFont typeface="Arial" panose="020B0604020202020204" pitchFamily="34" charset="0"/>
              <a:buNone/>
            </a:pPr>
            <a:r>
              <a:rPr lang="en-US" altLang="zh-CN" sz="1600" b="1" dirty="0">
                <a:solidFill>
                  <a:schemeClr val="tx1"/>
                </a:solidFill>
                <a:latin typeface="楷体" panose="02010609060101010101" charset="-122"/>
                <a:ea typeface="楷体" panose="02010609060101010101" charset="-122"/>
                <a:cs typeface="楷体" panose="02010609060101010101" charset="-122"/>
              </a:rPr>
              <a:t>    </a:t>
            </a:r>
            <a:r>
              <a:rPr lang="zh-CN" altLang="en-US" sz="1600" b="1" dirty="0">
                <a:solidFill>
                  <a:srgbClr val="C00000"/>
                </a:solidFill>
                <a:latin typeface="楷体" panose="02010609060101010101" charset="-122"/>
                <a:ea typeface="楷体" panose="02010609060101010101" charset="-122"/>
                <a:cs typeface="楷体" panose="02010609060101010101" charset="-122"/>
              </a:rPr>
              <a:t>第一次：</a:t>
            </a:r>
            <a:r>
              <a:rPr lang="en-US" altLang="zh-CN" sz="1600" b="1" dirty="0">
                <a:solidFill>
                  <a:schemeClr val="tx1"/>
                </a:solidFill>
                <a:latin typeface="楷体" panose="02010609060101010101" charset="-122"/>
                <a:ea typeface="楷体" panose="02010609060101010101" charset="-122"/>
                <a:cs typeface="楷体" panose="02010609060101010101" charset="-122"/>
                <a:sym typeface="+mn-ea"/>
              </a:rPr>
              <a:t>1921-1949</a:t>
            </a:r>
            <a:r>
              <a:rPr lang="zh-CN" altLang="en-US" sz="1600" b="1" dirty="0">
                <a:solidFill>
                  <a:schemeClr val="tx1"/>
                </a:solidFill>
                <a:latin typeface="楷体" panose="02010609060101010101" charset="-122"/>
                <a:ea typeface="楷体" panose="02010609060101010101" charset="-122"/>
                <a:cs typeface="楷体" panose="02010609060101010101" charset="-122"/>
                <a:sym typeface="+mn-ea"/>
              </a:rPr>
              <a:t>年：封建主义</a:t>
            </a:r>
            <a:r>
              <a:rPr lang="zh-CN" altLang="en-US" sz="1600" b="1" dirty="0">
                <a:solidFill>
                  <a:schemeClr val="tx1"/>
                </a:solidFill>
                <a:latin typeface="楷体" panose="02010609060101010101" charset="-122"/>
                <a:ea typeface="楷体" panose="02010609060101010101" charset="-122"/>
                <a:cs typeface="楷体" panose="02010609060101010101" charset="-122"/>
              </a:rPr>
              <a:t>与人民大众的矛盾、</a:t>
            </a:r>
            <a:r>
              <a:rPr lang="zh-CN" altLang="en-US" sz="1600" b="1" dirty="0">
                <a:solidFill>
                  <a:schemeClr val="tx1"/>
                </a:solidFill>
                <a:latin typeface="楷体" panose="02010609060101010101" charset="-122"/>
                <a:ea typeface="楷体" panose="02010609060101010101" charset="-122"/>
                <a:cs typeface="楷体" panose="02010609060101010101" charset="-122"/>
                <a:sym typeface="+mn-ea"/>
              </a:rPr>
              <a:t>帝国主义</a:t>
            </a:r>
            <a:r>
              <a:rPr lang="zh-CN" altLang="en-US" sz="1600" b="1" dirty="0">
                <a:solidFill>
                  <a:schemeClr val="tx1"/>
                </a:solidFill>
                <a:latin typeface="楷体" panose="02010609060101010101" charset="-122"/>
                <a:ea typeface="楷体" panose="02010609060101010101" charset="-122"/>
                <a:cs typeface="楷体" panose="02010609060101010101" charset="-122"/>
              </a:rPr>
              <a:t>与</a:t>
            </a:r>
            <a:r>
              <a:rPr lang="zh-CN" altLang="en-US" sz="1600" b="1" dirty="0">
                <a:solidFill>
                  <a:schemeClr val="tx1"/>
                </a:solidFill>
                <a:latin typeface="楷体" panose="02010609060101010101" charset="-122"/>
                <a:ea typeface="楷体" panose="02010609060101010101" charset="-122"/>
                <a:cs typeface="楷体" panose="02010609060101010101" charset="-122"/>
                <a:sym typeface="+mn-ea"/>
              </a:rPr>
              <a:t>中华民族</a:t>
            </a:r>
            <a:r>
              <a:rPr lang="zh-CN" altLang="en-US" sz="1600" b="1" dirty="0">
                <a:solidFill>
                  <a:schemeClr val="tx1"/>
                </a:solidFill>
                <a:latin typeface="楷体" panose="02010609060101010101" charset="-122"/>
                <a:ea typeface="楷体" panose="02010609060101010101" charset="-122"/>
                <a:cs typeface="楷体" panose="02010609060101010101" charset="-122"/>
              </a:rPr>
              <a:t>的矛盾。</a:t>
            </a:r>
            <a:endParaRPr lang="zh-CN" altLang="en-US" sz="1600" b="1" dirty="0">
              <a:solidFill>
                <a:schemeClr val="tx1"/>
              </a:solidFill>
              <a:latin typeface="楷体" panose="02010609060101010101" charset="-122"/>
              <a:ea typeface="楷体" panose="02010609060101010101" charset="-122"/>
              <a:cs typeface="楷体" panose="02010609060101010101" charset="-122"/>
            </a:endParaRPr>
          </a:p>
          <a:p>
            <a:pPr lvl="0" indent="0">
              <a:lnSpc>
                <a:spcPct val="150000"/>
              </a:lnSpc>
              <a:buFont typeface="Arial" panose="020B0604020202020204" pitchFamily="34" charset="0"/>
              <a:buNone/>
            </a:pPr>
            <a:r>
              <a:rPr lang="zh-CN" altLang="en-US" sz="1600" b="1" dirty="0">
                <a:solidFill>
                  <a:schemeClr val="accent1">
                    <a:lumMod val="75000"/>
                  </a:schemeClr>
                </a:solidFill>
                <a:latin typeface="黑体" panose="02010609060101010101" charset="-122"/>
                <a:ea typeface="黑体" panose="02010609060101010101" charset="-122"/>
                <a:cs typeface="楷体" panose="02010609060101010101" charset="-122"/>
              </a:rPr>
              <a:t>社会主义革命和建设时期</a:t>
            </a:r>
            <a:r>
              <a:rPr lang="en-US" altLang="zh-CN" sz="1600" b="1" dirty="0">
                <a:solidFill>
                  <a:schemeClr val="tx1"/>
                </a:solidFill>
                <a:latin typeface="楷体" panose="02010609060101010101" charset="-122"/>
                <a:ea typeface="楷体" panose="02010609060101010101" charset="-122"/>
                <a:cs typeface="楷体" panose="02010609060101010101" charset="-122"/>
              </a:rPr>
              <a:t>    </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a:p>
            <a:pPr lvl="0" indent="0">
              <a:lnSpc>
                <a:spcPct val="150000"/>
              </a:lnSpc>
              <a:buFont typeface="Arial" panose="020B0604020202020204" pitchFamily="34" charset="0"/>
              <a:buNone/>
            </a:pPr>
            <a:r>
              <a:rPr lang="en-US" altLang="zh-CN" sz="1600" b="1">
                <a:solidFill>
                  <a:schemeClr val="tx1"/>
                </a:solidFill>
                <a:latin typeface="楷体" panose="02010609060101010101" charset="-122"/>
                <a:ea typeface="楷体" panose="02010609060101010101" charset="-122"/>
                <a:cs typeface="楷体" panose="02010609060101010101" charset="-122"/>
                <a:sym typeface="+mn-ea"/>
              </a:rPr>
              <a:t>   </a:t>
            </a:r>
            <a:r>
              <a:rPr lang="zh-CN" altLang="en-US" sz="1600" b="1" dirty="0">
                <a:solidFill>
                  <a:srgbClr val="C00000"/>
                </a:solidFill>
                <a:latin typeface="楷体" panose="02010609060101010101" charset="-122"/>
                <a:ea typeface="楷体" panose="02010609060101010101" charset="-122"/>
                <a:cs typeface="楷体" panose="02010609060101010101" charset="-122"/>
                <a:sym typeface="+mn-ea"/>
              </a:rPr>
              <a:t> 第二次：</a:t>
            </a:r>
            <a:r>
              <a:rPr lang="en-US" altLang="zh-CN" sz="1600" b="1">
                <a:solidFill>
                  <a:schemeClr val="tx1"/>
                </a:solidFill>
                <a:latin typeface="楷体" panose="02010609060101010101" charset="-122"/>
                <a:ea typeface="楷体" panose="02010609060101010101" charset="-122"/>
                <a:cs typeface="楷体" panose="02010609060101010101" charset="-122"/>
                <a:sym typeface="+mn-ea"/>
              </a:rPr>
              <a:t>1949-1956</a:t>
            </a:r>
            <a:r>
              <a:rPr lang="zh-CN" altLang="en-US" sz="1600" b="1">
                <a:solidFill>
                  <a:schemeClr val="tx1"/>
                </a:solidFill>
                <a:latin typeface="楷体" panose="02010609060101010101" charset="-122"/>
                <a:ea typeface="楷体" panose="02010609060101010101" charset="-122"/>
                <a:cs typeface="楷体" panose="02010609060101010101" charset="-122"/>
                <a:sym typeface="+mn-ea"/>
              </a:rPr>
              <a:t>年：</a:t>
            </a:r>
            <a:r>
              <a:rPr lang="zh-CN" altLang="en-US" sz="1600" b="1" dirty="0">
                <a:solidFill>
                  <a:schemeClr val="tx1"/>
                </a:solidFill>
                <a:latin typeface="楷体" panose="02010609060101010101" charset="-122"/>
                <a:ea typeface="楷体" panose="02010609060101010101" charset="-122"/>
                <a:cs typeface="楷体" panose="02010609060101010101" charset="-122"/>
              </a:rPr>
              <a:t>资本主义与社会主义之间的矛盾（或者称为：工人阶级和资产阶级之间、社会主义道路和资本主义道路之间的矛盾），农村主要是封建主义与民主主义之间的矛盾；</a:t>
            </a:r>
            <a:r>
              <a:rPr lang="zh-CN" altLang="en-US" sz="1600" b="1" dirty="0">
                <a:solidFill>
                  <a:schemeClr val="tx1"/>
                </a:solidFill>
                <a:latin typeface="楷体" panose="02010609060101010101" charset="-122"/>
                <a:ea typeface="楷体" panose="02010609060101010101" charset="-122"/>
                <a:cs typeface="楷体" panose="02010609060101010101" charset="-122"/>
                <a:sym typeface="+mn-ea"/>
              </a:rPr>
              <a:t>帝国主义</a:t>
            </a:r>
            <a:r>
              <a:rPr lang="zh-CN" altLang="en-US" sz="1600" b="1" dirty="0">
                <a:solidFill>
                  <a:schemeClr val="tx1"/>
                </a:solidFill>
                <a:latin typeface="楷体" panose="02010609060101010101" charset="-122"/>
                <a:ea typeface="楷体" panose="02010609060101010101" charset="-122"/>
                <a:cs typeface="楷体" panose="02010609060101010101" charset="-122"/>
              </a:rPr>
              <a:t>与</a:t>
            </a:r>
            <a:r>
              <a:rPr lang="zh-CN" altLang="en-US" sz="1600" b="1" dirty="0">
                <a:solidFill>
                  <a:schemeClr val="tx1"/>
                </a:solidFill>
                <a:latin typeface="楷体" panose="02010609060101010101" charset="-122"/>
                <a:ea typeface="楷体" panose="02010609060101010101" charset="-122"/>
                <a:cs typeface="楷体" panose="02010609060101010101" charset="-122"/>
                <a:sym typeface="+mn-ea"/>
              </a:rPr>
              <a:t>中华民族</a:t>
            </a:r>
            <a:r>
              <a:rPr lang="zh-CN" altLang="en-US" sz="1600" b="1" dirty="0">
                <a:solidFill>
                  <a:schemeClr val="tx1"/>
                </a:solidFill>
                <a:latin typeface="楷体" panose="02010609060101010101" charset="-122"/>
                <a:ea typeface="楷体" panose="02010609060101010101" charset="-122"/>
                <a:cs typeface="楷体" panose="02010609060101010101" charset="-122"/>
              </a:rPr>
              <a:t>的矛盾。</a:t>
            </a:r>
            <a:endParaRPr lang="en-US" altLang="zh-CN" sz="1600" b="1" dirty="0">
              <a:solidFill>
                <a:schemeClr val="tx1"/>
              </a:solidFill>
              <a:latin typeface="楷体" panose="02010609060101010101" charset="-122"/>
              <a:ea typeface="楷体" panose="02010609060101010101" charset="-122"/>
              <a:cs typeface="楷体" panose="02010609060101010101" charset="-122"/>
            </a:endParaRPr>
          </a:p>
          <a:p>
            <a:pPr lvl="0">
              <a:lnSpc>
                <a:spcPct val="150000"/>
              </a:lnSpc>
            </a:pPr>
            <a:r>
              <a:rPr lang="en-US" altLang="zh-CN" sz="1600" b="1">
                <a:solidFill>
                  <a:schemeClr val="tx1"/>
                </a:solidFill>
                <a:latin typeface="楷体" panose="02010609060101010101" charset="-122"/>
                <a:ea typeface="楷体" panose="02010609060101010101" charset="-122"/>
                <a:cs typeface="楷体" panose="02010609060101010101" charset="-122"/>
              </a:rPr>
              <a:t>    </a:t>
            </a:r>
            <a:r>
              <a:rPr lang="zh-CN" altLang="en-US" sz="1600" b="1" dirty="0">
                <a:solidFill>
                  <a:srgbClr val="C00000"/>
                </a:solidFill>
                <a:latin typeface="楷体" panose="02010609060101010101" charset="-122"/>
                <a:ea typeface="楷体" panose="02010609060101010101" charset="-122"/>
                <a:cs typeface="楷体" panose="02010609060101010101" charset="-122"/>
              </a:rPr>
              <a:t>第三次：</a:t>
            </a:r>
            <a:r>
              <a:rPr lang="en-US" altLang="zh-CN" sz="1600" b="1">
                <a:solidFill>
                  <a:schemeClr val="tx1"/>
                </a:solidFill>
                <a:latin typeface="楷体" panose="02010609060101010101" charset="-122"/>
                <a:ea typeface="楷体" panose="02010609060101010101" charset="-122"/>
                <a:cs typeface="楷体" panose="02010609060101010101" charset="-122"/>
              </a:rPr>
              <a:t>1956</a:t>
            </a:r>
            <a:r>
              <a:rPr lang="zh-CN" altLang="en-US" sz="1600" b="1">
                <a:solidFill>
                  <a:schemeClr val="tx1"/>
                </a:solidFill>
                <a:latin typeface="楷体" panose="02010609060101010101" charset="-122"/>
                <a:ea typeface="楷体" panose="02010609060101010101" charset="-122"/>
                <a:cs typeface="楷体" panose="02010609060101010101" charset="-122"/>
              </a:rPr>
              <a:t>年中共八大：</a:t>
            </a:r>
            <a:r>
              <a:rPr lang="en-US" altLang="zh-CN" sz="1600" b="1">
                <a:solidFill>
                  <a:schemeClr val="tx1"/>
                </a:solidFill>
                <a:latin typeface="楷体" panose="02010609060101010101" charset="-122"/>
                <a:ea typeface="楷体" panose="02010609060101010101" charset="-122"/>
                <a:cs typeface="楷体" panose="02010609060101010101" charset="-122"/>
              </a:rPr>
              <a:t>“</a:t>
            </a:r>
            <a:r>
              <a:rPr lang="zh-CN" altLang="en-US" sz="1600" b="1">
                <a:solidFill>
                  <a:schemeClr val="tx1"/>
                </a:solidFill>
                <a:latin typeface="楷体" panose="02010609060101010101" charset="-122"/>
                <a:ea typeface="楷体" panose="02010609060101010101" charset="-122"/>
                <a:cs typeface="楷体" panose="02010609060101010101" charset="-122"/>
              </a:rPr>
              <a:t>人民对于建立先进的工业国的要求同落后的农业国的现实之间的矛盾，已经是人民对于经济文化迅速发展的需要同当前经济文化不能满足人民需要的状况之间的矛盾。</a:t>
            </a:r>
            <a:r>
              <a:rPr lang="en-US" altLang="zh-CN" sz="1600" b="1">
                <a:solidFill>
                  <a:schemeClr val="tx1"/>
                </a:solidFill>
                <a:latin typeface="楷体" panose="02010609060101010101" charset="-122"/>
                <a:ea typeface="楷体" panose="02010609060101010101" charset="-122"/>
                <a:cs typeface="楷体" panose="02010609060101010101" charset="-122"/>
              </a:rPr>
              <a:t>”先进的社会主义制度同落后的社会生产之间的矛盾</a:t>
            </a:r>
            <a:r>
              <a:rPr lang="zh-CN" altLang="en-US" sz="1600" b="1">
                <a:solidFill>
                  <a:schemeClr val="tx1"/>
                </a:solidFill>
                <a:latin typeface="楷体" panose="02010609060101010101" charset="-122"/>
                <a:ea typeface="楷体" panose="02010609060101010101" charset="-122"/>
                <a:cs typeface="楷体" panose="02010609060101010101" charset="-122"/>
              </a:rPr>
              <a:t>。</a:t>
            </a:r>
            <a:endParaRPr lang="en-US" altLang="zh-CN" sz="1600" b="1">
              <a:solidFill>
                <a:schemeClr val="tx1"/>
              </a:solidFill>
              <a:latin typeface="楷体" panose="02010609060101010101" charset="-122"/>
              <a:ea typeface="楷体" panose="02010609060101010101" charset="-122"/>
              <a:cs typeface="楷体" panose="02010609060101010101" charset="-122"/>
            </a:endParaRPr>
          </a:p>
          <a:p>
            <a:pPr lvl="0">
              <a:lnSpc>
                <a:spcPct val="150000"/>
              </a:lnSpc>
            </a:pPr>
            <a:r>
              <a:rPr lang="en-US" altLang="zh-CN" sz="1600" b="1">
                <a:solidFill>
                  <a:schemeClr val="tx1"/>
                </a:solidFill>
                <a:latin typeface="楷体" panose="02010609060101010101" charset="-122"/>
                <a:ea typeface="楷体" panose="02010609060101010101" charset="-122"/>
                <a:cs typeface="楷体" panose="02010609060101010101" charset="-122"/>
              </a:rPr>
              <a:t>    1957</a:t>
            </a:r>
            <a:r>
              <a:rPr lang="zh-CN" altLang="en-US" sz="1600" b="1">
                <a:solidFill>
                  <a:schemeClr val="tx1"/>
                </a:solidFill>
                <a:latin typeface="楷体" panose="02010609060101010101" charset="-122"/>
                <a:ea typeface="楷体" panose="02010609060101010101" charset="-122"/>
                <a:cs typeface="楷体" panose="02010609060101010101" charset="-122"/>
              </a:rPr>
              <a:t>年：毛泽东《关于正确处理人民内部矛盾的问题》：</a:t>
            </a:r>
            <a:r>
              <a:rPr lang="en-US" altLang="zh-CN" sz="1600" b="1">
                <a:solidFill>
                  <a:schemeClr val="tx1"/>
                </a:solidFill>
                <a:latin typeface="楷体" panose="02010609060101010101" charset="-122"/>
                <a:ea typeface="楷体" panose="02010609060101010101" charset="-122"/>
                <a:cs typeface="楷体" panose="02010609060101010101" charset="-122"/>
              </a:rPr>
              <a:t>“</a:t>
            </a:r>
            <a:r>
              <a:rPr lang="en-US" altLang="zh-CN" sz="1600" b="1">
                <a:solidFill>
                  <a:srgbClr val="C00000"/>
                </a:solidFill>
                <a:latin typeface="黑体" panose="02010609060101010101" charset="-122"/>
                <a:ea typeface="黑体" panose="02010609060101010101" charset="-122"/>
                <a:cs typeface="楷体" panose="02010609060101010101" charset="-122"/>
              </a:rPr>
              <a:t>社会主义社会的基本矛盾</a:t>
            </a:r>
            <a:r>
              <a:rPr lang="en-US" altLang="zh-CN" sz="1600" b="1">
                <a:solidFill>
                  <a:schemeClr val="tx1"/>
                </a:solidFill>
                <a:latin typeface="楷体" panose="02010609060101010101" charset="-122"/>
                <a:ea typeface="楷体" panose="02010609060101010101" charset="-122"/>
                <a:cs typeface="楷体" panose="02010609060101010101" charset="-122"/>
              </a:rPr>
              <a:t>仍然是生产力和生产关系、经济基础和上层建筑之间的矛盾，同时社会主义社会还存在</a:t>
            </a:r>
            <a:r>
              <a:rPr lang="en-US" altLang="zh-CN" sz="1600" b="1">
                <a:solidFill>
                  <a:srgbClr val="C00000"/>
                </a:solidFill>
                <a:latin typeface="黑体" panose="02010609060101010101" charset="-122"/>
                <a:ea typeface="黑体" panose="02010609060101010101" charset="-122"/>
                <a:cs typeface="楷体" panose="02010609060101010101" charset="-122"/>
              </a:rPr>
              <a:t>两类不同的社会矛盾</a:t>
            </a:r>
            <a:r>
              <a:rPr lang="en-US" altLang="zh-CN" sz="1600" b="1">
                <a:solidFill>
                  <a:schemeClr val="tx1"/>
                </a:solidFill>
                <a:latin typeface="楷体" panose="02010609060101010101" charset="-122"/>
                <a:ea typeface="楷体" panose="02010609060101010101" charset="-122"/>
                <a:cs typeface="楷体" panose="02010609060101010101" charset="-122"/>
              </a:rPr>
              <a:t>，即敌我矛盾和人民内部矛盾，这是性质完全不同的两类矛盾，前者的性质是对抗性的，所以要采取强制的、专政的方法来解决，而后者的性质是非对抗性的，所以只能用民主的、教育的方法来解决。”</a:t>
            </a:r>
            <a:endParaRPr lang="en-US" altLang="zh-CN" sz="1600" b="1">
              <a:latin typeface="楷体" panose="02010609060101010101" charset="-122"/>
              <a:ea typeface="楷体" panose="02010609060101010101" charset="-122"/>
              <a:cs typeface="楷体" panose="02010609060101010101" charset="-122"/>
            </a:endParaRPr>
          </a:p>
          <a:p>
            <a:pPr lvl="0">
              <a:lnSpc>
                <a:spcPct val="150000"/>
              </a:lnSpc>
            </a:pPr>
            <a:r>
              <a:rPr lang="zh-CN" altLang="en-US" sz="1600" b="1">
                <a:solidFill>
                  <a:srgbClr val="C00000"/>
                </a:solidFill>
                <a:latin typeface="黑体" panose="02010609060101010101" charset="-122"/>
                <a:ea typeface="黑体" panose="02010609060101010101" charset="-122"/>
                <a:cs typeface="黑体" panose="02010609060101010101" charset="-122"/>
              </a:rPr>
              <a:t>错误判断：</a:t>
            </a:r>
            <a:r>
              <a:rPr lang="zh-CN" altLang="en-US" sz="1600" b="1">
                <a:latin typeface="黑体" panose="02010609060101010101" charset="-122"/>
                <a:ea typeface="黑体" panose="02010609060101010101" charset="-122"/>
                <a:cs typeface="黑体" panose="02010609060101010101" charset="-122"/>
              </a:rPr>
              <a:t>1957年10月9日，中共八届三中全会提出了“无产阶级和资产阶级的矛盾，社会主义道路和资本主义道路的矛盾”“是当前我国社会的主要矛盾”的论断；1958年5月召开的中共八大二次会议提出在社会主义社会建成以前，无产阶级同资产阶级的斗争，社会主义道路同资本主义道路的斗争，始终是我国内部的主要矛盾。</a:t>
            </a:r>
            <a:endParaRPr lang="en-US" altLang="zh-CN">
              <a:latin typeface="楷体" panose="02010609060101010101" charset="-122"/>
              <a:ea typeface="楷体" panose="02010609060101010101" charset="-122"/>
              <a:cs typeface="楷体" panose="02010609060101010101" charset="-122"/>
            </a:endParaRPr>
          </a:p>
        </p:txBody>
      </p:sp>
      <p:sp>
        <p:nvSpPr>
          <p:cNvPr id="5" name="圆角矩形 3"/>
          <p:cNvSpPr>
            <a:spLocks noChangeArrowheads="1"/>
          </p:cNvSpPr>
          <p:nvPr/>
        </p:nvSpPr>
        <p:spPr bwMode="auto">
          <a:xfrm>
            <a:off x="218440" y="5547995"/>
            <a:ext cx="11754485" cy="1100455"/>
          </a:xfrm>
          <a:prstGeom prst="roundRect">
            <a:avLst>
              <a:gd name="adj" fmla="val 9083"/>
            </a:avLst>
          </a:prstGeom>
          <a:noFill/>
          <a:ln w="12700">
            <a:solidFill>
              <a:srgbClr val="071F65"/>
            </a:solidFill>
            <a:prstDash val="lgDashDot"/>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a:solidFill>
                <a:srgbClr val="FFFFFF"/>
              </a:solidFill>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341630" y="1031875"/>
            <a:ext cx="11528425" cy="3753485"/>
          </a:xfrm>
          <a:prstGeom prst="rect">
            <a:avLst/>
          </a:prstGeom>
          <a:noFill/>
        </p:spPr>
        <p:txBody>
          <a:bodyPr wrap="square" rtlCol="0" anchor="t">
            <a:spAutoFit/>
          </a:bodyPr>
          <a:p>
            <a:pPr>
              <a:lnSpc>
                <a:spcPct val="100000"/>
              </a:lnSpc>
            </a:pP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（五）五</a:t>
            </a:r>
            <a:r>
              <a:rPr lang="zh-CN" altLang="en-US" b="1" dirty="0" smtClean="0">
                <a:solidFill>
                  <a:srgbClr val="C00000"/>
                </a:solidFill>
                <a:latin typeface="楷体" panose="02010609060101010101" charset="-122"/>
                <a:ea typeface="楷体" panose="02010609060101010101" charset="-122"/>
                <a:sym typeface="+mn-ea"/>
              </a:rPr>
              <a:t>次主要矛盾正确判断确立了中国发展的正确任务</a:t>
            </a:r>
            <a:r>
              <a:rPr lang="en-US" altLang="zh-CN" b="1" dirty="0" smtClean="0">
                <a:solidFill>
                  <a:srgbClr val="C00000"/>
                </a:solidFill>
                <a:latin typeface="楷体" panose="02010609060101010101" charset="-122"/>
                <a:ea typeface="楷体" panose="02010609060101010101" charset="-122"/>
                <a:sym typeface="+mn-ea"/>
              </a:rPr>
              <a:t>    </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“主要矛盾决定主要任务”</a:t>
            </a:r>
            <a:endParaRPr lang="en-US" altLang="zh-CN" b="1" dirty="0">
              <a:solidFill>
                <a:srgbClr val="002060"/>
              </a:solidFill>
              <a:latin typeface="黑体" panose="02010609060101010101" charset="-122"/>
              <a:ea typeface="黑体" panose="02010609060101010101" charset="-122"/>
              <a:cs typeface="黑体" panose="02010609060101010101" charset="-122"/>
            </a:endParaRPr>
          </a:p>
          <a:p>
            <a:pPr>
              <a:lnSpc>
                <a:spcPct val="100000"/>
              </a:lnSpc>
            </a:pPr>
            <a:endParaRPr lang="en-US" altLang="zh-CN" b="1" dirty="0">
              <a:solidFill>
                <a:srgbClr val="002060"/>
              </a:solidFill>
              <a:latin typeface="楷体" panose="02010609060101010101" charset="-122"/>
              <a:ea typeface="楷体" panose="02010609060101010101" charset="-122"/>
              <a:cs typeface="楷体" panose="02010609060101010101" charset="-122"/>
            </a:endParaRPr>
          </a:p>
          <a:p>
            <a:pPr>
              <a:lnSpc>
                <a:spcPct val="100000"/>
              </a:lnSpc>
            </a:pPr>
            <a:endParaRPr lang="zh-CN" altLang="en-US" sz="1600" b="1" dirty="0">
              <a:solidFill>
                <a:schemeClr val="accent1">
                  <a:lumMod val="75000"/>
                </a:schemeClr>
              </a:solidFill>
              <a:latin typeface="黑体" panose="02010609060101010101" charset="-122"/>
              <a:ea typeface="黑体" panose="02010609060101010101" charset="-122"/>
              <a:cs typeface="楷体" panose="02010609060101010101" charset="-122"/>
            </a:endParaRPr>
          </a:p>
          <a:p>
            <a:pPr>
              <a:lnSpc>
                <a:spcPct val="100000"/>
              </a:lnSpc>
            </a:pPr>
            <a:r>
              <a:rPr lang="zh-CN" altLang="en-US" sz="1600" b="1" dirty="0">
                <a:solidFill>
                  <a:schemeClr val="accent1">
                    <a:lumMod val="75000"/>
                  </a:schemeClr>
                </a:solidFill>
                <a:latin typeface="黑体" panose="02010609060101010101" charset="-122"/>
                <a:ea typeface="黑体" panose="02010609060101010101" charset="-122"/>
                <a:cs typeface="楷体" panose="02010609060101010101" charset="-122"/>
              </a:rPr>
              <a:t>改革开放与社会主义现代化建设新时期</a:t>
            </a:r>
            <a:endParaRPr lang="zh-CN" altLang="en-US" sz="1600" b="1" dirty="0">
              <a:solidFill>
                <a:schemeClr val="accent1">
                  <a:lumMod val="75000"/>
                </a:schemeClr>
              </a:solidFill>
              <a:latin typeface="黑体" panose="02010609060101010101" charset="-122"/>
              <a:ea typeface="黑体" panose="02010609060101010101" charset="-122"/>
              <a:cs typeface="楷体" panose="02010609060101010101" charset="-122"/>
            </a:endParaRPr>
          </a:p>
          <a:p>
            <a:pPr>
              <a:lnSpc>
                <a:spcPct val="150000"/>
              </a:lnSpc>
            </a:pPr>
            <a:r>
              <a:rPr lang="en-US" altLang="zh-CN" sz="1600" b="1" dirty="0">
                <a:solidFill>
                  <a:srgbClr val="C00000"/>
                </a:solidFill>
                <a:latin typeface="楷体" panose="02010609060101010101" charset="-122"/>
                <a:ea typeface="楷体" panose="02010609060101010101" charset="-122"/>
                <a:cs typeface="楷体" panose="02010609060101010101" charset="-122"/>
              </a:rPr>
              <a:t>    </a:t>
            </a:r>
            <a:r>
              <a:rPr lang="zh-CN" altLang="en-US" sz="1600" b="1" dirty="0">
                <a:solidFill>
                  <a:srgbClr val="C00000"/>
                </a:solidFill>
                <a:latin typeface="楷体" panose="02010609060101010101" charset="-122"/>
                <a:ea typeface="楷体" panose="02010609060101010101" charset="-122"/>
                <a:cs typeface="楷体" panose="02010609060101010101" charset="-122"/>
              </a:rPr>
              <a:t>第四次：</a:t>
            </a:r>
            <a:r>
              <a:rPr lang="zh-CN" altLang="en-US" sz="1600" b="1" dirty="0">
                <a:latin typeface="楷体" panose="02010609060101010101" charset="-122"/>
                <a:ea typeface="楷体" panose="02010609060101010101" charset="-122"/>
                <a:cs typeface="楷体" panose="02010609060101010101" charset="-122"/>
              </a:rPr>
              <a:t>1979年：邓小平：“</a:t>
            </a:r>
            <a:r>
              <a:rPr lang="en-US" altLang="zh-CN" sz="1600" b="1">
                <a:solidFill>
                  <a:srgbClr val="C00000"/>
                </a:solidFill>
                <a:latin typeface="黑体" panose="02010609060101010101" charset="-122"/>
                <a:ea typeface="黑体" panose="02010609060101010101" charset="-122"/>
                <a:cs typeface="楷体" panose="02010609060101010101" charset="-122"/>
              </a:rPr>
              <a:t>基本的矛盾</a:t>
            </a:r>
            <a:r>
              <a:rPr lang="zh-CN" altLang="en-US" sz="1600" b="1" dirty="0">
                <a:latin typeface="楷体" panose="02010609060101010101" charset="-122"/>
                <a:ea typeface="楷体" panose="02010609060101010101" charset="-122"/>
                <a:cs typeface="楷体" panose="02010609060101010101" charset="-122"/>
              </a:rPr>
              <a:t>仍然是生产关系和生产力之间的矛盾，上层建筑和经济基础之间的矛盾”，“我们的生产力发展水平很低，远远不能满足人民和国家的需要，这就是我们目前时期的</a:t>
            </a:r>
            <a:r>
              <a:rPr lang="en-US" altLang="zh-CN" sz="1600" b="1">
                <a:solidFill>
                  <a:srgbClr val="C00000"/>
                </a:solidFill>
                <a:latin typeface="黑体" panose="02010609060101010101" charset="-122"/>
                <a:ea typeface="黑体" panose="02010609060101010101" charset="-122"/>
                <a:cs typeface="楷体" panose="02010609060101010101" charset="-122"/>
              </a:rPr>
              <a:t>主要矛盾</a:t>
            </a:r>
            <a:r>
              <a:rPr lang="zh-CN" altLang="en-US" sz="1600" b="1" dirty="0">
                <a:latin typeface="楷体" panose="02010609060101010101" charset="-122"/>
                <a:ea typeface="楷体" panose="02010609060101010101" charset="-122"/>
                <a:cs typeface="楷体" panose="02010609060101010101" charset="-122"/>
              </a:rPr>
              <a:t>，解决这个主要矛盾就是我们的中心任务。”</a:t>
            </a:r>
            <a:endParaRPr lang="zh-CN" altLang="en-US" sz="1600" b="1" dirty="0">
              <a:latin typeface="楷体" panose="02010609060101010101" charset="-122"/>
              <a:ea typeface="楷体" panose="02010609060101010101" charset="-122"/>
              <a:cs typeface="楷体" panose="02010609060101010101" charset="-122"/>
            </a:endParaRPr>
          </a:p>
          <a:p>
            <a:pPr>
              <a:lnSpc>
                <a:spcPct val="150000"/>
              </a:lnSpc>
            </a:pPr>
            <a:r>
              <a:rPr lang="en-US" altLang="zh-CN" sz="1600" b="1" dirty="0">
                <a:latin typeface="楷体" panose="02010609060101010101" charset="-122"/>
                <a:ea typeface="楷体" panose="02010609060101010101" charset="-122"/>
                <a:cs typeface="楷体" panose="02010609060101010101" charset="-122"/>
              </a:rPr>
              <a:t>    1981</a:t>
            </a:r>
            <a:r>
              <a:rPr lang="zh-CN" altLang="en-US" sz="1600" b="1" dirty="0">
                <a:latin typeface="楷体" panose="02010609060101010101" charset="-122"/>
                <a:ea typeface="楷体" panose="02010609060101010101" charset="-122"/>
                <a:cs typeface="楷体" panose="02010609060101010101" charset="-122"/>
              </a:rPr>
              <a:t>年</a:t>
            </a:r>
            <a:r>
              <a:rPr lang="en-US" altLang="zh-CN" sz="1600" b="1" dirty="0">
                <a:latin typeface="楷体" panose="02010609060101010101" charset="-122"/>
                <a:ea typeface="楷体" panose="02010609060101010101" charset="-122"/>
                <a:cs typeface="楷体" panose="02010609060101010101" charset="-122"/>
              </a:rPr>
              <a:t>《关于建国以来党的若干历史问题的决议》：“我国所要解决的</a:t>
            </a:r>
            <a:r>
              <a:rPr lang="en-US" altLang="zh-CN" sz="1600" b="1">
                <a:solidFill>
                  <a:srgbClr val="C00000"/>
                </a:solidFill>
                <a:latin typeface="黑体" panose="02010609060101010101" charset="-122"/>
                <a:ea typeface="黑体" panose="02010609060101010101" charset="-122"/>
                <a:cs typeface="楷体" panose="02010609060101010101" charset="-122"/>
              </a:rPr>
              <a:t>主要矛盾</a:t>
            </a:r>
            <a:r>
              <a:rPr lang="en-US" altLang="zh-CN" sz="1600" b="1" dirty="0">
                <a:latin typeface="楷体" panose="02010609060101010101" charset="-122"/>
                <a:ea typeface="楷体" panose="02010609060101010101" charset="-122"/>
                <a:cs typeface="楷体" panose="02010609060101010101" charset="-122"/>
              </a:rPr>
              <a:t>，是人民日益增长的物质文化需要同落后的社会生产之间的矛盾。党和国家工作的重点必须转移到以经济建设为中心的社会主义现代化建设上来，大大发展社会生产力，并在这个基础上逐步改善人民的物质文化生活。”</a:t>
            </a:r>
            <a:endParaRPr lang="en-US" altLang="zh-CN" sz="1600" b="1" dirty="0">
              <a:latin typeface="楷体" panose="02010609060101010101" charset="-122"/>
              <a:ea typeface="楷体" panose="02010609060101010101" charset="-122"/>
              <a:cs typeface="楷体" panose="02010609060101010101" charset="-122"/>
            </a:endParaRPr>
          </a:p>
          <a:p>
            <a:pPr>
              <a:lnSpc>
                <a:spcPct val="150000"/>
              </a:lnSpc>
            </a:pPr>
            <a:r>
              <a:rPr lang="zh-CN" altLang="en-US" sz="1600" b="1" dirty="0">
                <a:solidFill>
                  <a:schemeClr val="accent1">
                    <a:lumMod val="75000"/>
                  </a:schemeClr>
                </a:solidFill>
                <a:latin typeface="黑体" panose="02010609060101010101" charset="-122"/>
                <a:ea typeface="黑体" panose="02010609060101010101" charset="-122"/>
                <a:cs typeface="楷体" panose="02010609060101010101" charset="-122"/>
              </a:rPr>
              <a:t>中国特色社会主义新时代</a:t>
            </a:r>
            <a:endParaRPr lang="zh-CN" altLang="en-US" sz="1600" b="1" dirty="0">
              <a:latin typeface="楷体" panose="02010609060101010101" charset="-122"/>
              <a:ea typeface="楷体" panose="02010609060101010101" charset="-122"/>
              <a:cs typeface="楷体" panose="02010609060101010101" charset="-122"/>
            </a:endParaRPr>
          </a:p>
        </p:txBody>
      </p:sp>
      <p:pic>
        <p:nvPicPr>
          <p:cNvPr id="109" name="图片 108"/>
          <p:cNvPicPr/>
          <p:nvPr/>
        </p:nvPicPr>
        <p:blipFill>
          <a:blip r:embed="rId1"/>
          <a:srcRect l="11883" t="19947" r="12438" b="4873"/>
          <a:stretch>
            <a:fillRect/>
          </a:stretch>
        </p:blipFill>
        <p:spPr>
          <a:xfrm>
            <a:off x="7191375" y="4215130"/>
            <a:ext cx="3882390" cy="2339975"/>
          </a:xfrm>
          <a:prstGeom prst="rect">
            <a:avLst/>
          </a:prstGeom>
          <a:noFill/>
          <a:ln w="9525">
            <a:noFill/>
          </a:ln>
        </p:spPr>
      </p:pic>
      <p:sp>
        <p:nvSpPr>
          <p:cNvPr id="4" name="文本框 3"/>
          <p:cNvSpPr txBox="1"/>
          <p:nvPr/>
        </p:nvSpPr>
        <p:spPr>
          <a:xfrm>
            <a:off x="273050" y="4687570"/>
            <a:ext cx="6077585" cy="1198880"/>
          </a:xfrm>
          <a:prstGeom prst="rect">
            <a:avLst/>
          </a:prstGeom>
          <a:noFill/>
        </p:spPr>
        <p:txBody>
          <a:bodyPr wrap="square" rtlCol="0" anchor="t">
            <a:spAutoFit/>
          </a:bodyPr>
          <a:p>
            <a:pPr>
              <a:lnSpc>
                <a:spcPct val="150000"/>
              </a:lnSpc>
            </a:pPr>
            <a:r>
              <a:rPr lang="en-US" altLang="zh-CN" sz="1600" b="1" dirty="0">
                <a:solidFill>
                  <a:srgbClr val="C00000"/>
                </a:solidFill>
                <a:latin typeface="楷体" panose="02010609060101010101" charset="-122"/>
                <a:ea typeface="楷体" panose="02010609060101010101" charset="-122"/>
                <a:cs typeface="楷体" panose="02010609060101010101" charset="-122"/>
                <a:sym typeface="+mn-ea"/>
              </a:rPr>
              <a:t>    </a:t>
            </a:r>
            <a:r>
              <a:rPr lang="zh-CN" altLang="en-US" sz="1600" b="1" dirty="0">
                <a:solidFill>
                  <a:srgbClr val="C00000"/>
                </a:solidFill>
                <a:latin typeface="楷体" panose="02010609060101010101" charset="-122"/>
                <a:ea typeface="楷体" panose="02010609060101010101" charset="-122"/>
                <a:cs typeface="楷体" panose="02010609060101010101" charset="-122"/>
                <a:sym typeface="+mn-ea"/>
              </a:rPr>
              <a:t>第五次：</a:t>
            </a:r>
            <a:r>
              <a:rPr lang="zh-CN" altLang="en-US" sz="1600" b="1" dirty="0">
                <a:latin typeface="楷体" panose="02010609060101010101" charset="-122"/>
                <a:ea typeface="楷体" panose="02010609060101010101" charset="-122"/>
                <a:cs typeface="楷体" panose="02010609060101010101" charset="-122"/>
                <a:sym typeface="+mn-ea"/>
              </a:rPr>
              <a:t>2017年党的十九大报告：“中国特色社会主义进入新时代，我国社会</a:t>
            </a:r>
            <a:r>
              <a:rPr lang="en-US" altLang="zh-CN" sz="1600" b="1">
                <a:solidFill>
                  <a:srgbClr val="C00000"/>
                </a:solidFill>
                <a:latin typeface="黑体" panose="02010609060101010101" charset="-122"/>
                <a:ea typeface="黑体" panose="02010609060101010101" charset="-122"/>
                <a:cs typeface="楷体" panose="02010609060101010101" charset="-122"/>
                <a:sym typeface="+mn-ea"/>
              </a:rPr>
              <a:t>主要矛盾</a:t>
            </a:r>
            <a:r>
              <a:rPr lang="zh-CN" altLang="en-US" sz="1600" b="1" dirty="0">
                <a:latin typeface="楷体" panose="02010609060101010101" charset="-122"/>
                <a:ea typeface="楷体" panose="02010609060101010101" charset="-122"/>
                <a:cs typeface="楷体" panose="02010609060101010101" charset="-122"/>
                <a:sym typeface="+mn-ea"/>
              </a:rPr>
              <a:t>已经转化为人民日益增长的美好生活需要和不平衡不充分的发展之间的矛盾。”</a:t>
            </a:r>
            <a:endParaRPr lang="zh-CN" altLang="en-US" sz="1600" b="1" dirty="0">
              <a:latin typeface="楷体" panose="02010609060101010101" charset="-122"/>
              <a:ea typeface="楷体" panose="02010609060101010101" charset="-122"/>
              <a:cs typeface="楷体" panose="02010609060101010101" charset="-122"/>
              <a:sym typeface="+mn-ea"/>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498475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a:solidFill>
                  <a:srgbClr val="C00000"/>
                </a:solidFill>
                <a:latin typeface="楷体" panose="02010609060101010101" charset="-122"/>
                <a:ea typeface="楷体" panose="02010609060101010101" charset="-122"/>
                <a:cs typeface="楷体" panose="02010609060101010101" charset="-122"/>
              </a:rPr>
              <a:t>      </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20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【1】1978</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年邓小平领导的真理标准</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问题讨论</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“两个凡是”</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的束缚，提出实践是检验真理的唯一标准。</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20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1992</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和党的十四大</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20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【3】</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1997</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年党的十五</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大，冲破了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“姓公姓私”</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的束缚，提出公有制可以而且应当多样化。</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200000"/>
              </a:lnSpc>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【4】2001</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年“七一讲话”和</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2002</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年党</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的</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十六大，</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“有产无产”</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的束缚，提出了“三个代表”重要思想。</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200000"/>
              </a:lnSpc>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【5】2003</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年党的十六</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届三中全会</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，冲破</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“以GDP为本”</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的束缚，提出以人为本的科学发展观。</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200000"/>
              </a:lnSpc>
            </a:pP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【6】2017</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年</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党的十九大，冲破仅仅</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“追求物质利益”</a:t>
            </a:r>
            <a:r>
              <a:rPr lang="zh-CN" altLang="en-US" b="1" dirty="0">
                <a:solidFill>
                  <a:schemeClr val="tx1"/>
                </a:solidFill>
                <a:latin typeface="楷体" panose="02010609060101010101" charset="-122"/>
                <a:ea typeface="楷体" panose="02010609060101010101" charset="-122"/>
                <a:cs typeface="楷体" panose="02010609060101010101" charset="-122"/>
                <a:sym typeface="+mn-ea"/>
              </a:rPr>
              <a:t>的需要，提出“追求美好生活”的要求</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200000"/>
              </a:lnSpc>
            </a:pPr>
            <a:r>
              <a:rPr lang="en-US" altLang="zh-CN" sz="2400" b="1">
                <a:solidFill>
                  <a:schemeClr val="accent1">
                    <a:lumMod val="75000"/>
                  </a:schemeClr>
                </a:solidFill>
                <a:latin typeface="黑体" panose="02010609060101010101" charset="-122"/>
                <a:ea typeface="黑体" panose="02010609060101010101" charset="-122"/>
                <a:sym typeface="+mn-ea"/>
              </a:rPr>
              <a:t>   </a:t>
            </a:r>
            <a:r>
              <a:rPr lang="zh-CN" altLang="en-US" sz="2400" b="1">
                <a:solidFill>
                  <a:schemeClr val="accent1">
                    <a:lumMod val="75000"/>
                  </a:schemeClr>
                </a:solidFill>
                <a:latin typeface="黑体" panose="02010609060101010101" charset="-122"/>
                <a:ea typeface="黑体" panose="02010609060101010101" charset="-122"/>
                <a:sym typeface="+mn-ea"/>
              </a:rPr>
              <a:t>社会存在决定社会意识，</a:t>
            </a:r>
            <a:r>
              <a:rPr lang="zh-CN" altLang="en-US" sz="2400" b="1">
                <a:solidFill>
                  <a:srgbClr val="C00000"/>
                </a:solidFill>
                <a:latin typeface="黑体" panose="02010609060101010101" charset="-122"/>
                <a:ea typeface="黑体" panose="02010609060101010101" charset="-122"/>
                <a:sym typeface="+mn-ea"/>
              </a:rPr>
              <a:t>社会意识反作用于社会存在。</a:t>
            </a:r>
            <a:endParaRPr lang="zh-CN" altLang="en-US" sz="2400"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258445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【1】</a:t>
            </a:r>
            <a:r>
              <a:rPr lang="en-US" altLang="zh-CN" b="1" dirty="0" smtClean="0">
                <a:latin typeface="楷体" panose="02010609060101010101" charset="-122"/>
                <a:ea typeface="楷体" panose="02010609060101010101" charset="-122"/>
                <a:cs typeface="楷体" panose="02010609060101010101" charset="-122"/>
                <a:sym typeface="+mn-ea"/>
              </a:rPr>
              <a:t>1978</a:t>
            </a:r>
            <a:r>
              <a:rPr lang="zh-CN" altLang="en-US" b="1" dirty="0">
                <a:latin typeface="楷体" panose="02010609060101010101" charset="-122"/>
                <a:ea typeface="楷体" panose="02010609060101010101" charset="-122"/>
                <a:cs typeface="楷体" panose="02010609060101010101" charset="-122"/>
                <a:sym typeface="+mn-ea"/>
              </a:rPr>
              <a:t>年邓小平领导的真理标准</a:t>
            </a:r>
            <a:r>
              <a:rPr lang="zh-CN" altLang="en-US" b="1" dirty="0" smtClean="0">
                <a:latin typeface="楷体" panose="02010609060101010101" charset="-122"/>
                <a:ea typeface="楷体" panose="02010609060101010101" charset="-122"/>
                <a:cs typeface="楷体" panose="02010609060101010101" charset="-122"/>
                <a:sym typeface="+mn-ea"/>
              </a:rPr>
              <a:t>问题讨论</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“两个凡是”</a:t>
            </a:r>
            <a:r>
              <a:rPr lang="zh-CN" altLang="en-US" b="1" dirty="0">
                <a:latin typeface="楷体" panose="02010609060101010101" charset="-122"/>
                <a:ea typeface="楷体" panose="02010609060101010101" charset="-122"/>
                <a:cs typeface="楷体" panose="02010609060101010101" charset="-122"/>
                <a:sym typeface="+mn-ea"/>
              </a:rPr>
              <a:t>的束缚，提出实践是检验真理的唯一标准。</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1977</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2</a:t>
            </a:r>
            <a:r>
              <a:rPr lang="zh-CN" altLang="en-US" b="1" dirty="0" smtClean="0">
                <a:latin typeface="楷体" panose="02010609060101010101" charset="-122"/>
                <a:ea typeface="楷体" panose="02010609060101010101" charset="-122"/>
                <a:cs typeface="楷体" panose="02010609060101010101" charset="-122"/>
                <a:sym typeface="+mn-ea"/>
              </a:rPr>
              <a:t>月</a:t>
            </a:r>
            <a:r>
              <a:rPr lang="en-US" altLang="zh-CN" b="1" dirty="0" smtClean="0">
                <a:latin typeface="楷体" panose="02010609060101010101" charset="-122"/>
                <a:ea typeface="楷体" panose="02010609060101010101" charset="-122"/>
                <a:cs typeface="楷体" panose="02010609060101010101" charset="-122"/>
                <a:sym typeface="+mn-ea"/>
              </a:rPr>
              <a:t>7</a:t>
            </a:r>
            <a:r>
              <a:rPr lang="zh-CN" altLang="en-US" b="1" dirty="0" smtClean="0">
                <a:latin typeface="楷体" panose="02010609060101010101" charset="-122"/>
                <a:ea typeface="楷体" panose="02010609060101010101" charset="-122"/>
                <a:cs typeface="楷体" panose="02010609060101010101" charset="-122"/>
                <a:sym typeface="+mn-ea"/>
              </a:rPr>
              <a:t>日，《人民日报》《红旗》《解放军报》发表社论《学好文件抓住纲》：</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凡是毛主席做出的决策，我们都坚决维护；凡是毛主席的指示，我们都始终不渝地遵循。</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（依赖心理；巩固位置）</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   1977</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8</a:t>
            </a:r>
            <a:r>
              <a:rPr lang="zh-CN" altLang="en-US" b="1" dirty="0" smtClean="0">
                <a:latin typeface="楷体" panose="02010609060101010101" charset="-122"/>
                <a:ea typeface="楷体" panose="02010609060101010101" charset="-122"/>
                <a:cs typeface="楷体" panose="02010609060101010101" charset="-122"/>
                <a:sym typeface="+mn-ea"/>
              </a:rPr>
              <a:t>月，党的十一大仍然坚持</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以阶级斗争为纲</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和</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无产阶级专政下继续革命</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的理论，肯定党内有</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走资派</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p:txBody>
      </p:sp>
      <p:pic>
        <p:nvPicPr>
          <p:cNvPr id="102" name="图片 101"/>
          <p:cNvPicPr/>
          <p:nvPr/>
        </p:nvPicPr>
        <p:blipFill>
          <a:blip r:embed="rId1">
            <a:lum bright="6000"/>
          </a:blip>
          <a:stretch>
            <a:fillRect/>
          </a:stretch>
        </p:blipFill>
        <p:spPr>
          <a:xfrm>
            <a:off x="9782810" y="3665855"/>
            <a:ext cx="2216785" cy="2388870"/>
          </a:xfrm>
          <a:prstGeom prst="rect">
            <a:avLst/>
          </a:prstGeom>
          <a:noFill/>
          <a:ln w="9525">
            <a:noFill/>
          </a:ln>
        </p:spPr>
      </p:pic>
      <p:sp>
        <p:nvSpPr>
          <p:cNvPr id="4" name="文本框 3"/>
          <p:cNvSpPr txBox="1"/>
          <p:nvPr/>
        </p:nvSpPr>
        <p:spPr>
          <a:xfrm>
            <a:off x="227965" y="3466465"/>
            <a:ext cx="7610475" cy="3415030"/>
          </a:xfrm>
          <a:prstGeom prst="rect">
            <a:avLst/>
          </a:prstGeom>
          <a:noFill/>
        </p:spPr>
        <p:txBody>
          <a:bodyPr wrap="square" rtlCol="0" anchor="t">
            <a:spAutoFit/>
          </a:bodyPr>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1977</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4</a:t>
            </a:r>
            <a:r>
              <a:rPr lang="zh-CN" altLang="en-US" b="1" dirty="0" smtClean="0">
                <a:latin typeface="楷体" panose="02010609060101010101" charset="-122"/>
                <a:ea typeface="楷体" panose="02010609060101010101" charset="-122"/>
                <a:cs typeface="楷体" panose="02010609060101010101" charset="-122"/>
                <a:sym typeface="+mn-ea"/>
              </a:rPr>
              <a:t>月，邓小平以老党员的名义写信给中共中央，针对</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两个凡是</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，提出要用</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准确的完整的毛泽东思想</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指导党的事业。</a:t>
            </a:r>
            <a:r>
              <a:rPr lang="en-US" altLang="zh-CN" b="1" dirty="0" smtClean="0">
                <a:latin typeface="楷体" panose="02010609060101010101" charset="-122"/>
                <a:ea typeface="楷体" panose="02010609060101010101" charset="-122"/>
                <a:cs typeface="楷体" panose="02010609060101010101" charset="-122"/>
                <a:sym typeface="+mn-ea"/>
              </a:rPr>
              <a:t>5</a:t>
            </a:r>
            <a:r>
              <a:rPr lang="zh-CN" altLang="en-US" b="1" dirty="0" smtClean="0">
                <a:latin typeface="楷体" panose="02010609060101010101" charset="-122"/>
                <a:ea typeface="楷体" panose="02010609060101010101" charset="-122"/>
                <a:cs typeface="楷体" panose="02010609060101010101" charset="-122"/>
                <a:sym typeface="+mn-ea"/>
              </a:rPr>
              <a:t>月，公开批评</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两个凡是</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不符合马克思主义</a:t>
            </a:r>
            <a:r>
              <a:rPr lang="zh-CN" altLang="en-US" b="1" dirty="0" smtClean="0">
                <a:latin typeface="楷体" panose="02010609060101010101" charset="-122"/>
                <a:ea typeface="楷体" panose="02010609060101010101" charset="-122"/>
                <a:cs typeface="楷体" panose="02010609060101010101" charset="-122"/>
                <a:sym typeface="+mn-ea"/>
              </a:rPr>
              <a:t>。</a:t>
            </a:r>
            <a:r>
              <a:rPr lang="en-US" altLang="zh-CN" b="1" dirty="0" smtClean="0">
                <a:latin typeface="楷体" panose="02010609060101010101" charset="-122"/>
                <a:ea typeface="楷体" panose="02010609060101010101" charset="-122"/>
                <a:cs typeface="楷体" panose="02010609060101010101" charset="-122"/>
                <a:sym typeface="+mn-ea"/>
              </a:rPr>
              <a:t>9</a:t>
            </a:r>
            <a:r>
              <a:rPr lang="zh-CN" altLang="en-US" b="1" dirty="0" smtClean="0">
                <a:latin typeface="楷体" panose="02010609060101010101" charset="-122"/>
                <a:ea typeface="楷体" panose="02010609060101010101" charset="-122"/>
                <a:cs typeface="楷体" panose="02010609060101010101" charset="-122"/>
                <a:sym typeface="+mn-ea"/>
              </a:rPr>
              <a:t>月，到东三省和河北省</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到处点火</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，在舆论上发动群众。</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   1977</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7</a:t>
            </a:r>
            <a:r>
              <a:rPr lang="zh-CN" altLang="en-US" b="1" dirty="0" smtClean="0">
                <a:latin typeface="楷体" panose="02010609060101010101" charset="-122"/>
                <a:ea typeface="楷体" panose="02010609060101010101" charset="-122"/>
                <a:cs typeface="楷体" panose="02010609060101010101" charset="-122"/>
                <a:sym typeface="+mn-ea"/>
              </a:rPr>
              <a:t>月，中共十届三中全会召开，在以叶剑英为代表的的老一辈革命家的支持下，邓小平复出，全会通过</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《关于恢复邓小平同志职务的决议》</a:t>
            </a:r>
            <a:r>
              <a:rPr lang="zh-CN" altLang="en-US" b="1" dirty="0" smtClean="0">
                <a:latin typeface="楷体" panose="02010609060101010101" charset="-122"/>
                <a:ea typeface="楷体" panose="02010609060101010101" charset="-122"/>
                <a:cs typeface="楷体" panose="02010609060101010101" charset="-122"/>
                <a:sym typeface="+mn-ea"/>
              </a:rPr>
              <a:t>（中共中央委员、中央政治局委员、中央政治局常委、中共中央副主席、国务院副总理、中央军委副主席、中国人民解放军总参谋长）。</a:t>
            </a:r>
            <a:endParaRPr lang="zh-CN" altLang="en-US"/>
          </a:p>
        </p:txBody>
      </p:sp>
      <p:pic>
        <p:nvPicPr>
          <p:cNvPr id="113" name="图片 112"/>
          <p:cNvPicPr/>
          <p:nvPr/>
        </p:nvPicPr>
        <p:blipFill>
          <a:blip r:embed="rId2"/>
          <a:stretch>
            <a:fillRect/>
          </a:stretch>
        </p:blipFill>
        <p:spPr>
          <a:xfrm>
            <a:off x="7838440" y="3665855"/>
            <a:ext cx="1813560" cy="2386330"/>
          </a:xfrm>
          <a:prstGeom prst="rect">
            <a:avLst/>
          </a:prstGeom>
          <a:noFill/>
          <a:ln w="9525">
            <a:noFill/>
          </a:ln>
        </p:spPr>
      </p:pic>
      <p:sp>
        <p:nvSpPr>
          <p:cNvPr id="5" name="文本框 4"/>
          <p:cNvSpPr txBox="1"/>
          <p:nvPr/>
        </p:nvSpPr>
        <p:spPr>
          <a:xfrm>
            <a:off x="8230870" y="6210935"/>
            <a:ext cx="1029335" cy="368300"/>
          </a:xfrm>
          <a:prstGeom prst="rect">
            <a:avLst/>
          </a:prstGeom>
          <a:noFill/>
        </p:spPr>
        <p:txBody>
          <a:bodyPr wrap="square" rtlCol="0">
            <a:spAutoFit/>
          </a:bodyPr>
          <a:p>
            <a:r>
              <a:rPr lang="zh-CN" altLang="en-US" b="1">
                <a:latin typeface="楷体" panose="02010609060101010101" charset="-122"/>
                <a:ea typeface="楷体" panose="02010609060101010101" charset="-122"/>
              </a:rPr>
              <a:t>华国锋</a:t>
            </a:r>
            <a:endParaRPr lang="zh-CN" altLang="en-US" b="1">
              <a:latin typeface="楷体" panose="02010609060101010101" charset="-122"/>
              <a:ea typeface="楷体" panose="02010609060101010101" charset="-122"/>
            </a:endParaRPr>
          </a:p>
        </p:txBody>
      </p:sp>
      <p:sp>
        <p:nvSpPr>
          <p:cNvPr id="7"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152400" y="965835"/>
            <a:ext cx="11771630" cy="1529715"/>
          </a:xfrm>
          <a:prstGeom prst="rect">
            <a:avLst/>
          </a:prstGeom>
          <a:noFill/>
        </p:spPr>
        <p:txBody>
          <a:bodyPr wrap="square" rtlCol="0" anchor="t">
            <a:spAutoFit/>
          </a:bodyPr>
          <a:p>
            <a:pPr>
              <a:lnSpc>
                <a:spcPct val="130000"/>
              </a:lnSpc>
              <a:spcBef>
                <a:spcPts val="0"/>
              </a:spcBef>
              <a:spcAft>
                <a:spcPts val="0"/>
              </a:spcAft>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【1】</a:t>
            </a:r>
            <a:r>
              <a:rPr lang="en-US" altLang="zh-CN" b="1" dirty="0" smtClean="0">
                <a:latin typeface="楷体" panose="02010609060101010101" charset="-122"/>
                <a:ea typeface="楷体" panose="02010609060101010101" charset="-122"/>
                <a:cs typeface="楷体" panose="02010609060101010101" charset="-122"/>
                <a:sym typeface="+mn-ea"/>
              </a:rPr>
              <a:t>1978</a:t>
            </a:r>
            <a:r>
              <a:rPr lang="zh-CN" altLang="en-US" b="1" dirty="0">
                <a:latin typeface="楷体" panose="02010609060101010101" charset="-122"/>
                <a:ea typeface="楷体" panose="02010609060101010101" charset="-122"/>
                <a:cs typeface="楷体" panose="02010609060101010101" charset="-122"/>
                <a:sym typeface="+mn-ea"/>
              </a:rPr>
              <a:t>年邓小平领导的真理标准</a:t>
            </a:r>
            <a:r>
              <a:rPr lang="zh-CN" altLang="en-US" b="1" dirty="0" smtClean="0">
                <a:latin typeface="楷体" panose="02010609060101010101" charset="-122"/>
                <a:ea typeface="楷体" panose="02010609060101010101" charset="-122"/>
                <a:cs typeface="楷体" panose="02010609060101010101" charset="-122"/>
                <a:sym typeface="+mn-ea"/>
              </a:rPr>
              <a:t>问题讨论</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“两个凡是”</a:t>
            </a:r>
            <a:r>
              <a:rPr lang="zh-CN" altLang="en-US" b="1" dirty="0">
                <a:latin typeface="楷体" panose="02010609060101010101" charset="-122"/>
                <a:ea typeface="楷体" panose="02010609060101010101" charset="-122"/>
                <a:cs typeface="楷体" panose="02010609060101010101" charset="-122"/>
                <a:sym typeface="+mn-ea"/>
              </a:rPr>
              <a:t>的束缚，提出实践是检验真理的唯一标准。</a:t>
            </a:r>
            <a:endParaRPr lang="zh-CN" altLang="en-US" b="1" dirty="0">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1977</a:t>
            </a:r>
            <a:r>
              <a:rPr lang="zh-CN" altLang="en-US" b="1" dirty="0" smtClean="0">
                <a:latin typeface="楷体" panose="02010609060101010101" charset="-122"/>
                <a:ea typeface="楷体" panose="02010609060101010101" charset="-122"/>
                <a:cs typeface="楷体" panose="02010609060101010101" charset="-122"/>
                <a:sym typeface="+mn-ea"/>
              </a:rPr>
              <a:t>年，党的十一大，在</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文革</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中被视为邓小平追随者</a:t>
            </a:r>
            <a:r>
              <a:rPr lang="zh-CN" altLang="en-US" b="1" dirty="0" smtClean="0">
                <a:latin typeface="楷体" panose="02010609060101010101" charset="-122"/>
                <a:ea typeface="楷体" panose="02010609060101010101" charset="-122"/>
                <a:cs typeface="楷体" panose="02010609060101010101" charset="-122"/>
                <a:sym typeface="+mn-ea"/>
              </a:rPr>
              <a:t>的</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胡耀邦</a:t>
            </a:r>
            <a:r>
              <a:rPr lang="zh-CN" altLang="en-US" b="1" dirty="0" smtClean="0">
                <a:latin typeface="楷体" panose="02010609060101010101" charset="-122"/>
                <a:ea typeface="楷体" panose="02010609060101010101" charset="-122"/>
                <a:cs typeface="楷体" panose="02010609060101010101" charset="-122"/>
                <a:sym typeface="+mn-ea"/>
              </a:rPr>
              <a:t>，重新当选为中央委员，出任中共中央党校副校长。主办</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《理论动态》</a:t>
            </a:r>
            <a:r>
              <a:rPr lang="zh-CN" altLang="en-US" b="1" dirty="0" smtClean="0">
                <a:latin typeface="楷体" panose="02010609060101010101" charset="-122"/>
                <a:ea typeface="楷体" panose="02010609060101010101" charset="-122"/>
                <a:cs typeface="楷体" panose="02010609060101010101" charset="-122"/>
                <a:sym typeface="+mn-ea"/>
              </a:rPr>
              <a:t>（办刊为了把被林彪、</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四人帮</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颠倒了的路线、理论、思想的是非再颠倒过来）。</a:t>
            </a:r>
            <a:endParaRPr lang="zh-CN" altLang="en-US" b="1" dirty="0" smtClean="0">
              <a:latin typeface="楷体" panose="02010609060101010101" charset="-122"/>
              <a:ea typeface="楷体" panose="02010609060101010101" charset="-122"/>
              <a:cs typeface="楷体" panose="02010609060101010101" charset="-122"/>
              <a:sym typeface="+mn-ea"/>
            </a:endParaRPr>
          </a:p>
        </p:txBody>
      </p:sp>
      <p:pic>
        <p:nvPicPr>
          <p:cNvPr id="104" name="图片 103"/>
          <p:cNvPicPr/>
          <p:nvPr/>
        </p:nvPicPr>
        <p:blipFill>
          <a:blip r:embed="rId1"/>
          <a:stretch>
            <a:fillRect/>
          </a:stretch>
        </p:blipFill>
        <p:spPr>
          <a:xfrm>
            <a:off x="7191375" y="2904490"/>
            <a:ext cx="2239645" cy="2650490"/>
          </a:xfrm>
          <a:prstGeom prst="rect">
            <a:avLst/>
          </a:prstGeom>
          <a:noFill/>
          <a:ln w="9525">
            <a:noFill/>
          </a:ln>
        </p:spPr>
      </p:pic>
      <p:sp>
        <p:nvSpPr>
          <p:cNvPr id="5" name="文本框 4"/>
          <p:cNvSpPr txBox="1"/>
          <p:nvPr/>
        </p:nvSpPr>
        <p:spPr>
          <a:xfrm>
            <a:off x="152400" y="2422525"/>
            <a:ext cx="7038975" cy="4048125"/>
          </a:xfrm>
          <a:prstGeom prst="rect">
            <a:avLst/>
          </a:prstGeom>
          <a:noFill/>
        </p:spPr>
        <p:txBody>
          <a:bodyPr wrap="square" rtlCol="0" anchor="t">
            <a:spAutoFit/>
          </a:bodyPr>
          <a:p>
            <a:pPr>
              <a:lnSpc>
                <a:spcPct val="13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1977</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7</a:t>
            </a:r>
            <a:r>
              <a:rPr lang="zh-CN" altLang="en-US" b="1" dirty="0" smtClean="0">
                <a:latin typeface="楷体" panose="02010609060101010101" charset="-122"/>
                <a:ea typeface="楷体" panose="02010609060101010101" charset="-122"/>
                <a:cs typeface="楷体" panose="02010609060101010101" charset="-122"/>
                <a:sym typeface="+mn-ea"/>
              </a:rPr>
              <a:t>月南京大学哲学系讲师</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胡福明</a:t>
            </a:r>
            <a:r>
              <a:rPr lang="zh-CN" altLang="en-US" b="1" dirty="0" smtClean="0">
                <a:latin typeface="楷体" panose="02010609060101010101" charset="-122"/>
                <a:ea typeface="楷体" panose="02010609060101010101" charset="-122"/>
                <a:cs typeface="楷体" panose="02010609060101010101" charset="-122"/>
                <a:sym typeface="+mn-ea"/>
              </a:rPr>
              <a:t>写完</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《实践是检验真理的标准》</a:t>
            </a:r>
            <a:r>
              <a:rPr lang="zh-CN" altLang="en-US" b="1" dirty="0" smtClean="0">
                <a:latin typeface="楷体" panose="02010609060101010101" charset="-122"/>
                <a:ea typeface="楷体" panose="02010609060101010101" charset="-122"/>
                <a:cs typeface="楷体" panose="02010609060101010101" charset="-122"/>
                <a:sym typeface="+mn-ea"/>
              </a:rPr>
              <a:t>，</a:t>
            </a:r>
            <a:r>
              <a:rPr lang="en-US" altLang="zh-CN" b="1" dirty="0" smtClean="0">
                <a:latin typeface="楷体" panose="02010609060101010101" charset="-122"/>
                <a:ea typeface="楷体" panose="02010609060101010101" charset="-122"/>
                <a:cs typeface="楷体" panose="02010609060101010101" charset="-122"/>
                <a:sym typeface="+mn-ea"/>
              </a:rPr>
              <a:t>9</a:t>
            </a:r>
            <a:r>
              <a:rPr lang="zh-CN" altLang="en-US" b="1" dirty="0" smtClean="0">
                <a:latin typeface="楷体" panose="02010609060101010101" charset="-122"/>
                <a:ea typeface="楷体" panose="02010609060101010101" charset="-122"/>
                <a:cs typeface="楷体" panose="02010609060101010101" charset="-122"/>
                <a:sym typeface="+mn-ea"/>
              </a:rPr>
              <a:t>月寄给《光明日报》。修改后打算于</a:t>
            </a:r>
            <a:r>
              <a:rPr lang="en-US" altLang="zh-CN" b="1" dirty="0" smtClean="0">
                <a:latin typeface="楷体" panose="02010609060101010101" charset="-122"/>
                <a:ea typeface="楷体" panose="02010609060101010101" charset="-122"/>
                <a:cs typeface="楷体" panose="02010609060101010101" charset="-122"/>
                <a:sym typeface="+mn-ea"/>
              </a:rPr>
              <a:t>1978</a:t>
            </a:r>
            <a:r>
              <a:rPr lang="zh-CN" altLang="en-US" b="1" dirty="0" smtClean="0">
                <a:latin typeface="楷体" panose="02010609060101010101" charset="-122"/>
                <a:ea typeface="楷体" panose="02010609060101010101" charset="-122"/>
                <a:cs typeface="楷体" panose="02010609060101010101" charset="-122"/>
                <a:sym typeface="+mn-ea"/>
              </a:rPr>
              <a:t>年</a:t>
            </a:r>
            <a:r>
              <a:rPr lang="en-US" altLang="zh-CN" b="1" dirty="0" smtClean="0">
                <a:latin typeface="楷体" panose="02010609060101010101" charset="-122"/>
                <a:ea typeface="楷体" panose="02010609060101010101" charset="-122"/>
                <a:cs typeface="楷体" panose="02010609060101010101" charset="-122"/>
                <a:sym typeface="+mn-ea"/>
              </a:rPr>
              <a:t>4</a:t>
            </a:r>
            <a:r>
              <a:rPr lang="zh-CN" altLang="en-US" b="1" dirty="0" smtClean="0">
                <a:latin typeface="楷体" panose="02010609060101010101" charset="-122"/>
                <a:ea typeface="楷体" panose="02010609060101010101" charset="-122"/>
                <a:cs typeface="楷体" panose="02010609060101010101" charset="-122"/>
                <a:sym typeface="+mn-ea"/>
              </a:rPr>
              <a:t>月在《光明日报》哲学专版发表。</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3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《光明日报》新任主编</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杨光西</a:t>
            </a:r>
            <a:r>
              <a:rPr lang="zh-CN" altLang="en-US" b="1" dirty="0" smtClean="0">
                <a:latin typeface="楷体" panose="02010609060101010101" charset="-122"/>
                <a:ea typeface="楷体" panose="02010609060101010101" charset="-122"/>
                <a:cs typeface="楷体" panose="02010609060101010101" charset="-122"/>
                <a:sym typeface="+mn-ea"/>
              </a:rPr>
              <a:t>看中了这篇文章，决定从哲学专版撤下，组织力量进行修改，加强现实针对性，并从思想路线的角度进行阐释，触及当时影响拨乱反正、冲破禁区的内容。</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3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文章先后进行了</a:t>
            </a:r>
            <a:r>
              <a:rPr lang="en-US" altLang="zh-CN" b="1" dirty="0" smtClean="0">
                <a:latin typeface="楷体" panose="02010609060101010101" charset="-122"/>
                <a:ea typeface="楷体" panose="02010609060101010101" charset="-122"/>
                <a:cs typeface="楷体" panose="02010609060101010101" charset="-122"/>
                <a:sym typeface="+mn-ea"/>
              </a:rPr>
              <a:t>10</a:t>
            </a:r>
            <a:r>
              <a:rPr lang="zh-CN" altLang="en-US" b="1" dirty="0" smtClean="0">
                <a:latin typeface="楷体" panose="02010609060101010101" charset="-122"/>
                <a:ea typeface="楷体" panose="02010609060101010101" charset="-122"/>
                <a:cs typeface="楷体" panose="02010609060101010101" charset="-122"/>
                <a:sym typeface="+mn-ea"/>
              </a:rPr>
              <a:t>次较大的修改。</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修改后的文章突出批判那种认为“圣经上载了的才是对的”教条主义，批判那些“躺在马克思主义、毛泽东思想的现成条文上，甚至拿现成条文去限制、宰割、裁剪无限丰富的飞速发展的革命实践的错误倾向</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题目定为</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《实践是检验真理的</a:t>
            </a: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唯一</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标准》</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a:p>
        </p:txBody>
      </p:sp>
      <p:pic>
        <p:nvPicPr>
          <p:cNvPr id="106" name="图片 105"/>
          <p:cNvPicPr/>
          <p:nvPr/>
        </p:nvPicPr>
        <p:blipFill>
          <a:blip r:embed="rId2"/>
          <a:stretch>
            <a:fillRect/>
          </a:stretch>
        </p:blipFill>
        <p:spPr>
          <a:xfrm>
            <a:off x="9559290" y="2904490"/>
            <a:ext cx="2239645" cy="2651125"/>
          </a:xfrm>
          <a:prstGeom prst="rect">
            <a:avLst/>
          </a:prstGeom>
          <a:noFill/>
          <a:ln w="9525">
            <a:noFill/>
          </a:ln>
        </p:spPr>
      </p:pic>
      <p:sp>
        <p:nvSpPr>
          <p:cNvPr id="7" name="文本框 6"/>
          <p:cNvSpPr txBox="1"/>
          <p:nvPr/>
        </p:nvSpPr>
        <p:spPr>
          <a:xfrm>
            <a:off x="7828280" y="5782945"/>
            <a:ext cx="3733800" cy="368300"/>
          </a:xfrm>
          <a:prstGeom prst="rect">
            <a:avLst/>
          </a:prstGeom>
          <a:noFill/>
        </p:spPr>
        <p:txBody>
          <a:bodyPr wrap="square" rtlCol="0">
            <a:spAutoFit/>
          </a:bodyPr>
          <a:p>
            <a:r>
              <a:rPr lang="zh-CN" altLang="en-US" b="1" dirty="0" smtClean="0">
                <a:latin typeface="楷体" panose="02010609060101010101" charset="-122"/>
                <a:ea typeface="楷体" panose="02010609060101010101" charset="-122"/>
                <a:cs typeface="楷体" panose="02010609060101010101" charset="-122"/>
              </a:rPr>
              <a:t>胡耀邦 </a:t>
            </a: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胡福明</a:t>
            </a:r>
            <a:endParaRPr lang="zh-CN" altLang="en-US" b="1" dirty="0" smtClean="0">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【1】1978</a:t>
            </a:r>
            <a:r>
              <a:rPr lang="zh-CN" altLang="en-US" b="1" dirty="0">
                <a:latin typeface="楷体" panose="02010609060101010101" charset="-122"/>
                <a:ea typeface="楷体" panose="02010609060101010101" charset="-122"/>
                <a:cs typeface="楷体" panose="02010609060101010101" charset="-122"/>
                <a:sym typeface="+mn-ea"/>
              </a:rPr>
              <a:t>年邓小平领导的真理标准</a:t>
            </a:r>
            <a:r>
              <a:rPr lang="zh-CN" altLang="en-US" b="1" dirty="0" smtClean="0">
                <a:latin typeface="楷体" panose="02010609060101010101" charset="-122"/>
                <a:ea typeface="楷体" panose="02010609060101010101" charset="-122"/>
                <a:cs typeface="楷体" panose="02010609060101010101" charset="-122"/>
                <a:sym typeface="+mn-ea"/>
              </a:rPr>
              <a:t>问题讨论</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“两个凡是”</a:t>
            </a:r>
            <a:r>
              <a:rPr lang="zh-CN" altLang="en-US" b="1" dirty="0">
                <a:latin typeface="楷体" panose="02010609060101010101" charset="-122"/>
                <a:ea typeface="楷体" panose="02010609060101010101" charset="-122"/>
                <a:cs typeface="楷体" panose="02010609060101010101" charset="-122"/>
                <a:sym typeface="+mn-ea"/>
              </a:rPr>
              <a:t>的束缚，提出实践是检验真理的唯一标准。</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endParaRPr lang="zh-CN" altLang="en-US" b="1" dirty="0" smtClean="0">
              <a:latin typeface="楷体" panose="02010609060101010101" charset="-122"/>
              <a:ea typeface="楷体" panose="02010609060101010101" charset="-122"/>
              <a:cs typeface="楷体" panose="02010609060101010101" charset="-122"/>
              <a:sym typeface="+mn-ea"/>
            </a:endParaRPr>
          </a:p>
        </p:txBody>
      </p:sp>
      <p:pic>
        <p:nvPicPr>
          <p:cNvPr id="101" name="图片 100"/>
          <p:cNvPicPr/>
          <p:nvPr>
            <p:custDataLst>
              <p:tags r:id="rId1"/>
            </p:custDataLst>
          </p:nvPr>
        </p:nvPicPr>
        <p:blipFill>
          <a:blip r:embed="rId2"/>
          <a:stretch>
            <a:fillRect/>
          </a:stretch>
        </p:blipFill>
        <p:spPr>
          <a:xfrm>
            <a:off x="6300470" y="2755265"/>
            <a:ext cx="2834640" cy="3890645"/>
          </a:xfrm>
          <a:prstGeom prst="rect">
            <a:avLst/>
          </a:prstGeom>
          <a:noFill/>
          <a:ln w="9525">
            <a:noFill/>
          </a:ln>
        </p:spPr>
      </p:pic>
      <p:sp>
        <p:nvSpPr>
          <p:cNvPr id="4" name="文本框 3"/>
          <p:cNvSpPr txBox="1"/>
          <p:nvPr/>
        </p:nvSpPr>
        <p:spPr>
          <a:xfrm>
            <a:off x="227965" y="1902460"/>
            <a:ext cx="8707120" cy="4246245"/>
          </a:xfrm>
          <a:prstGeom prst="rect">
            <a:avLst/>
          </a:prstGeom>
          <a:noFill/>
        </p:spPr>
        <p:txBody>
          <a:bodyPr wrap="square" rtlCol="0">
            <a:spAutoFit/>
          </a:bodyPr>
          <a:p>
            <a:pPr>
              <a:lnSpc>
                <a:spcPct val="150000"/>
              </a:lnSpc>
            </a:pPr>
            <a:r>
              <a:rPr lang="zh-CN" altLang="en-US" b="1" dirty="0">
                <a:latin typeface="楷体" panose="02010609060101010101" charset="-122"/>
                <a:ea typeface="楷体" panose="02010609060101010101" charset="-122"/>
                <a:cs typeface="楷体" panose="02010609060101010101" charset="-122"/>
              </a:rPr>
              <a:t>1978年5月10日，《理论动态》第60期全文发表了《实践是检验真理的唯一标准》。</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a:latin typeface="楷体" panose="02010609060101010101" charset="-122"/>
                <a:ea typeface="楷体" panose="02010609060101010101" charset="-122"/>
                <a:cs typeface="楷体" panose="02010609060101010101" charset="-122"/>
              </a:rPr>
              <a:t>      </a:t>
            </a:r>
            <a:r>
              <a:rPr lang="zh-CN" altLang="en-US" b="1" dirty="0">
                <a:latin typeface="楷体" panose="02010609060101010101" charset="-122"/>
                <a:ea typeface="楷体" panose="02010609060101010101" charset="-122"/>
                <a:cs typeface="楷体" panose="02010609060101010101" charset="-122"/>
              </a:rPr>
              <a:t>5月11日，《光明日报》头版显著位置以</a:t>
            </a:r>
            <a:r>
              <a:rPr lang="zh-CN" altLang="en-US" b="1" dirty="0">
                <a:solidFill>
                  <a:srgbClr val="C00000"/>
                </a:solidFill>
                <a:latin typeface="楷体" panose="02010609060101010101" charset="-122"/>
                <a:ea typeface="楷体" panose="02010609060101010101" charset="-122"/>
                <a:cs typeface="楷体" panose="02010609060101010101" charset="-122"/>
              </a:rPr>
              <a:t>“本报特约评论员”</a:t>
            </a:r>
            <a:r>
              <a:rPr lang="zh-CN" altLang="en-US" b="1" dirty="0">
                <a:latin typeface="楷体" panose="02010609060101010101" charset="-122"/>
                <a:ea typeface="楷体" panose="02010609060101010101" charset="-122"/>
                <a:cs typeface="楷体" panose="02010609060101010101" charset="-122"/>
              </a:rPr>
              <a:t>名义发表该文。</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a:latin typeface="楷体" panose="02010609060101010101" charset="-122"/>
                <a:ea typeface="楷体" panose="02010609060101010101" charset="-122"/>
                <a:cs typeface="楷体" panose="02010609060101010101" charset="-122"/>
              </a:rPr>
              <a:t>      </a:t>
            </a:r>
            <a:r>
              <a:rPr lang="zh-CN" altLang="en-US" b="1" dirty="0">
                <a:latin typeface="楷体" panose="02010609060101010101" charset="-122"/>
                <a:ea typeface="楷体" panose="02010609060101010101" charset="-122"/>
                <a:cs typeface="楷体" panose="02010609060101010101" charset="-122"/>
              </a:rPr>
              <a:t>5月12日，《人民日报》《解放军报》转载了该文。</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a:latin typeface="楷体" panose="02010609060101010101" charset="-122"/>
                <a:ea typeface="楷体" panose="02010609060101010101" charset="-122"/>
                <a:cs typeface="楷体" panose="02010609060101010101" charset="-122"/>
              </a:rPr>
              <a:t>    </a:t>
            </a:r>
            <a:r>
              <a:rPr lang="zh-CN" altLang="en-US" b="1" dirty="0">
                <a:latin typeface="楷体" panose="02010609060101010101" charset="-122"/>
                <a:ea typeface="楷体" panose="02010609060101010101" charset="-122"/>
                <a:cs typeface="楷体" panose="02010609060101010101" charset="-122"/>
              </a:rPr>
              <a:t>随后新华社将此文向全国新闻界发了通稿，各省市</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zh-CN" altLang="en-US" b="1" dirty="0">
                <a:latin typeface="楷体" panose="02010609060101010101" charset="-122"/>
                <a:ea typeface="楷体" panose="02010609060101010101" charset="-122"/>
                <a:cs typeface="楷体" panose="02010609060101010101" charset="-122"/>
              </a:rPr>
              <a:t>自治区报纸开始了转载此文。</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a:latin typeface="楷体" panose="02010609060101010101" charset="-122"/>
                <a:ea typeface="楷体" panose="02010609060101010101" charset="-122"/>
                <a:cs typeface="楷体" panose="02010609060101010101" charset="-122"/>
              </a:rPr>
              <a:t>  </a:t>
            </a:r>
            <a:r>
              <a:rPr lang="zh-CN" altLang="en-US" b="1" dirty="0">
                <a:solidFill>
                  <a:srgbClr val="C00000"/>
                </a:solidFill>
                <a:latin typeface="楷体" panose="02010609060101010101" charset="-122"/>
                <a:ea typeface="楷体" panose="02010609060101010101" charset="-122"/>
                <a:cs typeface="楷体" panose="02010609060101010101" charset="-122"/>
              </a:rPr>
              <a:t>文章分四个部分：</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a:latin typeface="楷体" panose="02010609060101010101" charset="-122"/>
                <a:ea typeface="楷体" panose="02010609060101010101" charset="-122"/>
                <a:cs typeface="楷体" panose="02010609060101010101" charset="-122"/>
              </a:rPr>
              <a:t>  </a:t>
            </a:r>
            <a:r>
              <a:rPr lang="zh-CN" altLang="en-US" b="1" dirty="0">
                <a:latin typeface="楷体" panose="02010609060101010101" charset="-122"/>
                <a:ea typeface="楷体" panose="02010609060101010101" charset="-122"/>
                <a:cs typeface="楷体" panose="02010609060101010101" charset="-122"/>
              </a:rPr>
              <a:t>1.检验真理的标准只能是社会实践</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a:latin typeface="楷体" panose="02010609060101010101" charset="-122"/>
                <a:ea typeface="楷体" panose="02010609060101010101" charset="-122"/>
                <a:cs typeface="楷体" panose="02010609060101010101" charset="-122"/>
              </a:rPr>
              <a:t>  </a:t>
            </a:r>
            <a:r>
              <a:rPr lang="zh-CN" altLang="en-US" b="1" dirty="0">
                <a:latin typeface="楷体" panose="02010609060101010101" charset="-122"/>
                <a:ea typeface="楷体" panose="02010609060101010101" charset="-122"/>
                <a:cs typeface="楷体" panose="02010609060101010101" charset="-122"/>
              </a:rPr>
              <a:t>2.理论与实践的统一是马克思主义的一个最基本的原则</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a:latin typeface="楷体" panose="02010609060101010101" charset="-122"/>
                <a:ea typeface="楷体" panose="02010609060101010101" charset="-122"/>
                <a:cs typeface="楷体" panose="02010609060101010101" charset="-122"/>
              </a:rPr>
              <a:t>  </a:t>
            </a:r>
            <a:r>
              <a:rPr lang="zh-CN" altLang="en-US" b="1" dirty="0">
                <a:latin typeface="楷体" panose="02010609060101010101" charset="-122"/>
                <a:ea typeface="楷体" panose="02010609060101010101" charset="-122"/>
                <a:cs typeface="楷体" panose="02010609060101010101" charset="-122"/>
              </a:rPr>
              <a:t>3.革命导师是坚持用实践检验真理的榜样</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a:latin typeface="楷体" panose="02010609060101010101" charset="-122"/>
                <a:ea typeface="楷体" panose="02010609060101010101" charset="-122"/>
                <a:cs typeface="楷体" panose="02010609060101010101" charset="-122"/>
              </a:rPr>
              <a:t>  </a:t>
            </a:r>
            <a:r>
              <a:rPr lang="zh-CN" altLang="en-US" b="1" dirty="0">
                <a:solidFill>
                  <a:srgbClr val="C00000"/>
                </a:solidFill>
                <a:latin typeface="楷体" panose="02010609060101010101" charset="-122"/>
                <a:ea typeface="楷体" panose="02010609060101010101" charset="-122"/>
                <a:cs typeface="楷体" panose="02010609060101010101" charset="-122"/>
              </a:rPr>
              <a:t>4.任何理论都要不断接受实践的检验</a:t>
            </a:r>
            <a:endParaRPr lang="zh-CN" altLang="en-US" b="1" dirty="0">
              <a:solidFill>
                <a:srgbClr val="C00000"/>
              </a:solidFill>
              <a:latin typeface="楷体" panose="02010609060101010101" charset="-122"/>
              <a:ea typeface="楷体" panose="02010609060101010101" charset="-122"/>
              <a:cs typeface="楷体" panose="02010609060101010101" charset="-122"/>
            </a:endParaRPr>
          </a:p>
        </p:txBody>
      </p:sp>
      <p:pic>
        <p:nvPicPr>
          <p:cNvPr id="109" name="图片 108"/>
          <p:cNvPicPr/>
          <p:nvPr>
            <p:custDataLst>
              <p:tags r:id="rId3"/>
            </p:custDataLst>
          </p:nvPr>
        </p:nvPicPr>
        <p:blipFill>
          <a:blip r:embed="rId4"/>
          <a:stretch>
            <a:fillRect/>
          </a:stretch>
        </p:blipFill>
        <p:spPr>
          <a:xfrm>
            <a:off x="9251315" y="2755900"/>
            <a:ext cx="2834005" cy="3890010"/>
          </a:xfrm>
          <a:prstGeom prst="rect">
            <a:avLst/>
          </a:prstGeom>
          <a:noFill/>
          <a:ln w="9525">
            <a:noFill/>
          </a:ln>
        </p:spPr>
      </p:pic>
      <p:pic>
        <p:nvPicPr>
          <p:cNvPr id="114" name="图片 113"/>
          <p:cNvPicPr/>
          <p:nvPr>
            <p:custDataLst>
              <p:tags r:id="rId5"/>
            </p:custDataLst>
          </p:nvPr>
        </p:nvPicPr>
        <p:blipFill>
          <a:blip r:embed="rId6">
            <a:clrChange>
              <a:clrFrom>
                <a:srgbClr val="FFFFFF">
                  <a:alpha val="100000"/>
                </a:srgbClr>
              </a:clrFrom>
              <a:clrTo>
                <a:srgbClr val="FFFFFF">
                  <a:alpha val="100000"/>
                  <a:alpha val="0"/>
                </a:srgbClr>
              </a:clrTo>
            </a:clrChange>
          </a:blip>
          <a:srcRect l="10145" t="6132" r="10127" b="14296"/>
          <a:stretch>
            <a:fillRect/>
          </a:stretch>
        </p:blipFill>
        <p:spPr>
          <a:xfrm>
            <a:off x="9135110" y="5193030"/>
            <a:ext cx="3056890" cy="1543685"/>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557212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【1】</a:t>
            </a:r>
            <a:r>
              <a:rPr lang="en-US" altLang="zh-CN" b="1" dirty="0" smtClean="0">
                <a:latin typeface="楷体" panose="02010609060101010101" charset="-122"/>
                <a:ea typeface="楷体" panose="02010609060101010101" charset="-122"/>
                <a:cs typeface="楷体" panose="02010609060101010101" charset="-122"/>
                <a:sym typeface="+mn-ea"/>
              </a:rPr>
              <a:t>1978</a:t>
            </a:r>
            <a:r>
              <a:rPr lang="zh-CN" altLang="en-US" b="1" dirty="0">
                <a:latin typeface="楷体" panose="02010609060101010101" charset="-122"/>
                <a:ea typeface="楷体" panose="02010609060101010101" charset="-122"/>
                <a:cs typeface="楷体" panose="02010609060101010101" charset="-122"/>
                <a:sym typeface="+mn-ea"/>
              </a:rPr>
              <a:t>年邓小平领导的真理标准</a:t>
            </a:r>
            <a:r>
              <a:rPr lang="zh-CN" altLang="en-US" b="1" dirty="0" smtClean="0">
                <a:latin typeface="楷体" panose="02010609060101010101" charset="-122"/>
                <a:ea typeface="楷体" panose="02010609060101010101" charset="-122"/>
                <a:cs typeface="楷体" panose="02010609060101010101" charset="-122"/>
                <a:sym typeface="+mn-ea"/>
              </a:rPr>
              <a:t>问题讨论</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“两个凡是”</a:t>
            </a:r>
            <a:r>
              <a:rPr lang="zh-CN" altLang="en-US" b="1" dirty="0">
                <a:latin typeface="楷体" panose="02010609060101010101" charset="-122"/>
                <a:ea typeface="楷体" panose="02010609060101010101" charset="-122"/>
                <a:cs typeface="楷体" panose="02010609060101010101" charset="-122"/>
                <a:sym typeface="+mn-ea"/>
              </a:rPr>
              <a:t>的束缚，提出实践是检验真理的唯一标准。</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黑体" panose="02010609060101010101" charset="-122"/>
                <a:ea typeface="黑体" panose="02010609060101010101" charset="-122"/>
                <a:cs typeface="楷体" panose="02010609060101010101" charset="-122"/>
                <a:sym typeface="+mn-ea"/>
              </a:rPr>
              <a:t>两派意见：</a:t>
            </a:r>
            <a:endParaRPr lang="zh-CN" altLang="en-US" b="1" dirty="0" smtClean="0">
              <a:solidFill>
                <a:schemeClr val="tx1"/>
              </a:solidFill>
              <a:latin typeface="黑体" panose="02010609060101010101" charset="-122"/>
              <a:ea typeface="黑体" panose="02010609060101010101" charset="-122"/>
              <a:cs typeface="楷体" panose="02010609060101010101" charset="-122"/>
              <a:sym typeface="+mn-ea"/>
            </a:endParaRPr>
          </a:p>
          <a:p>
            <a:pPr>
              <a:lnSpc>
                <a:spcPct val="120000"/>
              </a:lnSpc>
              <a:spcBef>
                <a:spcPts val="0"/>
              </a:spcBef>
              <a:spcAft>
                <a:spcPts val="0"/>
              </a:spcAft>
            </a:pPr>
            <a:r>
              <a:rPr lang="zh-CN" altLang="en-US" b="1" dirty="0" smtClean="0">
                <a:solidFill>
                  <a:schemeClr val="tx1"/>
                </a:solidFill>
                <a:latin typeface="黑体" panose="02010609060101010101" charset="-122"/>
                <a:ea typeface="黑体" panose="02010609060101010101" charset="-122"/>
                <a:cs typeface="楷体" panose="02010609060101010101" charset="-122"/>
                <a:sym typeface="+mn-ea"/>
              </a:rPr>
              <a:t> </a:t>
            </a:r>
            <a:r>
              <a:rPr lang="en-US" altLang="zh-CN" b="1" dirty="0" smtClean="0">
                <a:solidFill>
                  <a:schemeClr val="tx1"/>
                </a:solidFill>
                <a:latin typeface="黑体" panose="02010609060101010101" charset="-122"/>
                <a:ea typeface="黑体" panose="02010609060101010101" charset="-122"/>
                <a:cs typeface="楷体" panose="02010609060101010101" charset="-122"/>
                <a:sym typeface="+mn-ea"/>
              </a:rPr>
              <a:t>  </a:t>
            </a:r>
            <a:r>
              <a:rPr lang="en-US" altLang="zh-CN" b="1" dirty="0" smtClean="0">
                <a:solidFill>
                  <a:srgbClr val="C00000"/>
                </a:solidFill>
                <a:latin typeface="黑体" panose="02010609060101010101" charset="-122"/>
                <a:ea typeface="黑体" panose="02010609060101010101" charset="-122"/>
                <a:cs typeface="楷体" panose="02010609060101010101" charset="-122"/>
                <a:sym typeface="+mn-ea"/>
              </a:rPr>
              <a:t> </a:t>
            </a:r>
            <a:r>
              <a:rPr lang="zh-CN" altLang="en-US" b="1" dirty="0" smtClean="0">
                <a:solidFill>
                  <a:srgbClr val="C00000"/>
                </a:solidFill>
                <a:latin typeface="黑体" panose="02010609060101010101" charset="-122"/>
                <a:ea typeface="黑体" panose="02010609060101010101" charset="-122"/>
                <a:cs typeface="楷体" panose="02010609060101010101" charset="-122"/>
                <a:sym typeface="+mn-ea"/>
              </a:rPr>
              <a:t>赞同</a:t>
            </a:r>
            <a:r>
              <a:rPr lang="zh-CN" altLang="en-US" b="1" dirty="0" smtClean="0">
                <a:solidFill>
                  <a:schemeClr val="tx1"/>
                </a:solidFill>
                <a:latin typeface="黑体" panose="02010609060101010101" charset="-122"/>
                <a:ea typeface="黑体" panose="02010609060101010101" charset="-122"/>
                <a:cs typeface="楷体" panose="02010609060101010101" charset="-122"/>
                <a:sym typeface="+mn-ea"/>
              </a:rPr>
              <a:t>：</a:t>
            </a: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经历了“文革”苦难，深受“左”倾路线毒害的广大干部群众读了这篇文章，为之欢欣鼓舞，他们看到了中国的未来和希望。</a:t>
            </a:r>
            <a:endPar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反对：</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这文章受到了来自“上边”的巨大压力，遭到“一些人”的强烈反对。不仅一些领导人勃然大怒，在不少思想较为保守的省市，讨伐之声也随之而起。</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5月12日,《人民日报》转载这篇文章的当天晚上，正在上夜班的总编辑胡绩伟接到前《人民日报》社长、总编辑打来的电话，指责《人民日报》转发这篇文章，</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认为这篇文章犯了方向性的错误，理论上是错误的，政治上问题更大，很坏很坏。</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5月13日,新华社社长曾涛也接到某负责人打来的电话。电话说：新华社向全国转发《实践是检验真理的唯一标准》这篇文章是错误的。</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这篇文章理论上是荒谬的，在思想上是反动的，在政治上是砍旗子的!</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5月17日,当时主持中央宣传工作的汪东兴在一个会议上的讲话中，公开点了这篇文章的名。他说：</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这篇文章“实际上是把矛头指向主席思想，我们的党报不能这么干”。</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他责问：“这是哪个中央的意见?”他批评新闻单位“没有高举毛主席的旗帜”，斥责刊登这篇文章的新闻单位负责人没有党性。他提出：“要查一查，接受教训。统一认识，下不为例。</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127635" y="843280"/>
            <a:ext cx="11771630" cy="175323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【1】</a:t>
            </a:r>
            <a:r>
              <a:rPr lang="en-US" altLang="zh-CN" b="1" dirty="0" smtClean="0">
                <a:latin typeface="楷体" panose="02010609060101010101" charset="-122"/>
                <a:ea typeface="楷体" panose="02010609060101010101" charset="-122"/>
                <a:cs typeface="楷体" panose="02010609060101010101" charset="-122"/>
                <a:sym typeface="+mn-ea"/>
              </a:rPr>
              <a:t>1978</a:t>
            </a:r>
            <a:r>
              <a:rPr lang="zh-CN" altLang="en-US" b="1" dirty="0">
                <a:latin typeface="楷体" panose="02010609060101010101" charset="-122"/>
                <a:ea typeface="楷体" panose="02010609060101010101" charset="-122"/>
                <a:cs typeface="楷体" panose="02010609060101010101" charset="-122"/>
                <a:sym typeface="+mn-ea"/>
              </a:rPr>
              <a:t>年邓小平领导的真理标准</a:t>
            </a:r>
            <a:r>
              <a:rPr lang="zh-CN" altLang="en-US" b="1" dirty="0" smtClean="0">
                <a:latin typeface="楷体" panose="02010609060101010101" charset="-122"/>
                <a:ea typeface="楷体" panose="02010609060101010101" charset="-122"/>
                <a:cs typeface="楷体" panose="02010609060101010101" charset="-122"/>
                <a:sym typeface="+mn-ea"/>
              </a:rPr>
              <a:t>问题讨论</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“两个凡是”</a:t>
            </a:r>
            <a:r>
              <a:rPr lang="zh-CN" altLang="en-US" b="1" dirty="0">
                <a:latin typeface="楷体" panose="02010609060101010101" charset="-122"/>
                <a:ea typeface="楷体" panose="02010609060101010101" charset="-122"/>
                <a:cs typeface="楷体" panose="02010609060101010101" charset="-122"/>
                <a:sym typeface="+mn-ea"/>
              </a:rPr>
              <a:t>的束缚，提出实践是检验真理的唯一标准。</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黑体" panose="02010609060101010101" charset="-122"/>
                <a:ea typeface="黑体" panose="02010609060101010101" charset="-122"/>
                <a:cs typeface="楷体" panose="02010609060101010101" charset="-122"/>
                <a:sym typeface="+mn-ea"/>
              </a:rPr>
              <a:t>邓小平的回应与各地的支持性表态</a:t>
            </a:r>
            <a:endParaRPr lang="zh-CN" altLang="en-US" b="1" dirty="0" smtClean="0">
              <a:latin typeface="黑体" panose="02010609060101010101" charset="-122"/>
              <a:ea typeface="黑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邓小平明确支持</a:t>
            </a:r>
            <a:r>
              <a:rPr lang="zh-CN" altLang="en-US" b="1" dirty="0" smtClean="0">
                <a:latin typeface="楷体" panose="02010609060101010101" charset="-122"/>
                <a:ea typeface="楷体" panose="02010609060101010101" charset="-122"/>
                <a:cs typeface="楷体" panose="02010609060101010101" charset="-122"/>
                <a:sym typeface="+mn-ea"/>
              </a:rPr>
              <a:t>在《实践是检验真理的唯一标准》中提出的观点，肯定围绕这一问题展开的讨论。</a:t>
            </a:r>
            <a:endParaRPr lang="zh-CN" altLang="en-US" b="1" dirty="0" smtClean="0">
              <a:latin typeface="楷体" panose="02010609060101010101" charset="-122"/>
              <a:ea typeface="楷体" panose="02010609060101010101" charset="-122"/>
              <a:cs typeface="楷体" panose="02010609060101010101" charset="-122"/>
              <a:sym typeface="+mn-ea"/>
            </a:endParaRPr>
          </a:p>
        </p:txBody>
      </p:sp>
      <p:pic>
        <p:nvPicPr>
          <p:cNvPr id="107" name="图片 106"/>
          <p:cNvPicPr/>
          <p:nvPr/>
        </p:nvPicPr>
        <p:blipFill>
          <a:blip r:embed="rId1"/>
          <a:stretch>
            <a:fillRect/>
          </a:stretch>
        </p:blipFill>
        <p:spPr>
          <a:xfrm>
            <a:off x="8768715" y="3053080"/>
            <a:ext cx="3005455" cy="3305810"/>
          </a:xfrm>
          <a:prstGeom prst="rect">
            <a:avLst/>
          </a:prstGeom>
          <a:noFill/>
          <a:ln w="9525">
            <a:noFill/>
          </a:ln>
        </p:spPr>
      </p:pic>
      <p:sp>
        <p:nvSpPr>
          <p:cNvPr id="4" name="文本框 3"/>
          <p:cNvSpPr txBox="1"/>
          <p:nvPr/>
        </p:nvSpPr>
        <p:spPr>
          <a:xfrm>
            <a:off x="127635" y="2472690"/>
            <a:ext cx="8402320" cy="4246245"/>
          </a:xfrm>
          <a:prstGeom prst="rect">
            <a:avLst/>
          </a:prstGeom>
          <a:noFill/>
        </p:spPr>
        <p:txBody>
          <a:bodyPr wrap="square" rtlCol="0" anchor="t">
            <a:spAutoFit/>
          </a:bodyPr>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在准备1978年6月2日全军政治工作会议讲话内容时，邓小平说：</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现在发生了一个问题，连实践是检验真理的标准都成了问题，简直莫名其妙。</a:t>
            </a:r>
            <a:r>
              <a:rPr lang="zh-CN" altLang="en-US" b="1" dirty="0" smtClean="0">
                <a:latin typeface="楷体" panose="02010609060101010101" charset="-122"/>
                <a:ea typeface="楷体" panose="02010609060101010101" charset="-122"/>
                <a:cs typeface="楷体" panose="02010609060101010101" charset="-122"/>
                <a:sym typeface="+mn-ea"/>
              </a:rPr>
              <a:t>后来在会上，邓小平以此为题，严厉批评了教条主义，号召“</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打破精神枷锁，使我们的思想来一个大解放</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在邓小平、胡耀邦等中央领导同志的积极领导和热情支持下，</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一场关于真理标准的大讨论在全社会展开</a:t>
            </a:r>
            <a:r>
              <a:rPr lang="zh-CN" altLang="en-US" b="1" dirty="0" smtClean="0">
                <a:latin typeface="楷体" panose="02010609060101010101" charset="-122"/>
                <a:ea typeface="楷体" panose="02010609060101010101" charset="-122"/>
                <a:cs typeface="楷体" panose="02010609060101010101" charset="-122"/>
                <a:sym typeface="+mn-ea"/>
              </a:rPr>
              <a:t>，广大党员、干部和群众积极参加，使这个讨论扩大成为</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全国性的思想解放运动</a:t>
            </a:r>
            <a:r>
              <a:rPr lang="zh-CN" altLang="en-US"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到1978年下半年,真理标准问题的讨论达到了高潮。中央党政机关各部门，全国大多数省、市、自治区，人民解放军总部和各大军区负责人以及大批理论工作者，纷纷撰写文章或发表讲话，热情支持这场讨论。</a:t>
            </a:r>
            <a:endParaRPr lang="zh-CN" altLang="en-US"/>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占位符 2"/>
          <p:cNvSpPr>
            <a:spLocks noGrp="1"/>
          </p:cNvSpPr>
          <p:nvPr/>
        </p:nvSpPr>
        <p:spPr>
          <a:xfrm>
            <a:off x="204470" y="914400"/>
            <a:ext cx="10758170" cy="2016125"/>
          </a:xfrm>
          <a:prstGeom prst="rect">
            <a:avLst/>
          </a:prstGeom>
        </p:spPr>
        <p:txBody>
          <a:bodyPr vert="horz" lIns="102841" tIns="51422" rIns="102841" bIns="51422" rtlCol="0">
            <a:noAutofit/>
          </a:bodyPr>
          <a:lstStyle>
            <a:lvl1pPr marL="0" indent="0" algn="l" defTabSz="685800" rtl="0" eaLnBrk="1" latinLnBrk="0" hangingPunct="1">
              <a:lnSpc>
                <a:spcPct val="90000"/>
              </a:lnSpc>
              <a:spcBef>
                <a:spcPts val="750"/>
              </a:spcBef>
              <a:buFont typeface="Arial" panose="020B0604020202020204" pitchFamily="34" charset="0"/>
              <a:buNone/>
              <a:defRPr sz="4500" kern="1200" baseline="0">
                <a:solidFill>
                  <a:schemeClr val="bg1"/>
                </a:solidFill>
                <a:latin typeface="微软雅黑" panose="020B0503020204020204" charset="-122"/>
                <a:ea typeface="微软雅黑" panose="020B0503020204020204" charset="-122"/>
                <a:cs typeface="+mn-cs"/>
              </a:defRPr>
            </a:lvl1pPr>
            <a:lvl2pPr marL="51435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54241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4pPr>
            <a:lvl5pPr marL="2056765" indent="0" algn="l" defTabSz="685800" rtl="0" eaLnBrk="1" latinLnBrk="0" hangingPunct="1">
              <a:lnSpc>
                <a:spcPct val="90000"/>
              </a:lnSpc>
              <a:spcBef>
                <a:spcPts val="375"/>
              </a:spcBef>
              <a:buFont typeface="Arial" panose="020B0604020202020204" pitchFamily="34" charset="0"/>
              <a:buNone/>
              <a:defRPr sz="1300" kern="1200">
                <a:solidFill>
                  <a:schemeClr val="tx1"/>
                </a:solidFill>
                <a:latin typeface="+mn-lt"/>
                <a:ea typeface="+mn-ea"/>
                <a:cs typeface="+mn-cs"/>
              </a:defRPr>
            </a:lvl5pPr>
            <a:lvl6pPr marL="18853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82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a:lstStyle>
          <a:p>
            <a:pPr>
              <a:lnSpc>
                <a:spcPct val="150000"/>
              </a:lnSpc>
            </a:pPr>
            <a:r>
              <a:rPr lang="zh-CN" altLang="en-US" sz="1800" b="1" dirty="0" smtClean="0">
                <a:solidFill>
                  <a:srgbClr val="C00000"/>
                </a:solidFill>
                <a:latin typeface="楷体" panose="02010609060101010101" charset="-122"/>
                <a:ea typeface="楷体" panose="02010609060101010101" charset="-122"/>
                <a:cs typeface="楷体" panose="02010609060101010101" charset="-122"/>
                <a:sym typeface="+mn-ea"/>
              </a:rPr>
              <a:t>（一）近代救亡图存主题与各阶级的努力和失败</a:t>
            </a:r>
            <a:r>
              <a:rPr lang="zh-CN" altLang="en-US" sz="1900" b="1" dirty="0" smtClean="0">
                <a:solidFill>
                  <a:srgbClr val="002060"/>
                </a:solidFill>
                <a:latin typeface="楷体" panose="02010609060101010101" charset="-122"/>
                <a:ea typeface="楷体" panose="02010609060101010101" charset="-122"/>
                <a:cs typeface="楷体" panose="02010609060101010101" charset="-122"/>
              </a:rPr>
              <a:t>    </a:t>
            </a:r>
            <a:endParaRPr lang="zh-CN" altLang="en-US" sz="1900" b="1" dirty="0" smtClean="0">
              <a:solidFill>
                <a:srgbClr val="002060"/>
              </a:solidFill>
              <a:latin typeface="楷体" panose="02010609060101010101" charset="-122"/>
              <a:ea typeface="楷体" panose="02010609060101010101" charset="-122"/>
              <a:cs typeface="楷体" panose="02010609060101010101" charset="-122"/>
            </a:endParaRPr>
          </a:p>
          <a:p>
            <a:pPr>
              <a:lnSpc>
                <a:spcPct val="150000"/>
              </a:lnSpc>
            </a:pPr>
            <a:r>
              <a:rPr lang="en-US" altLang="zh-CN" sz="1900" b="1" dirty="0" smtClean="0">
                <a:solidFill>
                  <a:srgbClr val="C00000"/>
                </a:solidFill>
                <a:latin typeface="楷体" panose="02010609060101010101" charset="-122"/>
                <a:ea typeface="楷体" panose="02010609060101010101" charset="-122"/>
                <a:cs typeface="楷体" panose="02010609060101010101" charset="-122"/>
              </a:rPr>
              <a:t>    </a:t>
            </a:r>
            <a:endParaRPr lang="zh-CN" altLang="en-US" sz="1900" b="1" dirty="0" smtClean="0">
              <a:solidFill>
                <a:srgbClr val="002060"/>
              </a:solidFill>
              <a:latin typeface="楷体" panose="02010609060101010101" charset="-122"/>
              <a:ea typeface="楷体" panose="02010609060101010101" charset="-122"/>
              <a:cs typeface="楷体" panose="02010609060101010101" charset="-122"/>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从历史源起看中国共产党百年来的发展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5" name="文本框 4"/>
          <p:cNvSpPr txBox="1"/>
          <p:nvPr/>
        </p:nvSpPr>
        <p:spPr>
          <a:xfrm>
            <a:off x="328295" y="1446530"/>
            <a:ext cx="9225280" cy="5217795"/>
          </a:xfrm>
          <a:prstGeom prst="rect">
            <a:avLst/>
          </a:prstGeom>
          <a:noFill/>
        </p:spPr>
        <p:txBody>
          <a:bodyPr wrap="square" rtlCol="0">
            <a:spAutoFit/>
          </a:bodyPr>
          <a:p>
            <a:pPr>
              <a:lnSpc>
                <a:spcPct val="135000"/>
              </a:lnSpc>
              <a:spcBef>
                <a:spcPts val="0"/>
              </a:spcBef>
              <a:spcAft>
                <a:spcPts val="0"/>
              </a:spcAft>
            </a:pPr>
            <a:r>
              <a:rPr lang="en-US" altLang="zh-CN" sz="1900" b="1" dirty="0">
                <a:solidFill>
                  <a:srgbClr val="002060"/>
                </a:solidFill>
                <a:latin typeface="黑体" panose="02010609060101010101" charset="-122"/>
                <a:ea typeface="黑体" panose="02010609060101010101" charset="-122"/>
                <a:cs typeface="楷体" panose="02010609060101010101" charset="-122"/>
              </a:rPr>
              <a:t>    </a:t>
            </a:r>
            <a:r>
              <a:rPr lang="zh-CN" altLang="en-US" sz="1900" b="1" dirty="0">
                <a:solidFill>
                  <a:srgbClr val="002060"/>
                </a:solidFill>
                <a:latin typeface="黑体" panose="02010609060101010101" charset="-122"/>
                <a:ea typeface="黑体" panose="02010609060101010101" charset="-122"/>
                <a:cs typeface="楷体" panose="02010609060101010101" charset="-122"/>
              </a:rPr>
              <a:t>吸引中国一部分激进的知识分子和青年学生逐渐倾向于俄国式的革命社会主义的主要原因有：</a:t>
            </a:r>
            <a:endParaRPr lang="zh-CN" altLang="en-US" sz="1900" b="1" dirty="0">
              <a:solidFill>
                <a:srgbClr val="002060"/>
              </a:solidFill>
              <a:latin typeface="黑体" panose="02010609060101010101" charset="-122"/>
              <a:ea typeface="黑体" panose="02010609060101010101" charset="-122"/>
              <a:cs typeface="楷体" panose="02010609060101010101" charset="-122"/>
            </a:endParaRPr>
          </a:p>
          <a:p>
            <a:pPr>
              <a:lnSpc>
                <a:spcPct val="135000"/>
              </a:lnSpc>
              <a:spcBef>
                <a:spcPts val="0"/>
              </a:spcBef>
              <a:spcAft>
                <a:spcPts val="0"/>
              </a:spcAft>
            </a:pPr>
            <a:r>
              <a:rPr lang="zh-CN" altLang="en-US" sz="1900" b="1" dirty="0">
                <a:solidFill>
                  <a:srgbClr val="002060"/>
                </a:solidFill>
                <a:latin typeface="楷体" panose="02010609060101010101" charset="-122"/>
                <a:ea typeface="楷体" panose="02010609060101010101" charset="-122"/>
                <a:cs typeface="楷体" panose="02010609060101010101" charset="-122"/>
              </a:rPr>
              <a:t> </a:t>
            </a: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一是俄国革命毕竟是依据社会主义的理想目标进行的，而社会主义已经被人们看成是人类社会历史进化的一种必然趋势；</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135000"/>
              </a:lnSpc>
              <a:spcBef>
                <a:spcPts val="0"/>
              </a:spcBef>
              <a:spcAft>
                <a:spcPts val="0"/>
              </a:spcAft>
            </a:pPr>
            <a:r>
              <a:rPr lang="zh-CN" altLang="en-US" sz="1900" b="1" dirty="0">
                <a:solidFill>
                  <a:srgbClr val="002060"/>
                </a:solidFill>
                <a:latin typeface="楷体" panose="02010609060101010101" charset="-122"/>
                <a:ea typeface="楷体" panose="02010609060101010101" charset="-122"/>
                <a:cs typeface="楷体" panose="02010609060101010101" charset="-122"/>
              </a:rPr>
              <a:t> </a:t>
            </a: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二是俄国革命毕竟是依据马克思列宁的革命社会主义理论取得了胜利的，这使得在各种各样的社会主义主张中，革命的社会主义成为唯一提供了成功榜样的社会主义；</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135000"/>
              </a:lnSpc>
              <a:spcBef>
                <a:spcPts val="0"/>
              </a:spcBef>
              <a:spcAft>
                <a:spcPts val="0"/>
              </a:spcAft>
            </a:pPr>
            <a:r>
              <a:rPr lang="zh-CN" altLang="en-US" sz="1900" b="1" dirty="0">
                <a:solidFill>
                  <a:srgbClr val="002060"/>
                </a:solidFill>
                <a:latin typeface="楷体" panose="02010609060101010101" charset="-122"/>
                <a:ea typeface="楷体" panose="02010609060101010101" charset="-122"/>
                <a:cs typeface="楷体" panose="02010609060101010101" charset="-122"/>
              </a:rPr>
              <a:t> </a:t>
            </a: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三是随着1920年列宁领导的苏维埃劳农政府挫败了帝国主义各国的联合干涉，各国政府被迫在事实上承认了苏维埃政权的存在，新闻封锁逐渐取消，其各种崭新的以劳动平民当家做主为目的的制度、法令、政策，等等，引起了同情劳动群众的中国激进知识分子的浓厚兴趣；</a:t>
            </a:r>
            <a:endParaRPr lang="zh-CN" altLang="en-US" sz="1900" b="1" dirty="0">
              <a:solidFill>
                <a:srgbClr val="002060"/>
              </a:solidFill>
              <a:latin typeface="楷体" panose="02010609060101010101" charset="-122"/>
              <a:ea typeface="楷体" panose="02010609060101010101" charset="-122"/>
              <a:cs typeface="楷体" panose="02010609060101010101" charset="-122"/>
            </a:endParaRPr>
          </a:p>
          <a:p>
            <a:pPr>
              <a:lnSpc>
                <a:spcPct val="135000"/>
              </a:lnSpc>
              <a:spcBef>
                <a:spcPts val="0"/>
              </a:spcBef>
              <a:spcAft>
                <a:spcPts val="0"/>
              </a:spcAft>
            </a:pPr>
            <a:r>
              <a:rPr lang="zh-CN" altLang="en-US" sz="1900" b="1" dirty="0">
                <a:solidFill>
                  <a:srgbClr val="002060"/>
                </a:solidFill>
                <a:latin typeface="楷体" panose="02010609060101010101" charset="-122"/>
                <a:ea typeface="楷体" panose="02010609060101010101" charset="-122"/>
                <a:cs typeface="楷体" panose="02010609060101010101" charset="-122"/>
              </a:rPr>
              <a:t> </a:t>
            </a:r>
            <a:r>
              <a:rPr lang="en-US" altLang="zh-CN" sz="1900" b="1" dirty="0">
                <a:solidFill>
                  <a:srgbClr val="002060"/>
                </a:solidFill>
                <a:latin typeface="楷体" panose="02010609060101010101" charset="-122"/>
                <a:ea typeface="楷体" panose="02010609060101010101" charset="-122"/>
                <a:cs typeface="楷体" panose="02010609060101010101" charset="-122"/>
              </a:rPr>
              <a:t>   </a:t>
            </a:r>
            <a:r>
              <a:rPr lang="zh-CN" altLang="en-US" sz="1900" b="1" dirty="0">
                <a:solidFill>
                  <a:srgbClr val="002060"/>
                </a:solidFill>
                <a:latin typeface="楷体" panose="02010609060101010101" charset="-122"/>
                <a:ea typeface="楷体" panose="02010609060101010101" charset="-122"/>
                <a:cs typeface="楷体" panose="02010609060101010101" charset="-122"/>
              </a:rPr>
              <a:t>四是1920年苏俄政府公开通告中国政府，宣布放弃俄国在华特权的行动，在相当程度上证明了社会主义确是人们理想中的“公理”和“正义”的化身，它充分满足了人们对民族解放前途的向往。</a:t>
            </a:r>
            <a:endParaRPr lang="zh-CN" altLang="en-US" sz="1600" b="1" dirty="0">
              <a:solidFill>
                <a:srgbClr val="002060"/>
              </a:solidFill>
              <a:latin typeface="楷体" panose="02010609060101010101" charset="-122"/>
              <a:ea typeface="楷体" panose="02010609060101010101" charset="-122"/>
              <a:cs typeface="楷体" panose="02010609060101010101" charset="-122"/>
            </a:endParaRPr>
          </a:p>
        </p:txBody>
      </p:sp>
      <p:pic>
        <p:nvPicPr>
          <p:cNvPr id="6" name="图片 5" descr="f6c6b208049f532488804afad36b334"/>
          <p:cNvPicPr>
            <a:picLocks noChangeAspect="1"/>
          </p:cNvPicPr>
          <p:nvPr/>
        </p:nvPicPr>
        <p:blipFill>
          <a:blip r:embed="rId1"/>
          <a:stretch>
            <a:fillRect/>
          </a:stretch>
        </p:blipFill>
        <p:spPr>
          <a:xfrm>
            <a:off x="9681210" y="1805305"/>
            <a:ext cx="2113915" cy="2654300"/>
          </a:xfrm>
          <a:prstGeom prst="rect">
            <a:avLst/>
          </a:prstGeom>
        </p:spPr>
      </p:pic>
      <p:sp>
        <p:nvSpPr>
          <p:cNvPr id="7" name="文本框 6"/>
          <p:cNvSpPr txBox="1"/>
          <p:nvPr/>
        </p:nvSpPr>
        <p:spPr>
          <a:xfrm>
            <a:off x="9681210" y="4629150"/>
            <a:ext cx="2423795" cy="1198880"/>
          </a:xfrm>
          <a:prstGeom prst="rect">
            <a:avLst/>
          </a:prstGeom>
          <a:noFill/>
        </p:spPr>
        <p:txBody>
          <a:bodyPr wrap="square" rtlCol="0" anchor="t">
            <a:spAutoFit/>
          </a:bodyPr>
          <a:p>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    ——</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杨奎松：《中间地带的革命》，山西人民出版社，</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2010</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年版：第</a:t>
            </a:r>
            <a:r>
              <a:rPr lang="en-US" altLang="zh-CN" b="1" dirty="0">
                <a:solidFill>
                  <a:srgbClr val="002060"/>
                </a:solidFill>
                <a:latin typeface="楷体" panose="02010609060101010101" charset="-122"/>
                <a:ea typeface="楷体" panose="02010609060101010101" charset="-122"/>
                <a:cs typeface="楷体" panose="02010609060101010101" charset="-122"/>
                <a:sym typeface="+mn-ea"/>
              </a:rPr>
              <a:t>14-15</a:t>
            </a:r>
            <a:r>
              <a:rPr lang="zh-CN" altLang="en-US" b="1" dirty="0">
                <a:solidFill>
                  <a:srgbClr val="002060"/>
                </a:solidFill>
                <a:latin typeface="楷体" panose="02010609060101010101" charset="-122"/>
                <a:ea typeface="楷体" panose="02010609060101010101" charset="-122"/>
                <a:cs typeface="楷体" panose="02010609060101010101" charset="-122"/>
                <a:sym typeface="+mn-ea"/>
              </a:rPr>
              <a:t>页。</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69850" y="917575"/>
            <a:ext cx="12037060" cy="1130300"/>
          </a:xfrm>
          <a:prstGeom prst="rect">
            <a:avLst/>
          </a:prstGeom>
          <a:noFill/>
        </p:spPr>
        <p:txBody>
          <a:bodyPr wrap="square" rtlCol="0" anchor="t">
            <a:spAutoFit/>
          </a:bodyPr>
          <a:p>
            <a:pPr>
              <a:lnSpc>
                <a:spcPct val="130000"/>
              </a:lnSpc>
              <a:spcBef>
                <a:spcPts val="0"/>
              </a:spcBef>
              <a:spcAft>
                <a:spcPts val="0"/>
              </a:spcAft>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【1】</a:t>
            </a:r>
            <a:r>
              <a:rPr lang="en-US" altLang="zh-CN" b="1" dirty="0" smtClean="0">
                <a:latin typeface="楷体" panose="02010609060101010101" charset="-122"/>
                <a:ea typeface="楷体" panose="02010609060101010101" charset="-122"/>
                <a:cs typeface="楷体" panose="02010609060101010101" charset="-122"/>
                <a:sym typeface="+mn-ea"/>
              </a:rPr>
              <a:t>1978</a:t>
            </a:r>
            <a:r>
              <a:rPr lang="zh-CN" altLang="en-US" b="1" dirty="0">
                <a:latin typeface="楷体" panose="02010609060101010101" charset="-122"/>
                <a:ea typeface="楷体" panose="02010609060101010101" charset="-122"/>
                <a:cs typeface="楷体" panose="02010609060101010101" charset="-122"/>
                <a:sym typeface="+mn-ea"/>
              </a:rPr>
              <a:t>年邓小平领导的真理标准</a:t>
            </a:r>
            <a:r>
              <a:rPr lang="zh-CN" altLang="en-US" b="1" dirty="0" smtClean="0">
                <a:latin typeface="楷体" panose="02010609060101010101" charset="-122"/>
                <a:ea typeface="楷体" panose="02010609060101010101" charset="-122"/>
                <a:cs typeface="楷体" panose="02010609060101010101" charset="-122"/>
                <a:sym typeface="+mn-ea"/>
              </a:rPr>
              <a:t>问题讨论</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“两个凡是”</a:t>
            </a:r>
            <a:r>
              <a:rPr lang="zh-CN" altLang="en-US" b="1" dirty="0">
                <a:latin typeface="楷体" panose="02010609060101010101" charset="-122"/>
                <a:ea typeface="楷体" panose="02010609060101010101" charset="-122"/>
                <a:cs typeface="楷体" panose="02010609060101010101" charset="-122"/>
                <a:sym typeface="+mn-ea"/>
              </a:rPr>
              <a:t>的束缚，提出实践是检验真理的唯一标准。</a:t>
            </a:r>
            <a:endParaRPr lang="zh-CN" altLang="en-US" b="1" dirty="0">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altLang="zh-CN" sz="1600" b="1" dirty="0" smtClean="0">
                <a:latin typeface="楷体" panose="02010609060101010101" charset="-122"/>
                <a:ea typeface="楷体" panose="02010609060101010101" charset="-122"/>
                <a:cs typeface="楷体" panose="02010609060101010101" charset="-122"/>
                <a:sym typeface="+mn-ea"/>
              </a:rPr>
              <a:t>   </a:t>
            </a:r>
            <a:endParaRPr lang="zh-CN" altLang="en-US" sz="1600" b="1" dirty="0" smtClean="0">
              <a:latin typeface="楷体" panose="02010609060101010101" charset="-122"/>
              <a:ea typeface="楷体" panose="02010609060101010101" charset="-122"/>
              <a:cs typeface="楷体" panose="02010609060101010101" charset="-122"/>
              <a:sym typeface="+mn-ea"/>
            </a:endParaRPr>
          </a:p>
        </p:txBody>
      </p:sp>
      <p:pic>
        <p:nvPicPr>
          <p:cNvPr id="108" name="图片 107"/>
          <p:cNvPicPr/>
          <p:nvPr/>
        </p:nvPicPr>
        <p:blipFill>
          <a:blip r:embed="rId1"/>
          <a:stretch>
            <a:fillRect/>
          </a:stretch>
        </p:blipFill>
        <p:spPr>
          <a:xfrm>
            <a:off x="8772525" y="1809750"/>
            <a:ext cx="1540510" cy="1934210"/>
          </a:xfrm>
          <a:prstGeom prst="rect">
            <a:avLst/>
          </a:prstGeom>
          <a:noFill/>
          <a:ln w="9525">
            <a:noFill/>
          </a:ln>
        </p:spPr>
      </p:pic>
      <p:pic>
        <p:nvPicPr>
          <p:cNvPr id="109" name="图片 108"/>
          <p:cNvPicPr/>
          <p:nvPr/>
        </p:nvPicPr>
        <p:blipFill>
          <a:blip r:embed="rId2"/>
          <a:stretch>
            <a:fillRect/>
          </a:stretch>
        </p:blipFill>
        <p:spPr>
          <a:xfrm>
            <a:off x="10567035" y="1809115"/>
            <a:ext cx="1539875" cy="1934845"/>
          </a:xfrm>
          <a:prstGeom prst="rect">
            <a:avLst/>
          </a:prstGeom>
          <a:noFill/>
          <a:ln w="9525">
            <a:noFill/>
          </a:ln>
        </p:spPr>
      </p:pic>
      <p:pic>
        <p:nvPicPr>
          <p:cNvPr id="110" name="图片 109"/>
          <p:cNvPicPr/>
          <p:nvPr/>
        </p:nvPicPr>
        <p:blipFill>
          <a:blip r:embed="rId3"/>
          <a:stretch>
            <a:fillRect/>
          </a:stretch>
        </p:blipFill>
        <p:spPr>
          <a:xfrm>
            <a:off x="10566400" y="4290695"/>
            <a:ext cx="1539875" cy="1934210"/>
          </a:xfrm>
          <a:prstGeom prst="rect">
            <a:avLst/>
          </a:prstGeom>
          <a:noFill/>
          <a:ln w="9525">
            <a:noFill/>
          </a:ln>
        </p:spPr>
      </p:pic>
      <p:pic>
        <p:nvPicPr>
          <p:cNvPr id="111" name="图片 110"/>
          <p:cNvPicPr/>
          <p:nvPr/>
        </p:nvPicPr>
        <p:blipFill>
          <a:blip r:embed="rId4"/>
          <a:stretch>
            <a:fillRect/>
          </a:stretch>
        </p:blipFill>
        <p:spPr>
          <a:xfrm>
            <a:off x="8771890" y="4290695"/>
            <a:ext cx="1540510" cy="1934210"/>
          </a:xfrm>
          <a:prstGeom prst="rect">
            <a:avLst/>
          </a:prstGeom>
          <a:noFill/>
          <a:ln w="9525">
            <a:noFill/>
          </a:ln>
        </p:spPr>
      </p:pic>
      <p:sp>
        <p:nvSpPr>
          <p:cNvPr id="4" name="文本框 3"/>
          <p:cNvSpPr txBox="1"/>
          <p:nvPr/>
        </p:nvSpPr>
        <p:spPr>
          <a:xfrm>
            <a:off x="9076690" y="3870325"/>
            <a:ext cx="2841625" cy="368300"/>
          </a:xfrm>
          <a:prstGeom prst="rect">
            <a:avLst/>
          </a:prstGeom>
          <a:noFill/>
        </p:spPr>
        <p:txBody>
          <a:bodyPr wrap="square" rtlCol="0">
            <a:spAutoFit/>
          </a:bodyPr>
          <a:p>
            <a:r>
              <a:rPr lang="zh-CN" altLang="en-US" b="1">
                <a:latin typeface="楷体" panose="02010609060101010101" charset="-122"/>
                <a:ea typeface="楷体" panose="02010609060101010101" charset="-122"/>
                <a:cs typeface="楷体" panose="02010609060101010101" charset="-122"/>
              </a:rPr>
              <a:t>习仲勋</a:t>
            </a: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赵紫阳</a:t>
            </a:r>
            <a:endParaRPr lang="zh-CN" altLang="en-US" b="1">
              <a:latin typeface="楷体" panose="02010609060101010101" charset="-122"/>
              <a:ea typeface="楷体" panose="02010609060101010101" charset="-122"/>
              <a:cs typeface="楷体" panose="02010609060101010101" charset="-122"/>
            </a:endParaRPr>
          </a:p>
        </p:txBody>
      </p:sp>
      <p:sp>
        <p:nvSpPr>
          <p:cNvPr id="5" name="文本框 4"/>
          <p:cNvSpPr txBox="1"/>
          <p:nvPr/>
        </p:nvSpPr>
        <p:spPr>
          <a:xfrm>
            <a:off x="9076055" y="6337935"/>
            <a:ext cx="2841625" cy="368300"/>
          </a:xfrm>
          <a:prstGeom prst="rect">
            <a:avLst/>
          </a:prstGeom>
          <a:noFill/>
        </p:spPr>
        <p:txBody>
          <a:bodyPr wrap="square" rtlCol="0">
            <a:spAutoFit/>
          </a:bodyPr>
          <a:p>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宋平</a:t>
            </a:r>
            <a:r>
              <a:rPr lang="en-US" altLang="zh-CN" b="1">
                <a:latin typeface="楷体" panose="02010609060101010101" charset="-122"/>
                <a:ea typeface="楷体" panose="02010609060101010101" charset="-122"/>
                <a:cs typeface="楷体" panose="02010609060101010101" charset="-122"/>
              </a:rPr>
              <a:t>            </a:t>
            </a:r>
            <a:r>
              <a:rPr lang="zh-CN" altLang="en-US" b="1">
                <a:latin typeface="楷体" panose="02010609060101010101" charset="-122"/>
                <a:ea typeface="楷体" panose="02010609060101010101" charset="-122"/>
                <a:cs typeface="楷体" panose="02010609060101010101" charset="-122"/>
              </a:rPr>
              <a:t>万里</a:t>
            </a:r>
            <a:endParaRPr lang="zh-CN" altLang="en-US" b="1">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141605" y="1712595"/>
            <a:ext cx="8485505" cy="4885055"/>
          </a:xfrm>
          <a:prstGeom prst="rect">
            <a:avLst/>
          </a:prstGeom>
          <a:noFill/>
        </p:spPr>
        <p:txBody>
          <a:bodyPr wrap="square" rtlCol="0" anchor="t">
            <a:spAutoFit/>
          </a:bodyPr>
          <a:p>
            <a:pPr>
              <a:lnSpc>
                <a:spcPct val="120000"/>
              </a:lnSpc>
              <a:spcBef>
                <a:spcPts val="0"/>
              </a:spcBef>
              <a:spcAft>
                <a:spcPts val="0"/>
              </a:spcAft>
            </a:pPr>
            <a:r>
              <a:rPr lang="en-US" altLang="zh-CN" sz="1600" b="1" dirty="0" smtClean="0">
                <a:latin typeface="楷体" panose="02010609060101010101" charset="-122"/>
                <a:ea typeface="楷体" panose="02010609060101010101" charset="-122"/>
                <a:cs typeface="楷体" panose="02010609060101010101" charset="-122"/>
                <a:sym typeface="+mn-ea"/>
              </a:rPr>
              <a:t>    </a:t>
            </a:r>
            <a:r>
              <a:rPr lang="zh-CN" altLang="en-US" sz="1600" b="1" dirty="0" smtClean="0">
                <a:latin typeface="楷体" panose="02010609060101010101" charset="-122"/>
                <a:ea typeface="楷体" panose="02010609060101010101" charset="-122"/>
                <a:cs typeface="楷体" panose="02010609060101010101" charset="-122"/>
                <a:sym typeface="+mn-ea"/>
              </a:rPr>
              <a:t>从8月到11月,各省市自治区负责人和军区负责人先后表态。</a:t>
            </a:r>
            <a:endParaRPr lang="zh-CN" altLang="en-US" sz="1600" b="1" dirty="0" smtClean="0">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sz="1600" b="1" dirty="0" smtClean="0">
                <a:latin typeface="楷体" panose="02010609060101010101" charset="-122"/>
                <a:ea typeface="楷体" panose="02010609060101010101" charset="-122"/>
                <a:cs typeface="楷体" panose="02010609060101010101" charset="-122"/>
                <a:sym typeface="+mn-ea"/>
              </a:rPr>
              <a:t>    </a:t>
            </a:r>
            <a:r>
              <a:rPr lang="zh-CN" altLang="en-US" sz="1600" b="1" dirty="0" smtClean="0">
                <a:latin typeface="楷体" panose="02010609060101010101" charset="-122"/>
                <a:ea typeface="楷体" panose="02010609060101010101" charset="-122"/>
                <a:cs typeface="楷体" panose="02010609060101010101" charset="-122"/>
                <a:sym typeface="+mn-ea"/>
              </a:rPr>
              <a:t>新疆维吾尔自治区党委第一书记汪锋在8月27日第一个表态支持。</a:t>
            </a:r>
            <a:endParaRPr lang="zh-CN" altLang="en-US" sz="1600" b="1" dirty="0" smtClean="0">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sz="1600" b="1" dirty="0" smtClean="0">
                <a:latin typeface="楷体" panose="02010609060101010101" charset="-122"/>
                <a:ea typeface="楷体" panose="02010609060101010101" charset="-122"/>
                <a:cs typeface="楷体" panose="02010609060101010101" charset="-122"/>
                <a:sym typeface="+mn-ea"/>
              </a:rPr>
              <a:t>    </a:t>
            </a:r>
            <a:r>
              <a:rPr lang="zh-CN" altLang="en-US" sz="1600" b="1" dirty="0" smtClean="0">
                <a:latin typeface="楷体" panose="02010609060101010101" charset="-122"/>
                <a:ea typeface="楷体" panose="02010609060101010101" charset="-122"/>
                <a:cs typeface="楷体" panose="02010609060101010101" charset="-122"/>
                <a:sym typeface="+mn-ea"/>
              </a:rPr>
              <a:t>后来从9月10日到11月23日公开讲话表态支持的顺序是：福建省委第一书记廖志高，</a:t>
            </a:r>
            <a:r>
              <a:rPr lang="zh-CN" altLang="en-US" sz="1600" b="1" dirty="0" smtClean="0">
                <a:solidFill>
                  <a:srgbClr val="C00000"/>
                </a:solidFill>
                <a:latin typeface="楷体" panose="02010609060101010101" charset="-122"/>
                <a:ea typeface="楷体" panose="02010609060101010101" charset="-122"/>
                <a:cs typeface="楷体" panose="02010609060101010101" charset="-122"/>
                <a:sym typeface="+mn-ea"/>
              </a:rPr>
              <a:t>广东省委第一书记习仲勋</a:t>
            </a:r>
            <a:r>
              <a:rPr lang="zh-CN" altLang="en-US" sz="1600" b="1" dirty="0" smtClean="0">
                <a:latin typeface="楷体" panose="02010609060101010101" charset="-122"/>
                <a:ea typeface="楷体" panose="02010609060101010101" charset="-122"/>
                <a:cs typeface="楷体" panose="02010609060101010101" charset="-122"/>
                <a:sym typeface="+mn-ea"/>
              </a:rPr>
              <a:t>，浙江省委第一书记铁瑛，江西省委第一书记江渭清，河北省委第一书记刘子厚，青海省委第一书记谭启龙，内蒙古自治区党委第一书记王锋，宁夏回族自治区党委第一书记霍士廉，</a:t>
            </a:r>
            <a:r>
              <a:rPr lang="zh-CN" altLang="en-US" sz="1600" b="1" dirty="0" smtClean="0">
                <a:solidFill>
                  <a:srgbClr val="C00000"/>
                </a:solidFill>
                <a:latin typeface="楷体" panose="02010609060101010101" charset="-122"/>
                <a:ea typeface="楷体" panose="02010609060101010101" charset="-122"/>
                <a:cs typeface="楷体" panose="02010609060101010101" charset="-122"/>
                <a:sym typeface="+mn-ea"/>
              </a:rPr>
              <a:t>四川省委第一书记赵紫阳</a:t>
            </a:r>
            <a:r>
              <a:rPr lang="zh-CN" altLang="en-US" sz="1600" b="1" dirty="0" smtClean="0">
                <a:latin typeface="楷体" panose="02010609060101010101" charset="-122"/>
                <a:ea typeface="楷体" panose="02010609060101010101" charset="-122"/>
                <a:cs typeface="楷体" panose="02010609060101010101" charset="-122"/>
                <a:sym typeface="+mn-ea"/>
              </a:rPr>
              <a:t>，湖北省委第一书记陈丕显，天津市委第一书记陈伟达，江苏省委第一书记许家屯，广西壮族自治区党委第一书记乔晓光，贵州省委第一书记马力，山东省委第一书记白如冰，山西省委第一书记王谦，</a:t>
            </a:r>
            <a:r>
              <a:rPr lang="zh-CN" altLang="en-US" sz="1600" b="1" dirty="0" smtClean="0">
                <a:solidFill>
                  <a:srgbClr val="C00000"/>
                </a:solidFill>
                <a:latin typeface="楷体" panose="02010609060101010101" charset="-122"/>
                <a:ea typeface="楷体" panose="02010609060101010101" charset="-122"/>
                <a:cs typeface="楷体" panose="02010609060101010101" charset="-122"/>
                <a:sym typeface="+mn-ea"/>
              </a:rPr>
              <a:t>甘肃省委第一书记宋平</a:t>
            </a:r>
            <a:r>
              <a:rPr lang="zh-CN" altLang="en-US" sz="1600" b="1" dirty="0" smtClean="0">
                <a:latin typeface="楷体" panose="02010609060101010101" charset="-122"/>
                <a:ea typeface="楷体" panose="02010609060101010101" charset="-122"/>
                <a:cs typeface="楷体" panose="02010609060101010101" charset="-122"/>
                <a:sym typeface="+mn-ea"/>
              </a:rPr>
              <a:t>，上海市委第三书记彭冲，吉林省委第一书记王恩茂，西藏自治区党委第一书记任荣，河南省委第一书记段君毅，湖南省委第一书记毛致用，</a:t>
            </a:r>
            <a:r>
              <a:rPr lang="zh-CN" altLang="en-US" sz="1600" b="1" dirty="0" smtClean="0">
                <a:solidFill>
                  <a:srgbClr val="C00000"/>
                </a:solidFill>
                <a:latin typeface="楷体" panose="02010609060101010101" charset="-122"/>
                <a:ea typeface="楷体" panose="02010609060101010101" charset="-122"/>
                <a:cs typeface="楷体" panose="02010609060101010101" charset="-122"/>
                <a:sym typeface="+mn-ea"/>
              </a:rPr>
              <a:t>安徽省委第一书记万里</a:t>
            </a:r>
            <a:r>
              <a:rPr lang="zh-CN" altLang="en-US" sz="1600" b="1" dirty="0" smtClean="0">
                <a:latin typeface="楷体" panose="02010609060101010101" charset="-122"/>
                <a:ea typeface="楷体" panose="02010609060101010101" charset="-122"/>
                <a:cs typeface="楷体" panose="02010609060101010101" charset="-122"/>
                <a:sym typeface="+mn-ea"/>
              </a:rPr>
              <a:t>，北京市委第一书记林乎加，沈阳部队党委第一书记李德生，广州部队党委第一书记许世友，兰州部队第一政委肖华、司令员韩先楚南京部队第一政委廖汉生、司令员聂凤智，成都部队司令员吴克华、第二政委孔石泉，昆明部队党委第一书记刘志坚，新疆部队司令员刘震。</a:t>
            </a:r>
            <a:endParaRPr lang="zh-CN" altLang="en-US" sz="1600" b="1" dirty="0" smtClean="0">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sz="1600" b="1" dirty="0" smtClean="0">
                <a:latin typeface="楷体" panose="02010609060101010101" charset="-122"/>
                <a:ea typeface="楷体" panose="02010609060101010101" charset="-122"/>
                <a:cs typeface="楷体" panose="02010609060101010101" charset="-122"/>
                <a:sym typeface="+mn-ea"/>
              </a:rPr>
              <a:t>    </a:t>
            </a:r>
            <a:r>
              <a:rPr lang="zh-CN" altLang="en-US" sz="1600"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新闻界：中央及省级报刊登载专文表示支持。</a:t>
            </a:r>
            <a:endParaRPr lang="zh-CN" altLang="en-US" sz="1600" b="1" dirty="0" smtClean="0">
              <a:latin typeface="楷体" panose="02010609060101010101" charset="-122"/>
              <a:ea typeface="楷体" panose="02010609060101010101" charset="-122"/>
              <a:cs typeface="楷体" panose="02010609060101010101" charset="-122"/>
              <a:sym typeface="+mn-ea"/>
            </a:endParaRPr>
          </a:p>
          <a:p>
            <a:pPr>
              <a:lnSpc>
                <a:spcPct val="120000"/>
              </a:lnSpc>
              <a:spcBef>
                <a:spcPts val="0"/>
              </a:spcBef>
              <a:spcAft>
                <a:spcPts val="0"/>
              </a:spcAft>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这些表态，对坚持实践标准的邓小平、胡耀邦等同志给予了有力的支持，同时削弱了</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两个凡是</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派的力量。中国政治力量的天平导向了坚持实践标准这一边。</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p:txBody>
      </p:sp>
      <p:sp>
        <p:nvSpPr>
          <p:cNvPr id="8"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616690" cy="479996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【1】</a:t>
            </a:r>
            <a:r>
              <a:rPr lang="en-US" altLang="zh-CN" b="1" dirty="0" smtClean="0">
                <a:latin typeface="楷体" panose="02010609060101010101" charset="-122"/>
                <a:ea typeface="楷体" panose="02010609060101010101" charset="-122"/>
                <a:cs typeface="楷体" panose="02010609060101010101" charset="-122"/>
                <a:sym typeface="+mn-ea"/>
              </a:rPr>
              <a:t>1978</a:t>
            </a:r>
            <a:r>
              <a:rPr lang="zh-CN" altLang="en-US" b="1" dirty="0">
                <a:latin typeface="楷体" panose="02010609060101010101" charset="-122"/>
                <a:ea typeface="楷体" panose="02010609060101010101" charset="-122"/>
                <a:cs typeface="楷体" panose="02010609060101010101" charset="-122"/>
                <a:sym typeface="+mn-ea"/>
              </a:rPr>
              <a:t>年邓小平领导的真理标准</a:t>
            </a:r>
            <a:r>
              <a:rPr lang="zh-CN" altLang="en-US" b="1" dirty="0" smtClean="0">
                <a:latin typeface="楷体" panose="02010609060101010101" charset="-122"/>
                <a:ea typeface="楷体" panose="02010609060101010101" charset="-122"/>
                <a:cs typeface="楷体" panose="02010609060101010101" charset="-122"/>
                <a:sym typeface="+mn-ea"/>
              </a:rPr>
              <a:t>问题讨论</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“两个凡是”</a:t>
            </a:r>
            <a:r>
              <a:rPr lang="zh-CN" altLang="en-US" b="1" dirty="0">
                <a:latin typeface="楷体" panose="02010609060101010101" charset="-122"/>
                <a:ea typeface="楷体" panose="02010609060101010101" charset="-122"/>
                <a:cs typeface="楷体" panose="02010609060101010101" charset="-122"/>
                <a:sym typeface="+mn-ea"/>
              </a:rPr>
              <a:t>的束缚，提出实践是检验真理的唯一标准。</a:t>
            </a:r>
            <a:endParaRPr lang="zh-CN" altLang="en-US" b="1" dirty="0">
              <a:latin typeface="楷体" panose="02010609060101010101" charset="-122"/>
              <a:ea typeface="楷体" panose="02010609060101010101" charset="-122"/>
              <a:cs typeface="楷体" panose="02010609060101010101" charset="-122"/>
            </a:endParaRPr>
          </a:p>
          <a:p>
            <a:pPr>
              <a:lnSpc>
                <a:spcPct val="20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1978</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年</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11</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月</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10</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日至</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12</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月</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15</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日，党中央召开中央工作会议。</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20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华国锋代表中共中央政治局常委提出讨论明年</a:t>
            </a:r>
            <a:r>
              <a:rPr lang="en-US" altLang="zh-CN" b="1" dirty="0" smtClean="0">
                <a:latin typeface="楷体" panose="02010609060101010101" charset="-122"/>
                <a:ea typeface="楷体" panose="02010609060101010101" charset="-122"/>
                <a:cs typeface="楷体" panose="02010609060101010101" charset="-122"/>
                <a:sym typeface="+mn-ea"/>
              </a:rPr>
              <a:t>1</a:t>
            </a:r>
            <a:r>
              <a:rPr lang="zh-CN" altLang="en-US" b="1" dirty="0" smtClean="0">
                <a:latin typeface="楷体" panose="02010609060101010101" charset="-122"/>
                <a:ea typeface="楷体" panose="02010609060101010101" charset="-122"/>
                <a:cs typeface="楷体" panose="02010609060101010101" charset="-122"/>
                <a:sym typeface="+mn-ea"/>
              </a:rPr>
              <a:t>月起将党的工作重心转移到社会主义现代化建设上来的问题。</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20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但在这次会上还是坚持毛泽东的“无产阶级专政下继续革命的理论”和“抓纲治国”的十一大路线。与会许多同志对工作重点转移的提议表示热烈拥护，但是指出：</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在不批判“文化大革命”的错误理论、路线和政策，不平反冤假错案的情况下，实现党的工作重点转移是不可能实现的。</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a:p>
            <a:pPr>
              <a:lnSpc>
                <a:spcPct val="20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会上，</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大家不仅对“文革”中犯有严重错误的中央领导成员提出了批评，要求把“文革”中颠倒了的大是大非问题颠倒过来。</a:t>
            </a:r>
            <a:endPar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0820" y="949960"/>
            <a:ext cx="11771630" cy="590804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【1】</a:t>
            </a:r>
            <a:r>
              <a:rPr lang="en-US" altLang="zh-CN" b="1" dirty="0" smtClean="0">
                <a:latin typeface="楷体" panose="02010609060101010101" charset="-122"/>
                <a:ea typeface="楷体" panose="02010609060101010101" charset="-122"/>
                <a:cs typeface="楷体" panose="02010609060101010101" charset="-122"/>
                <a:sym typeface="+mn-ea"/>
              </a:rPr>
              <a:t>1978</a:t>
            </a:r>
            <a:r>
              <a:rPr lang="zh-CN" altLang="en-US" b="1" dirty="0">
                <a:latin typeface="楷体" panose="02010609060101010101" charset="-122"/>
                <a:ea typeface="楷体" panose="02010609060101010101" charset="-122"/>
                <a:cs typeface="楷体" panose="02010609060101010101" charset="-122"/>
                <a:sym typeface="+mn-ea"/>
              </a:rPr>
              <a:t>年邓小平领导的真理标准</a:t>
            </a:r>
            <a:r>
              <a:rPr lang="zh-CN" altLang="en-US" b="1" dirty="0" smtClean="0">
                <a:latin typeface="楷体" panose="02010609060101010101" charset="-122"/>
                <a:ea typeface="楷体" panose="02010609060101010101" charset="-122"/>
                <a:cs typeface="楷体" panose="02010609060101010101" charset="-122"/>
                <a:sym typeface="+mn-ea"/>
              </a:rPr>
              <a:t>问题讨论</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“两个凡是”</a:t>
            </a:r>
            <a:r>
              <a:rPr lang="zh-CN" altLang="en-US" b="1" dirty="0">
                <a:latin typeface="楷体" panose="02010609060101010101" charset="-122"/>
                <a:ea typeface="楷体" panose="02010609060101010101" charset="-122"/>
                <a:cs typeface="楷体" panose="02010609060101010101" charset="-122"/>
                <a:sym typeface="+mn-ea"/>
              </a:rPr>
              <a:t>的束缚，提出实践是检验真理的唯一标准。</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12</a:t>
            </a:r>
            <a:r>
              <a:rPr lang="zh-CN" altLang="en-US" b="1" dirty="0" smtClean="0">
                <a:latin typeface="楷体" panose="02010609060101010101" charset="-122"/>
                <a:ea typeface="楷体" panose="02010609060101010101" charset="-122"/>
                <a:cs typeface="楷体" panose="02010609060101010101" charset="-122"/>
                <a:sym typeface="+mn-ea"/>
              </a:rPr>
              <a:t>月</a:t>
            </a:r>
            <a:r>
              <a:rPr lang="en-US" altLang="zh-CN" b="1" dirty="0" smtClean="0">
                <a:latin typeface="楷体" panose="02010609060101010101" charset="-122"/>
                <a:ea typeface="楷体" panose="02010609060101010101" charset="-122"/>
                <a:cs typeface="楷体" panose="02010609060101010101" charset="-122"/>
                <a:sym typeface="+mn-ea"/>
              </a:rPr>
              <a:t>13</a:t>
            </a:r>
            <a:r>
              <a:rPr lang="zh-CN" altLang="en-US" b="1" dirty="0" smtClean="0">
                <a:latin typeface="楷体" panose="02010609060101010101" charset="-122"/>
                <a:ea typeface="楷体" panose="02010609060101010101" charset="-122"/>
                <a:cs typeface="楷体" panose="02010609060101010101" charset="-122"/>
                <a:sym typeface="+mn-ea"/>
              </a:rPr>
              <a:t>日，中央工作会议闭幕，邓小平发表</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《解放思想，实事求是，团结一致向前看》</a:t>
            </a:r>
            <a:r>
              <a:rPr lang="zh-CN" altLang="en-US" b="1" dirty="0" smtClean="0">
                <a:latin typeface="楷体" panose="02010609060101010101" charset="-122"/>
                <a:ea typeface="楷体" panose="02010609060101010101" charset="-122"/>
                <a:cs typeface="楷体" panose="02010609060101010101" charset="-122"/>
                <a:sym typeface="+mn-ea"/>
              </a:rPr>
              <a:t>重要讲话。</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邓小平在讲话中从四个方面阐述了解放思想的问题：</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解放思想是当前的一个重大政治问题。</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2.</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民主是解放思想的条件。</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3.</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处理遗留问题为的是向前看。</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4.</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研究新情况，解决新问题。</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邓小平：</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什么叫解放思想？我们讲解放思想，是指在马克思主义指导下打破习惯势力和主观偏见的束缚，研究新情况，解决新问题。</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解放思想，就是使思想和实际相符合，使主观和客观相符合，就是事实求是。</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江泽民：对解放思想含义作了进一步深化提出</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三个解放出来</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自觉地把思想认识从那些不合时宜的观念、做法和体制中解放出来，从对马克思主义的错误的和教条式的理解中解放出来，从主观主义和形而上学的桎梏中解放出来。只有这样，才能真正使我们的理论和实践做到</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与时俱进</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    1978</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年</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12</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月</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18-22</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日，党的十一届三中全会召开，宣布中国改革开放。</a:t>
            </a:r>
            <a:endPar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pic>
        <p:nvPicPr>
          <p:cNvPr id="112" name="图片 111"/>
          <p:cNvPicPr/>
          <p:nvPr/>
        </p:nvPicPr>
        <p:blipFill>
          <a:blip r:embed="rId1"/>
          <a:stretch>
            <a:fillRect/>
          </a:stretch>
        </p:blipFill>
        <p:spPr>
          <a:xfrm>
            <a:off x="7484745" y="2380615"/>
            <a:ext cx="3246120" cy="1782445"/>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313817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a:t>
            </a:r>
            <a:r>
              <a:rPr lang="en-US" altLang="zh-CN" b="1" dirty="0" smtClean="0">
                <a:latin typeface="楷体" panose="02010609060101010101" charset="-122"/>
                <a:ea typeface="楷体" panose="02010609060101010101" charset="-122"/>
                <a:cs typeface="楷体" panose="02010609060101010101" charset="-122"/>
                <a:sym typeface="+mn-ea"/>
              </a:rPr>
              <a:t>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200000"/>
              </a:lnSpc>
            </a:pPr>
            <a:r>
              <a:rPr lang="en-US" altLang="zh-CN" b="1" dirty="0" smtClean="0">
                <a:solidFill>
                  <a:schemeClr val="accent1">
                    <a:lumMod val="75000"/>
                  </a:schemeClr>
                </a:solidFill>
                <a:latin typeface="黑体" panose="02010609060101010101" charset="-122"/>
                <a:ea typeface="黑体" panose="02010609060101010101" charset="-122"/>
                <a:cs typeface="黑体" panose="02010609060101010101" charset="-122"/>
                <a:sym typeface="+mn-ea"/>
              </a:rPr>
              <a:t>1982</a:t>
            </a:r>
            <a:r>
              <a:rPr lang="zh-CN" altLang="en-US" b="1" dirty="0" smtClean="0">
                <a:solidFill>
                  <a:schemeClr val="accent1">
                    <a:lumMod val="75000"/>
                  </a:schemeClr>
                </a:solidFill>
                <a:latin typeface="黑体" panose="02010609060101010101" charset="-122"/>
                <a:ea typeface="黑体" panose="02010609060101010101" charset="-122"/>
                <a:cs typeface="黑体" panose="02010609060101010101" charset="-122"/>
                <a:sym typeface="+mn-ea"/>
              </a:rPr>
              <a:t>年十二大：</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计划经济为主，市场调节为辅</a:t>
            </a:r>
            <a:r>
              <a:rPr lang="en-US" altLang="zh-CN"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200000"/>
              </a:lnSpc>
            </a:pPr>
            <a:r>
              <a:rPr lang="en-US" altLang="zh-CN" b="1" dirty="0" smtClean="0">
                <a:solidFill>
                  <a:schemeClr val="accent1">
                    <a:lumMod val="75000"/>
                  </a:schemeClr>
                </a:solidFill>
                <a:latin typeface="黑体" panose="02010609060101010101" charset="-122"/>
                <a:ea typeface="黑体" panose="02010609060101010101" charset="-122"/>
                <a:cs typeface="黑体" panose="02010609060101010101" charset="-122"/>
                <a:sym typeface="+mn-ea"/>
              </a:rPr>
              <a:t>1984年十二届三中全会：</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社会主义计划经济</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是在公有制基础上的有计划的商品经济</a:t>
            </a:r>
            <a:r>
              <a:rPr lang="en-US" altLang="zh-CN" b="1" dirty="0" smtClean="0">
                <a:latin typeface="楷体" panose="02010609060101010101" charset="-122"/>
                <a:ea typeface="楷体" panose="02010609060101010101" charset="-122"/>
                <a:cs typeface="楷体" panose="02010609060101010101" charset="-122"/>
                <a:sym typeface="+mn-ea"/>
              </a:rPr>
              <a:t>”</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200000"/>
              </a:lnSpc>
            </a:pPr>
            <a:r>
              <a:rPr lang="en-US" altLang="zh-CN" b="1" dirty="0" smtClean="0">
                <a:solidFill>
                  <a:schemeClr val="accent1">
                    <a:lumMod val="75000"/>
                  </a:schemeClr>
                </a:solidFill>
                <a:latin typeface="黑体" panose="02010609060101010101" charset="-122"/>
                <a:ea typeface="黑体" panose="02010609060101010101" charset="-122"/>
                <a:cs typeface="黑体" panose="02010609060101010101" charset="-122"/>
                <a:sym typeface="+mn-ea"/>
              </a:rPr>
              <a:t>1987年十三大：</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国家调节市场，市场引导企业</a:t>
            </a:r>
            <a:r>
              <a:rPr lang="en-US" altLang="zh-CN" b="1" dirty="0" smtClean="0">
                <a:latin typeface="楷体" panose="02010609060101010101" charset="-122"/>
                <a:ea typeface="楷体" panose="02010609060101010101" charset="-122"/>
                <a:cs typeface="楷体" panose="02010609060101010101" charset="-122"/>
                <a:sym typeface="+mn-ea"/>
              </a:rPr>
              <a:t>”</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200000"/>
              </a:lnSpc>
            </a:pPr>
            <a:r>
              <a:rPr lang="zh-CN" altLang="en-US" b="1" dirty="0" smtClean="0">
                <a:latin typeface="楷体" panose="02010609060101010101" charset="-122"/>
                <a:ea typeface="楷体" panose="02010609060101010101" charset="-122"/>
                <a:cs typeface="楷体" panose="02010609060101010101" charset="-122"/>
                <a:sym typeface="+mn-ea"/>
              </a:rPr>
              <a:t>十三大后，似乎就要有一个新的突破，但政治风波中断了这个进程。</a:t>
            </a:r>
            <a:r>
              <a:rPr lang="en-US" altLang="zh-CN" b="1" dirty="0" smtClean="0">
                <a:latin typeface="楷体" panose="02010609060101010101" charset="-122"/>
                <a:ea typeface="楷体" panose="02010609060101010101" charset="-122"/>
                <a:cs typeface="楷体" panose="02010609060101010101" charset="-122"/>
                <a:sym typeface="+mn-ea"/>
              </a:rPr>
              <a:t> </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新民主主义社会论</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endPar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endParaRPr>
          </a:p>
        </p:txBody>
      </p:sp>
      <p:pic>
        <p:nvPicPr>
          <p:cNvPr id="102" name="图片 101"/>
          <p:cNvPicPr/>
          <p:nvPr/>
        </p:nvPicPr>
        <p:blipFill>
          <a:blip r:embed="rId1"/>
          <a:stretch>
            <a:fillRect/>
          </a:stretch>
        </p:blipFill>
        <p:spPr>
          <a:xfrm>
            <a:off x="1153160" y="4218940"/>
            <a:ext cx="4028440" cy="2352040"/>
          </a:xfrm>
          <a:prstGeom prst="rect">
            <a:avLst/>
          </a:prstGeom>
          <a:noFill/>
          <a:ln w="9525">
            <a:noFill/>
          </a:ln>
        </p:spPr>
      </p:pic>
      <p:pic>
        <p:nvPicPr>
          <p:cNvPr id="104" name="图片 103"/>
          <p:cNvPicPr/>
          <p:nvPr/>
        </p:nvPicPr>
        <p:blipFill>
          <a:blip r:embed="rId2"/>
          <a:stretch>
            <a:fillRect/>
          </a:stretch>
        </p:blipFill>
        <p:spPr>
          <a:xfrm>
            <a:off x="6617970" y="4218940"/>
            <a:ext cx="4028440" cy="2352040"/>
          </a:xfrm>
          <a:prstGeom prst="rect">
            <a:avLst/>
          </a:prstGeom>
          <a:noFill/>
          <a:ln w="9525">
            <a:noFill/>
          </a:ln>
        </p:spPr>
      </p:pic>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2207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30000"/>
              </a:lnSpc>
              <a:spcBef>
                <a:spcPts val="0"/>
              </a:spcBef>
              <a:spcAft>
                <a:spcPts val="0"/>
              </a:spcAft>
            </a:pPr>
            <a:r>
              <a:rPr lang="en-US" sz="2000" b="1" dirty="0" smtClean="0">
                <a:solidFill>
                  <a:srgbClr val="C00000"/>
                </a:solidFill>
                <a:latin typeface="黑体" panose="02010609060101010101" charset="-122"/>
                <a:ea typeface="黑体" panose="02010609060101010101" charset="-122"/>
                <a:cs typeface="黑体" panose="02010609060101010101" charset="-122"/>
                <a:sym typeface="+mn-ea"/>
              </a:rPr>
              <a:t>1979-1990</a:t>
            </a:r>
            <a:r>
              <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rPr>
              <a:t>年，邓小平多次谈论市场经济：计划和市场是方法，社会主义可以搞市场经济</a:t>
            </a:r>
            <a:endParaRPr lang="zh-CN" altLang="en-US" sz="2000"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pic>
        <p:nvPicPr>
          <p:cNvPr id="100" name="图片 99"/>
          <p:cNvPicPr/>
          <p:nvPr/>
        </p:nvPicPr>
        <p:blipFill>
          <a:blip r:embed="rId1"/>
          <a:stretch>
            <a:fillRect/>
          </a:stretch>
        </p:blipFill>
        <p:spPr>
          <a:xfrm>
            <a:off x="9361805" y="2519680"/>
            <a:ext cx="2637790" cy="3888740"/>
          </a:xfrm>
          <a:prstGeom prst="rect">
            <a:avLst/>
          </a:prstGeom>
          <a:noFill/>
          <a:ln w="9525">
            <a:noFill/>
          </a:ln>
        </p:spPr>
      </p:pic>
      <p:sp>
        <p:nvSpPr>
          <p:cNvPr id="4" name="文本框 3"/>
          <p:cNvSpPr txBox="1"/>
          <p:nvPr/>
        </p:nvSpPr>
        <p:spPr>
          <a:xfrm>
            <a:off x="137160" y="2287270"/>
            <a:ext cx="9224645" cy="4570730"/>
          </a:xfrm>
          <a:prstGeom prst="rect">
            <a:avLst/>
          </a:prstGeom>
          <a:noFill/>
        </p:spPr>
        <p:txBody>
          <a:bodyPr wrap="square" rtlCol="0" anchor="t">
            <a:spAutoFit/>
          </a:bodyPr>
          <a:p>
            <a:pPr>
              <a:lnSpc>
                <a:spcPct val="130000"/>
              </a:lnSpc>
              <a:spcBef>
                <a:spcPts val="0"/>
              </a:spcBef>
              <a:spcAft>
                <a:spcPts val="0"/>
              </a:spcAft>
            </a:pPr>
            <a:r>
              <a:rPr lang="en-US" sz="1600" b="1" dirty="0" smtClean="0">
                <a:latin typeface="楷体" panose="02010609060101010101" charset="-122"/>
                <a:ea typeface="楷体" panose="02010609060101010101" charset="-122"/>
                <a:cs typeface="楷体" panose="02010609060101010101" charset="-122"/>
                <a:sym typeface="+mn-ea"/>
              </a:rPr>
              <a:t>    </a:t>
            </a:r>
            <a:r>
              <a:rPr sz="1600" b="1" dirty="0" smtClean="0">
                <a:latin typeface="楷体" panose="02010609060101010101" charset="-122"/>
                <a:ea typeface="楷体" panose="02010609060101010101" charset="-122"/>
                <a:cs typeface="楷体" panose="02010609060101010101" charset="-122"/>
                <a:sym typeface="+mn-ea"/>
              </a:rPr>
              <a:t>1979年11月26日，邓小平会见美国和加拿大客人时说</a:t>
            </a:r>
            <a:r>
              <a:rPr lang="zh-CN" sz="1600" b="1" dirty="0" smtClean="0">
                <a:latin typeface="楷体" panose="02010609060101010101" charset="-122"/>
                <a:ea typeface="楷体" panose="02010609060101010101" charset="-122"/>
                <a:cs typeface="楷体" panose="02010609060101010101" charset="-122"/>
                <a:sym typeface="+mn-ea"/>
              </a:rPr>
              <a:t>：</a:t>
            </a:r>
            <a:r>
              <a:rPr sz="1600" b="1" dirty="0" smtClean="0">
                <a:latin typeface="楷体" panose="02010609060101010101" charset="-122"/>
                <a:ea typeface="楷体" panose="02010609060101010101" charset="-122"/>
                <a:cs typeface="楷体" panose="02010609060101010101" charset="-122"/>
                <a:sym typeface="+mn-ea"/>
              </a:rPr>
              <a:t>“说市场经济存在于资本主义社会，只有资本主义的市场经济，这肯定是不正确的。</a:t>
            </a:r>
            <a:r>
              <a:rPr sz="1600" b="1" dirty="0" smtClean="0">
                <a:solidFill>
                  <a:srgbClr val="C00000"/>
                </a:solidFill>
                <a:latin typeface="楷体" panose="02010609060101010101" charset="-122"/>
                <a:ea typeface="楷体" panose="02010609060101010101" charset="-122"/>
                <a:cs typeface="楷体" panose="02010609060101010101" charset="-122"/>
                <a:sym typeface="+mn-ea"/>
              </a:rPr>
              <a:t>社会主义为什不可以搞市场经济</a:t>
            </a:r>
            <a:r>
              <a:rPr lang="zh-CN" sz="1600" b="1" dirty="0" smtClean="0">
                <a:solidFill>
                  <a:srgbClr val="C00000"/>
                </a:solidFill>
                <a:latin typeface="楷体" panose="02010609060101010101" charset="-122"/>
                <a:ea typeface="楷体" panose="02010609060101010101" charset="-122"/>
                <a:cs typeface="楷体" panose="02010609060101010101" charset="-122"/>
                <a:sym typeface="+mn-ea"/>
              </a:rPr>
              <a:t>？</a:t>
            </a:r>
            <a:r>
              <a:rPr sz="1600" b="1" dirty="0" smtClean="0">
                <a:latin typeface="楷体" panose="02010609060101010101" charset="-122"/>
                <a:ea typeface="楷体" panose="02010609060101010101" charset="-122"/>
                <a:cs typeface="楷体" panose="02010609060101010101" charset="-122"/>
                <a:sym typeface="+mn-ea"/>
              </a:rPr>
              <a:t>这个不能说是资本主义。”“社会主义也可以搞市场经济。”</a:t>
            </a:r>
            <a:endParaRPr sz="1600" b="1" dirty="0" smtClean="0">
              <a:latin typeface="楷体" panose="02010609060101010101" charset="-122"/>
              <a:ea typeface="楷体" panose="02010609060101010101" charset="-122"/>
              <a:cs typeface="楷体" panose="02010609060101010101" charset="-122"/>
              <a:sym typeface="+mn-ea"/>
            </a:endParaRPr>
          </a:p>
          <a:p>
            <a:pPr>
              <a:lnSpc>
                <a:spcPct val="130000"/>
              </a:lnSpc>
              <a:spcBef>
                <a:spcPts val="0"/>
              </a:spcBef>
              <a:spcAft>
                <a:spcPts val="0"/>
              </a:spcAft>
            </a:pPr>
            <a:r>
              <a:rPr lang="en-US" sz="1600" b="1" dirty="0" smtClean="0">
                <a:latin typeface="楷体" panose="02010609060101010101" charset="-122"/>
                <a:ea typeface="楷体" panose="02010609060101010101" charset="-122"/>
                <a:cs typeface="楷体" panose="02010609060101010101" charset="-122"/>
                <a:sym typeface="+mn-ea"/>
              </a:rPr>
              <a:t>    </a:t>
            </a:r>
            <a:r>
              <a:rPr sz="1600" b="1" dirty="0" smtClean="0">
                <a:latin typeface="楷体" panose="02010609060101010101" charset="-122"/>
                <a:ea typeface="楷体" panose="02010609060101010101" charset="-122"/>
                <a:cs typeface="楷体" panose="02010609060101010101" charset="-122"/>
                <a:sym typeface="+mn-ea"/>
              </a:rPr>
              <a:t>1980年1月16日，邓小平在《目前的形势和任务》的讲话中说</a:t>
            </a:r>
            <a:r>
              <a:rPr lang="zh-CN" sz="1600" b="1" dirty="0" smtClean="0">
                <a:latin typeface="楷体" panose="02010609060101010101" charset="-122"/>
                <a:ea typeface="楷体" panose="02010609060101010101" charset="-122"/>
                <a:cs typeface="楷体" panose="02010609060101010101" charset="-122"/>
                <a:sym typeface="+mn-ea"/>
              </a:rPr>
              <a:t>：</a:t>
            </a:r>
            <a:r>
              <a:rPr sz="1600" b="1" dirty="0" smtClean="0">
                <a:latin typeface="楷体" panose="02010609060101010101" charset="-122"/>
                <a:ea typeface="楷体" panose="02010609060101010101" charset="-122"/>
                <a:cs typeface="楷体" panose="02010609060101010101" charset="-122"/>
                <a:sym typeface="+mn-ea"/>
              </a:rPr>
              <a:t>“</a:t>
            </a:r>
            <a:r>
              <a:rPr sz="1600" b="1" dirty="0" smtClean="0">
                <a:solidFill>
                  <a:srgbClr val="C00000"/>
                </a:solidFill>
                <a:latin typeface="楷体" panose="02010609060101010101" charset="-122"/>
                <a:ea typeface="楷体" panose="02010609060101010101" charset="-122"/>
                <a:cs typeface="楷体" panose="02010609060101010101" charset="-122"/>
                <a:sym typeface="+mn-ea"/>
              </a:rPr>
              <a:t>计划划调节和市场调节相结合。</a:t>
            </a:r>
            <a:r>
              <a:rPr sz="1600" b="1" dirty="0" smtClean="0">
                <a:latin typeface="楷体" panose="02010609060101010101" charset="-122"/>
                <a:ea typeface="楷体" panose="02010609060101010101" charset="-122"/>
                <a:cs typeface="楷体" panose="02010609060101010101" charset="-122"/>
                <a:sym typeface="+mn-ea"/>
              </a:rPr>
              <a:t>”</a:t>
            </a:r>
            <a:endParaRPr sz="1600" b="1" dirty="0" smtClean="0">
              <a:latin typeface="楷体" panose="02010609060101010101" charset="-122"/>
              <a:ea typeface="楷体" panose="02010609060101010101" charset="-122"/>
              <a:cs typeface="楷体" panose="02010609060101010101" charset="-122"/>
              <a:sym typeface="+mn-ea"/>
            </a:endParaRPr>
          </a:p>
          <a:p>
            <a:pPr>
              <a:lnSpc>
                <a:spcPct val="130000"/>
              </a:lnSpc>
              <a:spcBef>
                <a:spcPts val="0"/>
              </a:spcBef>
              <a:spcAft>
                <a:spcPts val="0"/>
              </a:spcAft>
            </a:pPr>
            <a:r>
              <a:rPr lang="en-US" sz="1600" b="1" dirty="0" smtClean="0">
                <a:latin typeface="楷体" panose="02010609060101010101" charset="-122"/>
                <a:ea typeface="楷体" panose="02010609060101010101" charset="-122"/>
                <a:cs typeface="楷体" panose="02010609060101010101" charset="-122"/>
                <a:sym typeface="+mn-ea"/>
              </a:rPr>
              <a:t>    </a:t>
            </a:r>
            <a:r>
              <a:rPr sz="1600" b="1" dirty="0" smtClean="0">
                <a:latin typeface="楷体" panose="02010609060101010101" charset="-122"/>
                <a:ea typeface="楷体" panose="02010609060101010101" charset="-122"/>
                <a:cs typeface="楷体" panose="02010609060101010101" charset="-122"/>
                <a:sym typeface="+mn-ea"/>
              </a:rPr>
              <a:t>1982年10月14日，邓小平在与国家计委负责同志的谈话中指出，我们的经济体制“</a:t>
            </a:r>
            <a:r>
              <a:rPr sz="1600" b="1" dirty="0" smtClean="0">
                <a:solidFill>
                  <a:srgbClr val="C00000"/>
                </a:solidFill>
                <a:latin typeface="楷体" panose="02010609060101010101" charset="-122"/>
                <a:ea typeface="楷体" panose="02010609060101010101" charset="-122"/>
                <a:cs typeface="楷体" panose="02010609060101010101" charset="-122"/>
                <a:sym typeface="+mn-ea"/>
              </a:rPr>
              <a:t>缺点在于市场运用得不好</a:t>
            </a:r>
            <a:r>
              <a:rPr sz="1600" b="1" dirty="0" smtClean="0">
                <a:latin typeface="楷体" panose="02010609060101010101" charset="-122"/>
                <a:ea typeface="楷体" panose="02010609060101010101" charset="-122"/>
                <a:cs typeface="楷体" panose="02010609060101010101" charset="-122"/>
                <a:sym typeface="+mn-ea"/>
              </a:rPr>
              <a:t>，对经济搞得不活”。</a:t>
            </a:r>
            <a:endParaRPr sz="1600" b="1" dirty="0" smtClean="0">
              <a:latin typeface="楷体" panose="02010609060101010101" charset="-122"/>
              <a:ea typeface="楷体" panose="02010609060101010101" charset="-122"/>
              <a:cs typeface="楷体" panose="02010609060101010101" charset="-122"/>
              <a:sym typeface="+mn-ea"/>
            </a:endParaRPr>
          </a:p>
          <a:p>
            <a:pPr>
              <a:lnSpc>
                <a:spcPct val="130000"/>
              </a:lnSpc>
              <a:spcBef>
                <a:spcPts val="0"/>
              </a:spcBef>
              <a:spcAft>
                <a:spcPts val="0"/>
              </a:spcAft>
            </a:pPr>
            <a:r>
              <a:rPr lang="en-US" sz="1600" b="1" dirty="0" smtClean="0">
                <a:latin typeface="楷体" panose="02010609060101010101" charset="-122"/>
                <a:ea typeface="楷体" panose="02010609060101010101" charset="-122"/>
                <a:cs typeface="楷体" panose="02010609060101010101" charset="-122"/>
                <a:sym typeface="+mn-ea"/>
              </a:rPr>
              <a:t>    </a:t>
            </a:r>
            <a:r>
              <a:rPr sz="1600" b="1" dirty="0" smtClean="0">
                <a:latin typeface="楷体" panose="02010609060101010101" charset="-122"/>
                <a:ea typeface="楷体" panose="02010609060101010101" charset="-122"/>
                <a:cs typeface="楷体" panose="02010609060101010101" charset="-122"/>
                <a:sym typeface="+mn-ea"/>
              </a:rPr>
              <a:t>1985年10月23日，邓小平在同美国企业家代表团的谈话中说</a:t>
            </a:r>
            <a:r>
              <a:rPr lang="zh-CN" sz="1600" b="1" dirty="0" smtClean="0">
                <a:latin typeface="楷体" panose="02010609060101010101" charset="-122"/>
                <a:ea typeface="楷体" panose="02010609060101010101" charset="-122"/>
                <a:cs typeface="楷体" panose="02010609060101010101" charset="-122"/>
                <a:sym typeface="+mn-ea"/>
              </a:rPr>
              <a:t>：</a:t>
            </a:r>
            <a:r>
              <a:rPr sz="1600" b="1" dirty="0" smtClean="0">
                <a:latin typeface="楷体" panose="02010609060101010101" charset="-122"/>
                <a:ea typeface="楷体" panose="02010609060101010101" charset="-122"/>
                <a:cs typeface="楷体" panose="02010609060101010101" charset="-122"/>
                <a:sym typeface="+mn-ea"/>
              </a:rPr>
              <a:t>“只搞计划经济会束缚生产力的发展”，“</a:t>
            </a:r>
            <a:r>
              <a:rPr sz="1600" b="1" dirty="0" smtClean="0">
                <a:solidFill>
                  <a:srgbClr val="C00000"/>
                </a:solidFill>
                <a:latin typeface="楷体" panose="02010609060101010101" charset="-122"/>
                <a:ea typeface="楷体" panose="02010609060101010101" charset="-122"/>
                <a:cs typeface="楷体" panose="02010609060101010101" charset="-122"/>
                <a:sym typeface="+mn-ea"/>
              </a:rPr>
              <a:t>社会主义和市场经济之间不存在根本矛盾</a:t>
            </a:r>
            <a:r>
              <a:rPr sz="1600" b="1" dirty="0" smtClean="0">
                <a:latin typeface="楷体" panose="02010609060101010101" charset="-122"/>
                <a:ea typeface="楷体" panose="02010609060101010101" charset="-122"/>
                <a:cs typeface="楷体" panose="02010609060101010101" charset="-122"/>
                <a:sym typeface="+mn-ea"/>
              </a:rPr>
              <a:t>”。</a:t>
            </a:r>
            <a:endParaRPr sz="1600" b="1" dirty="0" smtClean="0">
              <a:latin typeface="楷体" panose="02010609060101010101" charset="-122"/>
              <a:ea typeface="楷体" panose="02010609060101010101" charset="-122"/>
              <a:cs typeface="楷体" panose="02010609060101010101" charset="-122"/>
              <a:sym typeface="+mn-ea"/>
            </a:endParaRPr>
          </a:p>
          <a:p>
            <a:pPr>
              <a:lnSpc>
                <a:spcPct val="130000"/>
              </a:lnSpc>
              <a:spcBef>
                <a:spcPts val="0"/>
              </a:spcBef>
              <a:spcAft>
                <a:spcPts val="0"/>
              </a:spcAft>
            </a:pPr>
            <a:r>
              <a:rPr lang="en-US" sz="1600" b="1" dirty="0" smtClean="0">
                <a:latin typeface="楷体" panose="02010609060101010101" charset="-122"/>
                <a:ea typeface="楷体" panose="02010609060101010101" charset="-122"/>
                <a:cs typeface="楷体" panose="02010609060101010101" charset="-122"/>
                <a:sym typeface="+mn-ea"/>
              </a:rPr>
              <a:t>    </a:t>
            </a:r>
            <a:r>
              <a:rPr sz="1600" b="1" dirty="0" smtClean="0">
                <a:latin typeface="楷体" panose="02010609060101010101" charset="-122"/>
                <a:ea typeface="楷体" panose="02010609060101010101" charset="-122"/>
                <a:cs typeface="楷体" panose="02010609060101010101" charset="-122"/>
                <a:sym typeface="+mn-ea"/>
              </a:rPr>
              <a:t>1987年2月6日，邓小平与中央负责同志谈话时说</a:t>
            </a:r>
            <a:r>
              <a:rPr lang="zh-CN" sz="1600" b="1" dirty="0" smtClean="0">
                <a:latin typeface="楷体" panose="02010609060101010101" charset="-122"/>
                <a:ea typeface="楷体" panose="02010609060101010101" charset="-122"/>
                <a:cs typeface="楷体" panose="02010609060101010101" charset="-122"/>
                <a:sym typeface="+mn-ea"/>
              </a:rPr>
              <a:t>：</a:t>
            </a:r>
            <a:r>
              <a:rPr sz="1600" b="1" dirty="0" smtClean="0">
                <a:latin typeface="楷体" panose="02010609060101010101" charset="-122"/>
                <a:ea typeface="楷体" panose="02010609060101010101" charset="-122"/>
                <a:cs typeface="楷体" panose="02010609060101010101" charset="-122"/>
                <a:sym typeface="+mn-ea"/>
              </a:rPr>
              <a:t>“</a:t>
            </a:r>
            <a:r>
              <a:rPr sz="1600" b="1" dirty="0" smtClean="0">
                <a:solidFill>
                  <a:srgbClr val="C00000"/>
                </a:solidFill>
                <a:latin typeface="楷体" panose="02010609060101010101" charset="-122"/>
                <a:ea typeface="楷体" panose="02010609060101010101" charset="-122"/>
                <a:cs typeface="楷体" panose="02010609060101010101" charset="-122"/>
                <a:sym typeface="+mn-ea"/>
              </a:rPr>
              <a:t>为什么一谈市场就说是资本主义，只有计划才是社会主义呢</a:t>
            </a:r>
            <a:r>
              <a:rPr lang="zh-CN" sz="1600" b="1" dirty="0" smtClean="0">
                <a:solidFill>
                  <a:srgbClr val="C00000"/>
                </a:solidFill>
                <a:latin typeface="楷体" panose="02010609060101010101" charset="-122"/>
                <a:ea typeface="楷体" panose="02010609060101010101" charset="-122"/>
                <a:cs typeface="楷体" panose="02010609060101010101" charset="-122"/>
                <a:sym typeface="+mn-ea"/>
              </a:rPr>
              <a:t>？</a:t>
            </a:r>
            <a:r>
              <a:rPr sz="1600" b="1" dirty="0" smtClean="0">
                <a:latin typeface="楷体" panose="02010609060101010101" charset="-122"/>
                <a:ea typeface="楷体" panose="02010609060101010101" charset="-122"/>
                <a:cs typeface="楷体" panose="02010609060101010101" charset="-122"/>
                <a:sym typeface="+mn-ea"/>
              </a:rPr>
              <a:t>计划和市场都是方法嘛。</a:t>
            </a:r>
            <a:r>
              <a:rPr lang="en-US" sz="1600" b="1" dirty="0" smtClean="0">
                <a:latin typeface="楷体" panose="02010609060101010101" charset="-122"/>
                <a:ea typeface="楷体" panose="02010609060101010101" charset="-122"/>
                <a:cs typeface="楷体" panose="02010609060101010101" charset="-122"/>
                <a:sym typeface="+mn-ea"/>
              </a:rPr>
              <a:t>”</a:t>
            </a:r>
            <a:r>
              <a:rPr sz="1600" b="1" dirty="0" smtClean="0">
                <a:latin typeface="楷体" panose="02010609060101010101" charset="-122"/>
                <a:ea typeface="楷体" panose="02010609060101010101" charset="-122"/>
                <a:cs typeface="楷体" panose="02010609060101010101" charset="-122"/>
                <a:sym typeface="+mn-ea"/>
              </a:rPr>
              <a:t>“我们以前是学苏联的，搞计划经济。后来又讲计划经济为主，现在不要再讲这个了。”</a:t>
            </a:r>
            <a:endParaRPr sz="1600" b="1" dirty="0" smtClean="0">
              <a:latin typeface="楷体" panose="02010609060101010101" charset="-122"/>
              <a:ea typeface="楷体" panose="02010609060101010101" charset="-122"/>
              <a:cs typeface="楷体" panose="02010609060101010101" charset="-122"/>
              <a:sym typeface="+mn-ea"/>
            </a:endParaRPr>
          </a:p>
          <a:p>
            <a:pPr>
              <a:lnSpc>
                <a:spcPct val="130000"/>
              </a:lnSpc>
              <a:spcBef>
                <a:spcPts val="0"/>
              </a:spcBef>
              <a:spcAft>
                <a:spcPts val="0"/>
              </a:spcAft>
            </a:pPr>
            <a:r>
              <a:rPr lang="en-US" sz="1600" b="1" dirty="0" smtClean="0">
                <a:latin typeface="楷体" panose="02010609060101010101" charset="-122"/>
                <a:ea typeface="楷体" panose="02010609060101010101" charset="-122"/>
                <a:cs typeface="楷体" panose="02010609060101010101" charset="-122"/>
                <a:sym typeface="+mn-ea"/>
              </a:rPr>
              <a:t>    </a:t>
            </a:r>
            <a:r>
              <a:rPr sz="1600" b="1" dirty="0" smtClean="0">
                <a:latin typeface="楷体" panose="02010609060101010101" charset="-122"/>
                <a:ea typeface="楷体" panose="02010609060101010101" charset="-122"/>
                <a:cs typeface="楷体" panose="02010609060101010101" charset="-122"/>
                <a:sym typeface="+mn-ea"/>
              </a:rPr>
              <a:t>1990年12月24日，邓小平说</a:t>
            </a:r>
            <a:r>
              <a:rPr lang="zh-CN" sz="1600" b="1" dirty="0" smtClean="0">
                <a:latin typeface="楷体" panose="02010609060101010101" charset="-122"/>
                <a:ea typeface="楷体" panose="02010609060101010101" charset="-122"/>
                <a:cs typeface="楷体" panose="02010609060101010101" charset="-122"/>
                <a:sym typeface="+mn-ea"/>
              </a:rPr>
              <a:t>：</a:t>
            </a:r>
            <a:r>
              <a:rPr sz="1600" b="1" dirty="0" smtClean="0">
                <a:latin typeface="楷体" panose="02010609060101010101" charset="-122"/>
                <a:ea typeface="楷体" panose="02010609060101010101" charset="-122"/>
                <a:cs typeface="楷体" panose="02010609060101010101" charset="-122"/>
                <a:sym typeface="+mn-ea"/>
              </a:rPr>
              <a:t>“资本主义与社会主义的区分不在于是计划还是市场这样的问题。</a:t>
            </a:r>
            <a:r>
              <a:rPr sz="1600" b="1" dirty="0" smtClean="0">
                <a:solidFill>
                  <a:srgbClr val="C00000"/>
                </a:solidFill>
                <a:latin typeface="楷体" panose="02010609060101010101" charset="-122"/>
                <a:ea typeface="楷体" panose="02010609060101010101" charset="-122"/>
                <a:cs typeface="楷体" panose="02010609060101010101" charset="-122"/>
                <a:sym typeface="+mn-ea"/>
              </a:rPr>
              <a:t>社会主义也有市场经济</a:t>
            </a:r>
            <a:r>
              <a:rPr sz="1600" b="1" dirty="0" smtClean="0">
                <a:latin typeface="楷体" panose="02010609060101010101" charset="-122"/>
                <a:ea typeface="楷体" panose="02010609060101010101" charset="-122"/>
                <a:cs typeface="楷体" panose="02010609060101010101" charset="-122"/>
                <a:sym typeface="+mn-ea"/>
              </a:rPr>
              <a:t>，资本主义也有计划控制。”</a:t>
            </a:r>
            <a:endParaRPr lang="zh-CN" altLang="en-US" sz="1600" b="1" dirty="0" smtClean="0">
              <a:latin typeface="楷体" panose="02010609060101010101" charset="-122"/>
              <a:ea typeface="楷体" panose="02010609060101010101" charset="-122"/>
              <a:cs typeface="楷体" panose="02010609060101010101" charset="-122"/>
              <a:sym typeface="+mn-ea"/>
            </a:endParaRPr>
          </a:p>
        </p:txBody>
      </p:sp>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10820" y="901065"/>
            <a:ext cx="11771630" cy="595693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a:t>
            </a:r>
            <a:r>
              <a:rPr lang="en-US" altLang="zh-CN" b="1" dirty="0" smtClean="0">
                <a:latin typeface="楷体" panose="02010609060101010101" charset="-122"/>
                <a:ea typeface="楷体" panose="02010609060101010101" charset="-122"/>
                <a:cs typeface="楷体" panose="02010609060101010101" charset="-122"/>
                <a:sym typeface="+mn-ea"/>
              </a:rPr>
              <a:t>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nSpc>
                <a:spcPct val="140000"/>
              </a:lnSpc>
              <a:spcBef>
                <a:spcPts val="0"/>
              </a:spcBef>
              <a:spcAft>
                <a:spcPts val="0"/>
              </a:spcAft>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1980</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年代中后期和</a:t>
            </a: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1990</a:t>
            </a:r>
            <a:r>
              <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rPr>
              <a:t>年代初，社会上出现了反对改革开放、市场经济的言论。</a:t>
            </a:r>
            <a:endParaRPr lang="zh-CN" altLang="en-US" b="1" dirty="0" smtClean="0">
              <a:solidFill>
                <a:srgbClr val="C00000"/>
              </a:solidFill>
              <a:latin typeface="黑体" panose="02010609060101010101" charset="-122"/>
              <a:ea typeface="黑体" panose="02010609060101010101" charset="-122"/>
              <a:cs typeface="黑体" panose="02010609060101010101" charset="-122"/>
              <a:sym typeface="+mn-ea"/>
            </a:endParaRPr>
          </a:p>
          <a:p>
            <a:pPr algn="l">
              <a:lnSpc>
                <a:spcPct val="140000"/>
              </a:lnSpc>
              <a:spcBef>
                <a:spcPts val="0"/>
              </a:spcBef>
              <a:spcAft>
                <a:spcPts val="0"/>
              </a:spcAft>
              <a:buClrTx/>
              <a:buSzTx/>
              <a:buFontTx/>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民间、思想界的议论：</a:t>
            </a:r>
            <a:endPar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听说中央要取消个体户了。</a:t>
            </a:r>
            <a:r>
              <a:rPr lang="en-US" altLang="zh-CN" b="1" dirty="0" smtClean="0">
                <a:latin typeface="楷体" panose="02010609060101010101" charset="-122"/>
                <a:ea typeface="楷体" panose="02010609060101010101" charset="-122"/>
                <a:cs typeface="楷体" panose="02010609060101010101" charset="-122"/>
                <a:sym typeface="+mn-ea"/>
              </a:rPr>
              <a:t>”</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听说改革开放要收一收，该抓抓阶级斗争了。</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搞全面市场经济，实际上把全民所有制即《宪法》里讲的整个国民经济中起主导作用的全民所经济瓦解掉</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这种做法至少是违反十一届三中全会以来党的立此决议精神，违反《宪法》的。</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媒体的发文：</a:t>
            </a:r>
            <a:endPar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1990</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年</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月</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22</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日，北京某报纸发文《关于反对资产阶级自由化》。该文对改革提出质问：</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推行资本主义化的改革，还是推行社会主义改革？</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有的主张国有资产分割成股份卖给个人，划为私有；有的主张国家贷款给私人，让他们购买国有企业；有的主张给私营经济和个体经济加紧输血，让他们购买国营企业。</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这些都是</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资本主义化的改革</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en-US" altLang="zh-CN"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4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《当代思潮》</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1990</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年第</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1</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期发文《用四项基本原则指导和规范改革开放》：</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私营经济和个体经济</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如果任其自由发展，就会冲击社会主义经济。</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4687570"/>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【2】</a:t>
            </a:r>
            <a:r>
              <a:rPr lang="en-US" altLang="zh-CN" b="1" dirty="0" smtClean="0">
                <a:latin typeface="楷体" panose="02010609060101010101" charset="-122"/>
                <a:ea typeface="楷体" panose="02010609060101010101" charset="-122"/>
                <a:cs typeface="楷体" panose="02010609060101010101" charset="-122"/>
                <a:sym typeface="+mn-ea"/>
              </a:rPr>
              <a:t>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solidFill>
                <a:schemeClr val="tx1"/>
              </a:solidFill>
              <a:latin typeface="楷体" panose="02010609060101010101" charset="-122"/>
              <a:ea typeface="楷体" panose="02010609060101010101" charset="-122"/>
              <a:cs typeface="楷体" panose="02010609060101010101" charset="-122"/>
            </a:endParaRPr>
          </a:p>
          <a:p>
            <a:pPr algn="l">
              <a:lnSpc>
                <a:spcPct val="170000"/>
              </a:lnSpc>
              <a:spcBef>
                <a:spcPts val="0"/>
              </a:spcBef>
              <a:spcAft>
                <a:spcPts val="0"/>
              </a:spcAft>
              <a:buClrTx/>
              <a:buSzTx/>
              <a:buFontTx/>
            </a:pPr>
            <a:r>
              <a:rPr lang="en-US" altLang="zh-CN"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计划经济就是社会主义、市场经济就是资本主义</a:t>
            </a:r>
            <a:r>
              <a:rPr lang="en-US" altLang="zh-CN"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的观念根深蒂固</a:t>
            </a:r>
            <a:endPar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endParaRPr>
          </a:p>
          <a:p>
            <a:pPr>
              <a:lnSpc>
                <a:spcPct val="17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理论上，</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马克思恩格斯对未来社会的描述：</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按照统一的总计划协调地安排自己生产力</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。计划经济。</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7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实践上，</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苏联的社会主义实践：按照马恩的设想，</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率先创立了高度集中的计划经济体制模式</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7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于是，人们习惯性地将计划经济当做社会主义的本质属性之一</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70000"/>
              </a:lnSpc>
              <a:spcBef>
                <a:spcPts val="0"/>
              </a:spcBef>
              <a:spcAft>
                <a:spcPts val="0"/>
              </a:spcAft>
            </a:pP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 </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（公有制、计划经济、按</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需分配：社会主义三大基本属性）</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70000"/>
              </a:lnSpc>
              <a:spcBef>
                <a:spcPts val="0"/>
              </a:spcBef>
              <a:spcAft>
                <a:spcPts val="0"/>
              </a:spcAft>
            </a:pP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形成</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计划经济</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社会主义；市场经济</a:t>
            </a:r>
            <a:r>
              <a:rPr lang="en-US" altLang="zh-CN" b="1" dirty="0" smtClean="0">
                <a:solidFill>
                  <a:srgbClr val="C00000"/>
                </a:solidFill>
                <a:latin typeface="楷体" panose="02010609060101010101" charset="-122"/>
                <a:ea typeface="楷体" panose="02010609060101010101" charset="-122"/>
                <a:cs typeface="楷体" panose="02010609060101010101" charset="-122"/>
                <a:sym typeface="+mn-ea"/>
              </a:rPr>
              <a:t>=</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资本主义</a:t>
            </a:r>
            <a:r>
              <a:rPr lang="en-US" altLang="zh-CN" b="1" dirty="0" smtClean="0">
                <a:solidFill>
                  <a:schemeClr val="tx1"/>
                </a:solidFill>
                <a:latin typeface="楷体" panose="02010609060101010101" charset="-122"/>
                <a:ea typeface="楷体" panose="02010609060101010101" charset="-122"/>
                <a:cs typeface="楷体" panose="02010609060101010101" charset="-122"/>
                <a:sym typeface="+mn-ea"/>
              </a:rPr>
              <a:t> </a:t>
            </a:r>
            <a:r>
              <a:rPr lang="zh-CN" altLang="en-US" b="1" dirty="0" smtClean="0">
                <a:solidFill>
                  <a:schemeClr val="tx1"/>
                </a:solidFill>
                <a:latin typeface="楷体" panose="02010609060101010101" charset="-122"/>
                <a:ea typeface="楷体" panose="02010609060101010101" charset="-122"/>
                <a:cs typeface="楷体" panose="02010609060101010101" charset="-122"/>
                <a:sym typeface="+mn-ea"/>
              </a:rPr>
              <a:t>观念</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a:p>
            <a:pPr>
              <a:lnSpc>
                <a:spcPct val="170000"/>
              </a:lnSpc>
              <a:spcBef>
                <a:spcPts val="0"/>
              </a:spcBef>
              <a:spcAft>
                <a:spcPts val="0"/>
              </a:spcAft>
            </a:pPr>
            <a:r>
              <a:rPr lang="en-US" altLang="zh-CN"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1980</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年代末</a:t>
            </a:r>
            <a:r>
              <a:rPr lang="en-US" altLang="zh-CN"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90</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年代初东欧剧变，国际共产主义运动遭遇重创</a:t>
            </a:r>
            <a:endParaRPr lang="zh-CN" altLang="en-US" b="1" dirty="0" smtClean="0">
              <a:latin typeface="楷体" panose="02010609060101010101" charset="-122"/>
              <a:ea typeface="楷体" panose="02010609060101010101" charset="-122"/>
              <a:cs typeface="楷体" panose="02010609060101010101" charset="-122"/>
              <a:sym typeface="+mn-ea"/>
            </a:endParaRPr>
          </a:p>
          <a:p>
            <a:pPr algn="l">
              <a:lnSpc>
                <a:spcPct val="170000"/>
              </a:lnSpc>
              <a:spcBef>
                <a:spcPts val="0"/>
              </a:spcBef>
              <a:spcAft>
                <a:spcPts val="0"/>
              </a:spcAft>
              <a:buClrTx/>
              <a:buSzTx/>
              <a:buFontTx/>
            </a:pPr>
            <a:r>
              <a:rPr lang="en-US" altLang="zh-CN"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1980</a:t>
            </a:r>
            <a:r>
              <a:rPr lang="zh-CN" altLang="en-US" b="1" dirty="0" smtClean="0">
                <a:solidFill>
                  <a:schemeClr val="accent1">
                    <a:lumMod val="75000"/>
                  </a:schemeClr>
                </a:solidFill>
                <a:latin typeface="黑体" panose="02010609060101010101" charset="-122"/>
                <a:ea typeface="黑体" panose="02010609060101010101" charset="-122"/>
                <a:cs typeface="楷体" panose="02010609060101010101" charset="-122"/>
                <a:sym typeface="+mn-ea"/>
              </a:rPr>
              <a:t>年代末的政治风波，国内社会矛盾错综复杂</a:t>
            </a:r>
            <a:endParaRPr lang="zh-CN" altLang="en-US" b="1" dirty="0" smtClean="0">
              <a:solidFill>
                <a:schemeClr val="tx1"/>
              </a:solidFill>
              <a:latin typeface="楷体" panose="02010609060101010101" charset="-122"/>
              <a:ea typeface="楷体" panose="02010609060101010101" charset="-122"/>
              <a:cs typeface="楷体" panose="02010609060101010101" charset="-122"/>
              <a:sym typeface="+mn-ea"/>
            </a:endParaRPr>
          </a:p>
        </p:txBody>
      </p:sp>
      <p:sp>
        <p:nvSpPr>
          <p:cNvPr id="4"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1991年1月28日至2月18日，邓小平来上海过春节。</a:t>
            </a:r>
            <a:endParaRPr lang="zh-CN" altLang="en-US" b="1" dirty="0" smtClean="0">
              <a:latin typeface="楷体" panose="02010609060101010101" charset="-122"/>
              <a:ea typeface="楷体" panose="02010609060101010101" charset="-122"/>
              <a:cs typeface="楷体" panose="02010609060101010101" charset="-122"/>
              <a:sym typeface="+mn-ea"/>
            </a:endParaRPr>
          </a:p>
        </p:txBody>
      </p:sp>
      <p:pic>
        <p:nvPicPr>
          <p:cNvPr id="106" name="图片 105"/>
          <p:cNvPicPr/>
          <p:nvPr/>
        </p:nvPicPr>
        <p:blipFill>
          <a:blip r:embed="rId1"/>
          <a:stretch>
            <a:fillRect/>
          </a:stretch>
        </p:blipFill>
        <p:spPr>
          <a:xfrm>
            <a:off x="8048625" y="2846705"/>
            <a:ext cx="3790315" cy="2935605"/>
          </a:xfrm>
          <a:prstGeom prst="rect">
            <a:avLst/>
          </a:prstGeom>
          <a:noFill/>
          <a:ln w="9525">
            <a:noFill/>
          </a:ln>
        </p:spPr>
      </p:pic>
      <p:sp>
        <p:nvSpPr>
          <p:cNvPr id="4" name="文本框 3"/>
          <p:cNvSpPr txBox="1"/>
          <p:nvPr/>
        </p:nvSpPr>
        <p:spPr>
          <a:xfrm>
            <a:off x="227965" y="2399030"/>
            <a:ext cx="7721600" cy="3830955"/>
          </a:xfrm>
          <a:prstGeom prst="rect">
            <a:avLst/>
          </a:prstGeom>
          <a:noFill/>
        </p:spPr>
        <p:txBody>
          <a:bodyPr wrap="square" rtlCol="0" anchor="t">
            <a:spAutoFit/>
          </a:bodyPr>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上海开发晚了，要努力干啊！</a:t>
            </a:r>
            <a:r>
              <a:rPr lang="en-US" altLang="zh-CN" b="1" dirty="0" smtClean="0">
                <a:latin typeface="楷体" panose="02010609060101010101" charset="-122"/>
                <a:ea typeface="楷体" panose="02010609060101010101" charset="-122"/>
                <a:cs typeface="楷体" panose="02010609060101010101" charset="-122"/>
                <a:sym typeface="+mn-ea"/>
              </a:rPr>
              <a:t>”</a:t>
            </a:r>
            <a:endParaRPr lang="zh-CN" altLang="en-US"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如果当时就确定在上海也设经济特区，现在就不是这个样子。</a:t>
            </a:r>
            <a:r>
              <a:rPr lang="en-US" altLang="zh-CN" b="1" dirty="0" smtClean="0">
                <a:latin typeface="楷体" panose="02010609060101010101" charset="-122"/>
                <a:ea typeface="楷体" panose="02010609060101010101" charset="-122"/>
                <a:cs typeface="楷体" panose="02010609060101010101" charset="-122"/>
                <a:sym typeface="+mn-ea"/>
              </a:rPr>
              <a:t>……</a:t>
            </a:r>
            <a:r>
              <a:rPr lang="zh-CN" altLang="en-US" b="1" dirty="0" smtClean="0">
                <a:latin typeface="楷体" panose="02010609060101010101" charset="-122"/>
                <a:ea typeface="楷体" panose="02010609060101010101" charset="-122"/>
                <a:cs typeface="楷体" panose="02010609060101010101" charset="-122"/>
                <a:sym typeface="+mn-ea"/>
              </a:rPr>
              <a:t>浦东如果像深圳经济特区那样，早几年开发就好了。</a:t>
            </a:r>
            <a:r>
              <a:rPr lang="en-US" altLang="zh-CN" b="1" dirty="0" smtClean="0">
                <a:latin typeface="楷体" panose="02010609060101010101" charset="-122"/>
                <a:ea typeface="楷体" panose="02010609060101010101" charset="-122"/>
                <a:cs typeface="楷体" panose="02010609060101010101" charset="-122"/>
                <a:sym typeface="+mn-ea"/>
              </a:rPr>
              <a:t>”</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改革开放还要讲，我们的党还要讲几十年。</a:t>
            </a:r>
            <a:r>
              <a:rPr lang="zh-CN" altLang="en-US" b="1" dirty="0" smtClean="0">
                <a:latin typeface="楷体" panose="02010609060101010101" charset="-122"/>
                <a:ea typeface="楷体" panose="02010609060101010101" charset="-122"/>
                <a:cs typeface="楷体" panose="02010609060101010101" charset="-122"/>
                <a:sym typeface="+mn-ea"/>
              </a:rPr>
              <a:t>会有不同意见，但那也是出于好意，一是不习惯，而是怕，怕出问题。光我一个人说话还不够，我们党要说话，要说几十年。</a:t>
            </a:r>
            <a:r>
              <a:rPr lang="en-US" altLang="zh-CN" b="1" dirty="0" smtClean="0">
                <a:latin typeface="楷体" panose="02010609060101010101" charset="-122"/>
                <a:ea typeface="楷体" panose="02010609060101010101" charset="-122"/>
                <a:cs typeface="楷体" panose="02010609060101010101" charset="-122"/>
                <a:sym typeface="+mn-ea"/>
              </a:rPr>
              <a:t>”</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solidFill>
                  <a:srgbClr val="C00000"/>
                </a:solidFill>
                <a:latin typeface="楷体" panose="02010609060101010101" charset="-122"/>
                <a:ea typeface="楷体" panose="02010609060101010101" charset="-122"/>
                <a:cs typeface="楷体" panose="02010609060101010101" charset="-122"/>
                <a:sym typeface="+mn-ea"/>
              </a:rPr>
              <a:t>不要以为，一说什么计划经济就是社会主义，一说市场经济就是资本主义，不是那么回事，两者都是手段，市场也可以为社会主义服务。</a:t>
            </a:r>
            <a:r>
              <a:rPr lang="en-US" altLang="zh-CN" b="1" dirty="0" smtClean="0">
                <a:latin typeface="楷体" panose="02010609060101010101" charset="-122"/>
                <a:ea typeface="楷体" panose="02010609060101010101" charset="-122"/>
                <a:cs typeface="楷体" panose="02010609060101010101" charset="-122"/>
                <a:sym typeface="+mn-ea"/>
              </a:rPr>
              <a:t>”</a:t>
            </a:r>
            <a:endParaRPr lang="en-US" altLang="zh-CN" b="1" dirty="0" smtClean="0">
              <a:latin typeface="楷体" panose="02010609060101010101" charset="-122"/>
              <a:ea typeface="楷体" panose="02010609060101010101" charset="-122"/>
              <a:cs typeface="楷体" panose="02010609060101010101" charset="-122"/>
              <a:sym typeface="+mn-ea"/>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sym typeface="+mn-ea"/>
              </a:rPr>
              <a:t>    “</a:t>
            </a:r>
            <a:r>
              <a:rPr lang="zh-CN" altLang="en-US" b="1" dirty="0" smtClean="0">
                <a:latin typeface="楷体" panose="02010609060101010101" charset="-122"/>
                <a:ea typeface="楷体" panose="02010609060101010101" charset="-122"/>
                <a:cs typeface="楷体" panose="02010609060101010101" charset="-122"/>
                <a:sym typeface="+mn-ea"/>
              </a:rPr>
              <a:t>希望上海人民思想更解放一点，胆子更大一点，步子更快一点。</a:t>
            </a:r>
            <a:r>
              <a:rPr lang="en-US" altLang="zh-CN" b="1" dirty="0" smtClean="0">
                <a:latin typeface="楷体" panose="02010609060101010101" charset="-122"/>
                <a:ea typeface="楷体" panose="02010609060101010101" charset="-122"/>
                <a:cs typeface="楷体" panose="02010609060101010101" charset="-122"/>
                <a:sym typeface="+mn-ea"/>
              </a:rPr>
              <a:t>”</a:t>
            </a:r>
            <a:endParaRPr lang="zh-CN" altLang="en-US"/>
          </a:p>
        </p:txBody>
      </p:sp>
      <p:sp>
        <p:nvSpPr>
          <p:cNvPr id="5" name="文本框 4"/>
          <p:cNvSpPr txBox="1"/>
          <p:nvPr/>
        </p:nvSpPr>
        <p:spPr>
          <a:xfrm>
            <a:off x="765810" y="6270625"/>
            <a:ext cx="10346055" cy="368300"/>
          </a:xfrm>
          <a:prstGeom prst="rect">
            <a:avLst/>
          </a:prstGeom>
          <a:noFill/>
        </p:spPr>
        <p:txBody>
          <a:bodyPr wrap="square" rtlCol="0">
            <a:spAutoFit/>
          </a:bodyPr>
          <a:p>
            <a:r>
              <a:rPr lang="zh-CN" altLang="en-US" b="1">
                <a:solidFill>
                  <a:schemeClr val="accent1">
                    <a:lumMod val="75000"/>
                  </a:schemeClr>
                </a:solidFill>
                <a:latin typeface="黑体" panose="02010609060101010101" charset="-122"/>
                <a:ea typeface="黑体" panose="02010609060101010101" charset="-122"/>
              </a:rPr>
              <a:t>有人说，因为北京报刊大问姓资姓社，改革开放受压，所以邓小平到上海来发动新一轮改革开放。</a:t>
            </a:r>
            <a:endParaRPr lang="zh-CN" altLang="en-US" b="1">
              <a:solidFill>
                <a:schemeClr val="accent1">
                  <a:lumMod val="75000"/>
                </a:schemeClr>
              </a:solidFill>
              <a:latin typeface="黑体" panose="02010609060101010101" charset="-122"/>
              <a:ea typeface="黑体" panose="02010609060101010101" charset="-122"/>
            </a:endParaRPr>
          </a:p>
        </p:txBody>
      </p:sp>
      <p:sp>
        <p:nvSpPr>
          <p:cNvPr id="7"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邓小平在上海讲话的精神，通过《解放日报》“皇甫平”的评论文章传向全国。</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327025" y="2358390"/>
            <a:ext cx="8085455" cy="4246245"/>
          </a:xfrm>
          <a:prstGeom prst="rect">
            <a:avLst/>
          </a:prstGeom>
          <a:noFill/>
        </p:spPr>
        <p:txBody>
          <a:bodyPr wrap="square" rtlCol="0" anchor="t">
            <a:spAutoFit/>
          </a:bodyPr>
          <a:p>
            <a:pPr>
              <a:lnSpc>
                <a:spcPct val="150000"/>
              </a:lnSpc>
            </a:pPr>
            <a:r>
              <a:rPr lang="zh-CN" altLang="en-US" b="1" dirty="0" smtClean="0">
                <a:latin typeface="楷体" panose="02010609060101010101" charset="-122"/>
                <a:ea typeface="楷体" panose="02010609060101010101" charset="-122"/>
                <a:cs typeface="楷体" panose="02010609060101010101" charset="-122"/>
              </a:rPr>
              <a:t>1991年2月15日，《解放日报》发表评论文章《</a:t>
            </a:r>
            <a:r>
              <a:rPr lang="zh-CN" altLang="en-US" b="1" dirty="0" smtClean="0">
                <a:solidFill>
                  <a:srgbClr val="C00000"/>
                </a:solidFill>
                <a:latin typeface="黑体" panose="02010609060101010101" charset="-122"/>
                <a:ea typeface="黑体" panose="02010609060101010101" charset="-122"/>
                <a:cs typeface="黑体" panose="02010609060101010101" charset="-122"/>
              </a:rPr>
              <a:t>做改革开放的“带头羊”</a:t>
            </a:r>
            <a:r>
              <a:rPr lang="zh-CN" altLang="en-US" b="1" dirty="0" smtClean="0">
                <a:latin typeface="楷体" panose="02010609060101010101" charset="-122"/>
                <a:ea typeface="楷体" panose="02010609060101010101" charset="-122"/>
                <a:cs typeface="楷体" panose="02010609060101010101" charset="-122"/>
              </a:rPr>
              <a:t>》。</a:t>
            </a:r>
            <a:endParaRPr lang="zh-CN" altLang="en-US" b="1" dirty="0" smtClean="0">
              <a:latin typeface="楷体" panose="02010609060101010101" charset="-122"/>
              <a:ea typeface="楷体" panose="02010609060101010101" charset="-122"/>
              <a:cs typeface="楷体" panose="02010609060101010101" charset="-122"/>
            </a:endParaRPr>
          </a:p>
          <a:p>
            <a:pPr>
              <a:lnSpc>
                <a:spcPct val="15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从辛未羊年开始，今后的十年，是中国历史关键的十年，也是振兴上海的关键十年。十年看头年，辛未羊年，对于上海来说，应该是一个改革年。历史和现实已经反复证明，</a:t>
            </a:r>
            <a:r>
              <a:rPr lang="zh-CN" altLang="en-US" b="1" dirty="0" smtClean="0">
                <a:solidFill>
                  <a:srgbClr val="C00000"/>
                </a:solidFill>
                <a:latin typeface="楷体" panose="02010609060101010101" charset="-122"/>
                <a:ea typeface="楷体" panose="02010609060101010101" charset="-122"/>
                <a:cs typeface="楷体" panose="02010609060101010101" charset="-122"/>
              </a:rPr>
              <a:t>“何以解忧，唯有改革。”</a:t>
            </a:r>
            <a:r>
              <a:rPr lang="zh-CN" altLang="en-US" b="1" dirty="0" smtClean="0">
                <a:latin typeface="楷体" panose="02010609060101010101" charset="-122"/>
                <a:ea typeface="楷体" panose="02010609060101010101" charset="-122"/>
                <a:cs typeface="楷体" panose="02010609060101010101" charset="-122"/>
              </a:rPr>
              <a:t>改革开放是上海摆脱困境，求得振兴的唯一出路。在这个历史性的改革年中，我们要把改革开放的旗帜举得更高。我们要进一步解放思想，</a:t>
            </a:r>
            <a:r>
              <a:rPr lang="zh-CN" altLang="en-US" b="1" dirty="0" smtClean="0">
                <a:solidFill>
                  <a:srgbClr val="C00000"/>
                </a:solidFill>
                <a:latin typeface="楷体" panose="02010609060101010101" charset="-122"/>
                <a:ea typeface="楷体" panose="02010609060101010101" charset="-122"/>
                <a:cs typeface="楷体" panose="02010609060101010101" charset="-122"/>
              </a:rPr>
              <a:t>突破任何一种僵滞的思维方式的束缚，以改革开放贯穿全年，总揽全局，</a:t>
            </a:r>
            <a:r>
              <a:rPr lang="zh-CN" altLang="en-US" b="1" dirty="0" smtClean="0">
                <a:latin typeface="楷体" panose="02010609060101010101" charset="-122"/>
                <a:ea typeface="楷体" panose="02010609060101010101" charset="-122"/>
                <a:cs typeface="楷体" panose="02010609060101010101" charset="-122"/>
              </a:rPr>
              <a:t>建立与国际性经济中心城市相适应的社会主义商品经济新格局。我们的各级干部，要以改革的姿态，振奋精神，敢冒风险，敢为天下先，走前人没有走过的路，做改革开放的带头羊。</a:t>
            </a:r>
            <a:endParaRPr lang="zh-CN" altLang="en-US" b="1" dirty="0" smtClean="0">
              <a:latin typeface="楷体" panose="02010609060101010101" charset="-122"/>
              <a:ea typeface="楷体" panose="02010609060101010101" charset="-122"/>
              <a:cs typeface="楷体" panose="02010609060101010101" charset="-122"/>
            </a:endParaRPr>
          </a:p>
        </p:txBody>
      </p:sp>
      <p:pic>
        <p:nvPicPr>
          <p:cNvPr id="110" name="图片 109"/>
          <p:cNvPicPr/>
          <p:nvPr/>
        </p:nvPicPr>
        <p:blipFill>
          <a:blip r:embed="rId1"/>
          <a:stretch>
            <a:fillRect/>
          </a:stretch>
        </p:blipFill>
        <p:spPr>
          <a:xfrm>
            <a:off x="8685530" y="2131060"/>
            <a:ext cx="2968625" cy="4151630"/>
          </a:xfrm>
          <a:prstGeom prst="rect">
            <a:avLst/>
          </a:prstGeom>
          <a:noFill/>
          <a:ln w="9525">
            <a:noFill/>
          </a:ln>
        </p:spPr>
      </p:pic>
      <p:pic>
        <p:nvPicPr>
          <p:cNvPr id="114" name="图片 113"/>
          <p:cNvPicPr/>
          <p:nvPr/>
        </p:nvPicPr>
        <p:blipFill>
          <a:blip r:embed="rId2">
            <a:clrChange>
              <a:clrFrom>
                <a:srgbClr val="FFFFFF">
                  <a:alpha val="100000"/>
                </a:srgbClr>
              </a:clrFrom>
              <a:clrTo>
                <a:srgbClr val="FFFFFF">
                  <a:alpha val="100000"/>
                  <a:alpha val="0"/>
                </a:srgbClr>
              </a:clrTo>
            </a:clrChange>
          </a:blip>
          <a:srcRect l="10145" t="6132" r="10127" b="14296"/>
          <a:stretch>
            <a:fillRect/>
          </a:stretch>
        </p:blipFill>
        <p:spPr>
          <a:xfrm>
            <a:off x="9781540" y="5280025"/>
            <a:ext cx="1872615" cy="1003300"/>
          </a:xfrm>
          <a:prstGeom prst="rect">
            <a:avLst/>
          </a:prstGeom>
          <a:noFill/>
          <a:ln w="9525">
            <a:noFill/>
          </a:ln>
        </p:spPr>
      </p:pic>
      <p:sp>
        <p:nvSpPr>
          <p:cNvPr id="5"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nvSpPr>
        <p:spPr>
          <a:xfrm>
            <a:off x="-8890" y="0"/>
            <a:ext cx="12210415" cy="84328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51424" rIns="102843" bIns="51424" rtlCol="0" anchor="ctr"/>
          <a:lstStyle/>
          <a:p>
            <a:pPr algn="ctr"/>
            <a:endParaRPr lang="zh-CN" altLang="en-US" sz="2100"/>
          </a:p>
        </p:txBody>
      </p:sp>
      <p:sp>
        <p:nvSpPr>
          <p:cNvPr id="2" name="文本框 1"/>
          <p:cNvSpPr txBox="1"/>
          <p:nvPr/>
        </p:nvSpPr>
        <p:spPr>
          <a:xfrm>
            <a:off x="227965" y="1020445"/>
            <a:ext cx="11771630" cy="1337945"/>
          </a:xfrm>
          <a:prstGeom prst="rect">
            <a:avLst/>
          </a:prstGeom>
          <a:noFill/>
        </p:spPr>
        <p:txBody>
          <a:bodyPr wrap="square" rtlCol="0" anchor="t">
            <a:spAutoFit/>
          </a:bodyPr>
          <a:p>
            <a:pPr>
              <a:lnSpc>
                <a:spcPct val="150000"/>
              </a:lnSpc>
            </a:pP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（六）</a:t>
            </a:r>
            <a:r>
              <a:rPr lang="zh-CN" altLang="en-US" b="1" dirty="0" smtClean="0">
                <a:solidFill>
                  <a:srgbClr val="C00000"/>
                </a:solidFill>
                <a:latin typeface="楷体" panose="02010609060101010101" charset="-122"/>
                <a:ea typeface="楷体" panose="02010609060101010101" charset="-122"/>
                <a:sym typeface="+mn-ea"/>
              </a:rPr>
              <a:t>六次思想观念更新推动了中国改革开放的历史进程</a:t>
            </a:r>
            <a:endParaRPr lang="zh-CN" altLang="en-US" b="1"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latin typeface="楷体" panose="02010609060101010101" charset="-122"/>
                <a:ea typeface="楷体" panose="02010609060101010101" charset="-122"/>
                <a:cs typeface="楷体" panose="02010609060101010101" charset="-122"/>
                <a:sym typeface="+mn-ea"/>
              </a:rPr>
              <a:t>    </a:t>
            </a:r>
            <a:r>
              <a:rPr lang="en-US" altLang="zh-CN" b="1" dirty="0" smtClean="0">
                <a:latin typeface="楷体" panose="02010609060101010101" charset="-122"/>
                <a:ea typeface="楷体" panose="02010609060101010101" charset="-122"/>
                <a:cs typeface="楷体" panose="02010609060101010101" charset="-122"/>
                <a:sym typeface="+mn-ea"/>
              </a:rPr>
              <a:t>【2】1992</a:t>
            </a:r>
            <a:r>
              <a:rPr lang="zh-CN" altLang="en-US" b="1" dirty="0">
                <a:latin typeface="楷体" panose="02010609060101010101" charset="-122"/>
                <a:ea typeface="楷体" panose="02010609060101010101" charset="-122"/>
                <a:cs typeface="楷体" panose="02010609060101010101" charset="-122"/>
                <a:sym typeface="+mn-ea"/>
              </a:rPr>
              <a:t>年邓小平南方讲话</a:t>
            </a:r>
            <a:r>
              <a:rPr lang="zh-CN" altLang="en-US" b="1" dirty="0" smtClean="0">
                <a:latin typeface="楷体" panose="02010609060101010101" charset="-122"/>
                <a:ea typeface="楷体" panose="02010609060101010101" charset="-122"/>
                <a:cs typeface="楷体" panose="02010609060101010101" charset="-122"/>
                <a:sym typeface="+mn-ea"/>
              </a:rPr>
              <a:t>和党的十四大</a:t>
            </a:r>
            <a:r>
              <a:rPr lang="zh-CN" altLang="en-US" b="1" dirty="0">
                <a:latin typeface="楷体" panose="02010609060101010101" charset="-122"/>
                <a:ea typeface="楷体" panose="02010609060101010101" charset="-122"/>
                <a:cs typeface="楷体" panose="02010609060101010101" charset="-122"/>
                <a:sym typeface="+mn-ea"/>
              </a:rPr>
              <a:t>，冲破了</a:t>
            </a:r>
            <a:r>
              <a:rPr lang="zh-CN" altLang="en-US" b="1" dirty="0">
                <a:solidFill>
                  <a:srgbClr val="C00000"/>
                </a:solidFill>
                <a:latin typeface="楷体" panose="02010609060101010101" charset="-122"/>
                <a:ea typeface="楷体" panose="02010609060101010101" charset="-122"/>
                <a:cs typeface="楷体" panose="02010609060101010101" charset="-122"/>
                <a:sym typeface="+mn-ea"/>
              </a:rPr>
              <a:t>“姓资姓社”</a:t>
            </a:r>
            <a:r>
              <a:rPr lang="zh-CN" altLang="en-US" b="1" dirty="0">
                <a:latin typeface="楷体" panose="02010609060101010101" charset="-122"/>
                <a:ea typeface="楷体" panose="02010609060101010101" charset="-122"/>
                <a:cs typeface="楷体" panose="02010609060101010101" charset="-122"/>
                <a:sym typeface="+mn-ea"/>
              </a:rPr>
              <a:t>的束缚，提出社会主义市场经济理论。</a:t>
            </a:r>
            <a:endParaRPr lang="zh-CN" altLang="en-US" b="1" dirty="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rPr>
              <a:t>邓小平在上海讲话的精神，通过《解放日报》“皇甫平”的评论文章传向全国。</a:t>
            </a:r>
            <a:endParaRPr lang="en-US" altLang="zh-CN"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327025" y="2358390"/>
            <a:ext cx="8085455" cy="3830955"/>
          </a:xfrm>
          <a:prstGeom prst="rect">
            <a:avLst/>
          </a:prstGeom>
          <a:noFill/>
        </p:spPr>
        <p:txBody>
          <a:bodyPr wrap="square" rtlCol="0" anchor="t">
            <a:spAutoFit/>
          </a:bodyPr>
          <a:p>
            <a:pPr>
              <a:lnSpc>
                <a:spcPct val="150000"/>
              </a:lnSpc>
            </a:pPr>
            <a:r>
              <a:rPr lang="zh-CN" altLang="en-US" b="1" dirty="0" smtClean="0">
                <a:latin typeface="楷体" panose="02010609060101010101" charset="-122"/>
                <a:ea typeface="楷体" panose="02010609060101010101" charset="-122"/>
                <a:cs typeface="楷体" panose="02010609060101010101" charset="-122"/>
              </a:rPr>
              <a:t>1991年</a:t>
            </a:r>
            <a:r>
              <a:rPr lang="en-US" altLang="zh-CN" b="1" dirty="0" smtClean="0">
                <a:latin typeface="楷体" panose="02010609060101010101" charset="-122"/>
                <a:ea typeface="楷体" panose="02010609060101010101" charset="-122"/>
                <a:cs typeface="楷体" panose="02010609060101010101" charset="-122"/>
              </a:rPr>
              <a:t>3</a:t>
            </a:r>
            <a:r>
              <a:rPr lang="zh-CN" altLang="en-US" b="1" dirty="0" smtClean="0">
                <a:latin typeface="楷体" panose="02010609060101010101" charset="-122"/>
                <a:ea typeface="楷体" panose="02010609060101010101" charset="-122"/>
                <a:cs typeface="楷体" panose="02010609060101010101" charset="-122"/>
              </a:rPr>
              <a:t>月</a:t>
            </a:r>
            <a:r>
              <a:rPr lang="en-US" altLang="zh-CN" b="1" dirty="0" smtClean="0">
                <a:latin typeface="楷体" panose="02010609060101010101" charset="-122"/>
                <a:ea typeface="楷体" panose="02010609060101010101" charset="-122"/>
                <a:cs typeface="楷体" panose="02010609060101010101" charset="-122"/>
              </a:rPr>
              <a:t>2</a:t>
            </a:r>
            <a:r>
              <a:rPr lang="zh-CN" altLang="en-US" b="1" dirty="0" smtClean="0">
                <a:latin typeface="楷体" panose="02010609060101010101" charset="-122"/>
                <a:ea typeface="楷体" panose="02010609060101010101" charset="-122"/>
                <a:cs typeface="楷体" panose="02010609060101010101" charset="-122"/>
              </a:rPr>
              <a:t>日，《解放日报》发表评论文章《</a:t>
            </a:r>
            <a:r>
              <a:rPr lang="zh-CN" altLang="en-US" b="1" dirty="0" smtClean="0">
                <a:solidFill>
                  <a:srgbClr val="C00000"/>
                </a:solidFill>
                <a:latin typeface="黑体" panose="02010609060101010101" charset="-122"/>
                <a:ea typeface="黑体" panose="02010609060101010101" charset="-122"/>
                <a:cs typeface="黑体" panose="02010609060101010101" charset="-122"/>
              </a:rPr>
              <a:t>改革开放要有新思路</a:t>
            </a:r>
            <a:r>
              <a:rPr lang="zh-CN" altLang="en-US" b="1" dirty="0" smtClean="0">
                <a:latin typeface="楷体" panose="02010609060101010101" charset="-122"/>
                <a:ea typeface="楷体" panose="02010609060101010101" charset="-122"/>
                <a:cs typeface="楷体" panose="02010609060101010101" charset="-122"/>
              </a:rPr>
              <a:t>》。</a:t>
            </a:r>
            <a:endParaRPr lang="zh-CN" altLang="en-US" b="1" dirty="0" smtClean="0">
              <a:latin typeface="楷体" panose="02010609060101010101" charset="-122"/>
              <a:ea typeface="楷体" panose="02010609060101010101" charset="-122"/>
              <a:cs typeface="楷体" panose="02010609060101010101" charset="-122"/>
            </a:endParaRPr>
          </a:p>
          <a:p>
            <a:pPr>
              <a:lnSpc>
                <a:spcPct val="150000"/>
              </a:lnSpc>
            </a:pPr>
            <a:endParaRPr lang="en-US" altLang="zh-CN" b="1" dirty="0" smtClean="0">
              <a:latin typeface="楷体" panose="02010609060101010101" charset="-122"/>
              <a:ea typeface="楷体" panose="02010609060101010101" charset="-122"/>
              <a:cs typeface="楷体" panose="02010609060101010101" charset="-122"/>
            </a:endParaRPr>
          </a:p>
          <a:p>
            <a:pPr>
              <a:lnSpc>
                <a:spcPct val="150000"/>
              </a:lnSpc>
            </a:pPr>
            <a:r>
              <a:rPr lang="en-US" altLang="zh-CN" b="1" dirty="0" smtClean="0">
                <a:latin typeface="楷体" panose="02010609060101010101" charset="-122"/>
                <a:ea typeface="楷体" panose="02010609060101010101" charset="-122"/>
                <a:cs typeface="楷体" panose="02010609060101010101" charset="-122"/>
              </a:rPr>
              <a:t>    </a:t>
            </a:r>
            <a:r>
              <a:rPr lang="zh-CN" altLang="en-US" b="1" dirty="0" smtClean="0">
                <a:latin typeface="楷体" panose="02010609060101010101" charset="-122"/>
                <a:ea typeface="楷体" panose="02010609060101010101" charset="-122"/>
                <a:cs typeface="楷体" panose="02010609060101010101" charset="-122"/>
              </a:rPr>
              <a:t>有些同志总是习惯于把计划经济等同于社会主义，把市场经济等同于资本主义，认为在市场调节背后必然隐藏着资本主义的幽灵。随着改革的进一步深化，越来越多的同志开始懂得：</a:t>
            </a:r>
            <a:r>
              <a:rPr lang="zh-CN" altLang="en-US" b="1" dirty="0" smtClean="0">
                <a:solidFill>
                  <a:srgbClr val="C00000"/>
                </a:solidFill>
                <a:latin typeface="楷体" panose="02010609060101010101" charset="-122"/>
                <a:ea typeface="楷体" panose="02010609060101010101" charset="-122"/>
                <a:cs typeface="楷体" panose="02010609060101010101" charset="-122"/>
              </a:rPr>
              <a:t>计划和市场只是资源配置的两种手段和形式、而不是划分社会主义和资本主义的标志，资本主义有计划，社会主义有市场</a:t>
            </a:r>
            <a:r>
              <a:rPr lang="zh-CN" altLang="en-US" b="1" dirty="0" smtClean="0">
                <a:latin typeface="楷体" panose="02010609060101010101" charset="-122"/>
                <a:ea typeface="楷体" panose="02010609060101010101" charset="-122"/>
                <a:cs typeface="楷体" panose="02010609060101010101" charset="-122"/>
              </a:rPr>
              <a:t>……在改革深化、开放扩大的新形势下，我们要防止陷入某种</a:t>
            </a:r>
            <a:r>
              <a:rPr lang="zh-CN" altLang="en-US" b="1" dirty="0" smtClean="0">
                <a:solidFill>
                  <a:srgbClr val="C00000"/>
                </a:solidFill>
                <a:latin typeface="楷体" panose="02010609060101010101" charset="-122"/>
                <a:ea typeface="楷体" panose="02010609060101010101" charset="-122"/>
                <a:cs typeface="楷体" panose="02010609060101010101" charset="-122"/>
              </a:rPr>
              <a:t>“新的思想僵滞”</a:t>
            </a:r>
            <a:r>
              <a:rPr lang="zh-CN" altLang="en-US" b="1" dirty="0" smtClean="0">
                <a:latin typeface="楷体" panose="02010609060101010101" charset="-122"/>
                <a:ea typeface="楷体" panose="02010609060101010101" charset="-122"/>
                <a:cs typeface="楷体" panose="02010609060101010101" charset="-122"/>
              </a:rPr>
              <a:t>。我们不能把发展社会商品经济和社会主义市场，同资本主义简单等同起来，一讲市场调节就以为是资本主义。</a:t>
            </a:r>
            <a:endParaRPr lang="zh-CN" altLang="en-US" b="1" dirty="0" smtClean="0">
              <a:latin typeface="楷体" panose="02010609060101010101" charset="-122"/>
              <a:ea typeface="楷体" panose="02010609060101010101" charset="-122"/>
              <a:cs typeface="楷体" panose="02010609060101010101" charset="-122"/>
            </a:endParaRPr>
          </a:p>
        </p:txBody>
      </p:sp>
      <p:pic>
        <p:nvPicPr>
          <p:cNvPr id="111" name="图片 110"/>
          <p:cNvPicPr/>
          <p:nvPr/>
        </p:nvPicPr>
        <p:blipFill>
          <a:blip r:embed="rId1"/>
          <a:stretch>
            <a:fillRect/>
          </a:stretch>
        </p:blipFill>
        <p:spPr>
          <a:xfrm>
            <a:off x="8597265" y="2150110"/>
            <a:ext cx="3138805" cy="4248150"/>
          </a:xfrm>
          <a:prstGeom prst="rect">
            <a:avLst/>
          </a:prstGeom>
          <a:noFill/>
          <a:ln w="9525">
            <a:noFill/>
          </a:ln>
        </p:spPr>
      </p:pic>
      <p:sp>
        <p:nvSpPr>
          <p:cNvPr id="5" name="文本框 4"/>
          <p:cNvSpPr txBox="1"/>
          <p:nvPr/>
        </p:nvSpPr>
        <p:spPr>
          <a:xfrm>
            <a:off x="2579370" y="6277610"/>
            <a:ext cx="3171190" cy="368300"/>
          </a:xfrm>
          <a:prstGeom prst="rect">
            <a:avLst/>
          </a:prstGeom>
          <a:noFill/>
        </p:spPr>
        <p:txBody>
          <a:bodyPr wrap="none" rtlCol="0" anchor="t">
            <a:spAutoFit/>
          </a:bodyPr>
          <a:p>
            <a:r>
              <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rPr>
              <a:t>“新的思想僵滞”是指什么？</a:t>
            </a:r>
            <a:endParaRPr lang="zh-CN" altLang="en-US" b="1" dirty="0" smtClean="0">
              <a:solidFill>
                <a:schemeClr val="accent1">
                  <a:lumMod val="75000"/>
                </a:schemeClr>
              </a:solidFill>
              <a:latin typeface="楷体" panose="02010609060101010101" charset="-122"/>
              <a:ea typeface="楷体" panose="02010609060101010101" charset="-122"/>
              <a:cs typeface="楷体" panose="02010609060101010101" charset="-122"/>
              <a:sym typeface="+mn-ea"/>
            </a:endParaRPr>
          </a:p>
        </p:txBody>
      </p:sp>
      <p:pic>
        <p:nvPicPr>
          <p:cNvPr id="114" name="图片 113"/>
          <p:cNvPicPr/>
          <p:nvPr/>
        </p:nvPicPr>
        <p:blipFill>
          <a:blip r:embed="rId2">
            <a:clrChange>
              <a:clrFrom>
                <a:srgbClr val="FFFFFF">
                  <a:alpha val="100000"/>
                </a:srgbClr>
              </a:clrFrom>
              <a:clrTo>
                <a:srgbClr val="FFFFFF">
                  <a:alpha val="100000"/>
                  <a:alpha val="0"/>
                </a:srgbClr>
              </a:clrTo>
            </a:clrChange>
          </a:blip>
          <a:srcRect l="10145" t="6132" r="10127" b="14296"/>
          <a:stretch>
            <a:fillRect/>
          </a:stretch>
        </p:blipFill>
        <p:spPr>
          <a:xfrm>
            <a:off x="9717405" y="5071110"/>
            <a:ext cx="2019300" cy="1327785"/>
          </a:xfrm>
          <a:prstGeom prst="rect">
            <a:avLst/>
          </a:prstGeom>
          <a:noFill/>
          <a:ln w="9525">
            <a:noFill/>
          </a:ln>
        </p:spPr>
      </p:pic>
      <p:sp>
        <p:nvSpPr>
          <p:cNvPr id="7" name="文本框 10"/>
          <p:cNvSpPr txBox="1"/>
          <p:nvPr/>
        </p:nvSpPr>
        <p:spPr>
          <a:xfrm>
            <a:off x="501650" y="219075"/>
            <a:ext cx="6689725"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eaLnBrk="1" hangingPunct="1">
              <a:lnSpc>
                <a:spcPct val="100000"/>
              </a:lnSpc>
              <a:spcBef>
                <a:spcPct val="0"/>
              </a:spcBef>
              <a:buNone/>
            </a:pPr>
            <a:r>
              <a:rPr lang="zh-CN" altLang="en-US" b="1" dirty="0">
                <a:solidFill>
                  <a:schemeClr val="bg1"/>
                </a:solidFill>
                <a:latin typeface="华文中宋" panose="02010600040101010101" pitchFamily="2" charset="-122"/>
                <a:ea typeface="华文中宋" panose="02010600040101010101" pitchFamily="2" charset="-122"/>
              </a:rPr>
              <a:t>从历史</a:t>
            </a:r>
            <a:r>
              <a:rPr lang="zh-CN" altLang="en-US" b="1" dirty="0">
                <a:solidFill>
                  <a:schemeClr val="bg1"/>
                </a:solidFill>
                <a:latin typeface="华文中宋" panose="02010600040101010101" pitchFamily="2" charset="-122"/>
                <a:ea typeface="华文中宋" panose="02010600040101010101" pitchFamily="2" charset="-122"/>
                <a:sym typeface="+mn-ea"/>
              </a:rPr>
              <a:t>成就</a:t>
            </a:r>
            <a:r>
              <a:rPr lang="zh-CN" altLang="en-US" b="1" dirty="0">
                <a:solidFill>
                  <a:schemeClr val="bg1"/>
                </a:solidFill>
                <a:latin typeface="华文中宋" panose="02010600040101010101" pitchFamily="2" charset="-122"/>
                <a:ea typeface="华文中宋" panose="02010600040101010101" pitchFamily="2" charset="-122"/>
              </a:rPr>
              <a:t>看中国共产党百年来的发展</a:t>
            </a:r>
            <a:endParaRPr lang="zh-CN" altLang="en-US"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3312,&quot;width&quot;:5563}"/>
</p:tagLst>
</file>

<file path=ppt/tags/tag64.xml><?xml version="1.0" encoding="utf-8"?>
<p:tagLst xmlns:p="http://schemas.openxmlformats.org/presentationml/2006/main">
  <p:tag name="KSO_WM_UNIT_PLACING_PICTURE_USER_VIEWPORT" val="{&quot;height&quot;:3296,&quot;width&quot;:5626}"/>
</p:tagLst>
</file>

<file path=ppt/tags/tag65.xml><?xml version="1.0" encoding="utf-8"?>
<p:tagLst xmlns:p="http://schemas.openxmlformats.org/presentationml/2006/main">
  <p:tag name="KSO_WM_UNIT_PLACING_PICTURE_USER_VIEWPORT" val="{&quot;height&quot;:7814,&quot;width&quot;:5518}"/>
</p:tagLst>
</file>

<file path=ppt/tags/tag66.xml><?xml version="1.0" encoding="utf-8"?>
<p:tagLst xmlns:p="http://schemas.openxmlformats.org/presentationml/2006/main">
  <p:tag name="KSO_WM_UNIT_PLACING_PICTURE_USER_VIEWPORT" val="{&quot;height&quot;:6083,&quot;width&quot;:4798}"/>
</p:tagLst>
</file>

<file path=ppt/tags/tag67.xml><?xml version="1.0" encoding="utf-8"?>
<p:tagLst xmlns:p="http://schemas.openxmlformats.org/presentationml/2006/main">
  <p:tag name="KSO_WM_UNIT_PLACING_PICTURE_USER_VIEWPORT" val="{&quot;height&quot;:4174,&quot;width&quot;:3527}"/>
</p:tagLst>
</file>

<file path=ppt/tags/tag68.xml><?xml version="1.0" encoding="utf-8"?>
<p:tagLst xmlns:p="http://schemas.openxmlformats.org/presentationml/2006/main">
  <p:tag name="KSO_WM_UNIT_PLACING_PICTURE_USER_VIEWPORT" val="{&quot;height&quot;:4676,&quot;width&quot;:6042}"/>
</p:tagLst>
</file>

<file path=ppt/tags/tag69.xml><?xml version="1.0" encoding="utf-8"?>
<p:tagLst xmlns:p="http://schemas.openxmlformats.org/presentationml/2006/main">
  <p:tag name="KSO_WM_UNIT_PLACING_PICTURE_USER_VIEWPORT" val="{&quot;height&quot;:6127,&quot;width&quot;:446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6126,&quot;width&quot;:4463}"/>
</p:tagLst>
</file>

<file path=ppt/tags/tag71.xml><?xml version="1.0" encoding="utf-8"?>
<p:tagLst xmlns:p="http://schemas.openxmlformats.org/presentationml/2006/main">
  <p:tag name="KSO_WM_UNIT_PLACING_PICTURE_USER_VIEWPORT" val="{&quot;height&quot;:2288,&quot;width&quot;:3134}"/>
</p:tagLst>
</file>

<file path=ppt/tags/tag72.xml><?xml version="1.0" encoding="utf-8"?>
<p:tagLst xmlns:p="http://schemas.openxmlformats.org/presentationml/2006/main">
  <p:tag name="KSO_WM_UNIT_PLACING_PICTURE_USER_VIEWPORT" val="{&quot;height&quot;:6562,&quot;width&quot;:4785}"/>
</p:tagLst>
</file>

<file path=ppt/tags/tag73.xml><?xml version="1.0" encoding="utf-8"?>
<p:tagLst xmlns:p="http://schemas.openxmlformats.org/presentationml/2006/main">
  <p:tag name="KSO_WM_UNIT_PLACING_PICTURE_USER_VIEWPORT" val="{&quot;height&quot;:2232,&quot;width&quot;:4401}"/>
</p:tagLst>
</file>

<file path=ppt/tags/tag74.xml><?xml version="1.0" encoding="utf-8"?>
<p:tagLst xmlns:p="http://schemas.openxmlformats.org/presentationml/2006/main">
  <p:tag name="KSO_WM_UNIT_PLACING_PICTURE_USER_VIEWPORT" val="{&quot;height&quot;:4046,&quot;width&quot;:5600}"/>
</p:tagLst>
</file>

<file path=ppt/tags/tag75.xml><?xml version="1.0" encoding="utf-8"?>
<p:tagLst xmlns:p="http://schemas.openxmlformats.org/presentationml/2006/main">
  <p:tag name="COMMONDATA" val="eyJoZGlkIjoiM2EwYjIxN2IwZGEzYjM0NDYwNDQ1NmYxNGNjMDI0Nzk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46712</Words>
  <Application>WPS 演示</Application>
  <PresentationFormat>宽屏</PresentationFormat>
  <Paragraphs>1613</Paragraphs>
  <Slides>134</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134</vt:i4>
      </vt:variant>
    </vt:vector>
  </HeadingPairs>
  <TitlesOfParts>
    <vt:vector size="148" baseType="lpstr">
      <vt:lpstr>Arial</vt:lpstr>
      <vt:lpstr>宋体</vt:lpstr>
      <vt:lpstr>Wingdings</vt:lpstr>
      <vt:lpstr>Wingdings</vt:lpstr>
      <vt:lpstr>Calibri</vt:lpstr>
      <vt:lpstr>华文楷体</vt:lpstr>
      <vt:lpstr>微软雅黑</vt:lpstr>
      <vt:lpstr>Arial</vt:lpstr>
      <vt:lpstr>华文中宋</vt:lpstr>
      <vt:lpstr>楷体</vt:lpstr>
      <vt:lpstr>黑体</vt:lpstr>
      <vt:lpstr>Arial Unicode MS</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lenovo</cp:lastModifiedBy>
  <cp:revision>308</cp:revision>
  <dcterms:created xsi:type="dcterms:W3CDTF">2019-06-19T02:08:00Z</dcterms:created>
  <dcterms:modified xsi:type="dcterms:W3CDTF">2022-06-14T09:06:39Z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1088A9A3BB1A4B56B55F6DA535A35966</vt:lpwstr>
  </property>
</Properties>
</file>